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62" r:id="rId5"/>
    <p:sldId id="264" r:id="rId6"/>
    <p:sldId id="263" r:id="rId7"/>
    <p:sldId id="265" r:id="rId8"/>
    <p:sldId id="266" r:id="rId9"/>
    <p:sldId id="267" r:id="rId10"/>
    <p:sldId id="280" r:id="rId11"/>
    <p:sldId id="268" r:id="rId12"/>
    <p:sldId id="269" r:id="rId13"/>
    <p:sldId id="270" r:id="rId14"/>
    <p:sldId id="281" r:id="rId15"/>
    <p:sldId id="282" r:id="rId16"/>
    <p:sldId id="271" r:id="rId17"/>
    <p:sldId id="272" r:id="rId18"/>
    <p:sldId id="294" r:id="rId19"/>
    <p:sldId id="273" r:id="rId20"/>
    <p:sldId id="274" r:id="rId21"/>
    <p:sldId id="295" r:id="rId22"/>
    <p:sldId id="296" r:id="rId23"/>
    <p:sldId id="303" r:id="rId24"/>
    <p:sldId id="304" r:id="rId25"/>
    <p:sldId id="306" r:id="rId26"/>
    <p:sldId id="307" r:id="rId27"/>
    <p:sldId id="308" r:id="rId28"/>
    <p:sldId id="309" r:id="rId29"/>
    <p:sldId id="310" r:id="rId30"/>
    <p:sldId id="311" r:id="rId31"/>
    <p:sldId id="312" r:id="rId32"/>
    <p:sldId id="313" r:id="rId33"/>
    <p:sldId id="298" r:id="rId34"/>
    <p:sldId id="275" r:id="rId35"/>
    <p:sldId id="297" r:id="rId36"/>
    <p:sldId id="277" r:id="rId37"/>
    <p:sldId id="317" r:id="rId38"/>
    <p:sldId id="278" r:id="rId39"/>
    <p:sldId id="332" r:id="rId40"/>
    <p:sldId id="323" r:id="rId41"/>
    <p:sldId id="324" r:id="rId42"/>
    <p:sldId id="325" r:id="rId43"/>
    <p:sldId id="326" r:id="rId44"/>
    <p:sldId id="327" r:id="rId45"/>
    <p:sldId id="328" r:id="rId46"/>
    <p:sldId id="329" r:id="rId47"/>
    <p:sldId id="330" r:id="rId48"/>
    <p:sldId id="331" r:id="rId49"/>
    <p:sldId id="342" r:id="rId50"/>
    <p:sldId id="357" r:id="rId51"/>
    <p:sldId id="343" r:id="rId52"/>
    <p:sldId id="348" r:id="rId53"/>
    <p:sldId id="350" r:id="rId54"/>
    <p:sldId id="344" r:id="rId55"/>
    <p:sldId id="345" r:id="rId56"/>
    <p:sldId id="346" r:id="rId57"/>
    <p:sldId id="347" r:id="rId58"/>
    <p:sldId id="352" r:id="rId59"/>
    <p:sldId id="353" r:id="rId60"/>
    <p:sldId id="358" r:id="rId61"/>
    <p:sldId id="359" r:id="rId62"/>
    <p:sldId id="360" r:id="rId63"/>
    <p:sldId id="361" r:id="rId64"/>
    <p:sldId id="362" r:id="rId65"/>
    <p:sldId id="363" r:id="rId66"/>
    <p:sldId id="364" r:id="rId67"/>
    <p:sldId id="365" r:id="rId68"/>
    <p:sldId id="366" r:id="rId69"/>
    <p:sldId id="367" r:id="rId70"/>
    <p:sldId id="378" r:id="rId71"/>
    <p:sldId id="368" r:id="rId72"/>
    <p:sldId id="369" r:id="rId73"/>
    <p:sldId id="370" r:id="rId74"/>
    <p:sldId id="371" r:id="rId75"/>
    <p:sldId id="372" r:id="rId76"/>
    <p:sldId id="373" r:id="rId77"/>
    <p:sldId id="374" r:id="rId78"/>
    <p:sldId id="375" r:id="rId79"/>
    <p:sldId id="376" r:id="rId80"/>
    <p:sldId id="390" r:id="rId81"/>
    <p:sldId id="391" r:id="rId82"/>
  </p:sldIdLst>
  <p:sldSz cx="12192000" cy="6858000"/>
  <p:notesSz cx="6858000" cy="9144000"/>
  <p:custDataLst>
    <p:tags r:id="rId8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initials="w" lastIdx="0" clrIdx="0"/>
  <p:cmAuthor id="1" name="何富军" initials="何" lastIdx="1" clrIdx="0"/>
  <p:cmAuthor id="2" name="闫秀丽" initials="闫" lastIdx="0" clrIdx="0"/>
  <p:cmAuthor id="3" name="fafa" initials="f" lastIdx="2" clrIdx="1"/>
  <p:cmAuthor id="4" name="王习习" initials="王" lastIdx="2" clrIdx="0"/>
  <p:cmAuthor id="5" name="HongWei_Z" initials="H" lastIdx="0" clrIdx="2"/>
  <p:cmAuthor id="6" name="Risun" initials="R" lastIdx="56" clrIdx="6"/>
  <p:cmAuthor id="7" name="文峰" initials="文峰 [2]" lastIdx="31" clrIdx="7"/>
  <p:cmAuthor id="8" name="佟恒" initials="佟恒" lastIdx="1" clrIdx="8"/>
  <p:cmAuthor id="9" name="Anlj" initials="A" lastIdx="1" clrIdx="9"/>
  <p:cmAuthor id="10" name="王同华" initials="王" lastIdx="2" clrIdx="9"/>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p:cViewPr varScale="1">
        <p:scale>
          <a:sx n="78" d="100"/>
          <a:sy n="78" d="100"/>
        </p:scale>
        <p:origin x="675"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7" Type="http://schemas.openxmlformats.org/officeDocument/2006/relationships/tags" Target="tags/tag26.xml"/><Relationship Id="rId86" Type="http://schemas.openxmlformats.org/officeDocument/2006/relationships/commentAuthors" Target="commentAuthors.xml"/><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FCBE55A-1F0F-4A51-A51C-0F75F8FDD81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6B6B05-58C6-4557-AB84-E387D1906AF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FCBE55A-1F0F-4A51-A51C-0F75F8FDD81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6B6B05-58C6-4557-AB84-E387D1906AF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FCBE55A-1F0F-4A51-A51C-0F75F8FDD81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6B6B05-58C6-4557-AB84-E387D1906AF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417629" cy="505732"/>
          </a:xfrm>
        </p:spPr>
        <p:txBody>
          <a:bodyPr>
            <a:noAutofit/>
          </a:bodyPr>
          <a:lstStyle>
            <a:lvl1pPr>
              <a:defRPr sz="3200" b="1" i="0" baseline="0">
                <a:ea typeface="华文新魏" panose="02010800040101010101" pitchFamily="2"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22513" y="1110342"/>
            <a:ext cx="11255829" cy="5508171"/>
          </a:xfrm>
        </p:spPr>
        <p:txBody>
          <a:bodyPr/>
          <a:lstStyle>
            <a:lvl1pPr>
              <a:defRPr sz="2400" b="1" i="0" baseline="0">
                <a:ea typeface="华文中宋" panose="02010600040101010101" pitchFamily="2" charset="-122"/>
              </a:defRPr>
            </a:lvl1pPr>
            <a:lvl2pPr>
              <a:defRPr sz="2400" b="1" i="0" baseline="0">
                <a:ea typeface="华文中宋" panose="02010600040101010101" pitchFamily="2" charset="-122"/>
              </a:defRPr>
            </a:lvl2pPr>
            <a:lvl3pPr>
              <a:defRPr sz="2400" b="1" i="0" baseline="0">
                <a:ea typeface="华文中宋" panose="02010600040101010101" pitchFamily="2" charset="-122"/>
              </a:defRPr>
            </a:lvl3pPr>
            <a:lvl4pPr>
              <a:defRPr sz="2400" b="1" i="0" baseline="0">
                <a:ea typeface="华文中宋" panose="02010600040101010101" pitchFamily="2" charset="-122"/>
              </a:defRPr>
            </a:lvl4pPr>
            <a:lvl5pPr>
              <a:defRPr sz="2400" b="1" i="0" baseline="0">
                <a:ea typeface="华文中宋" panose="02010600040101010101" pitchFamily="2"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5FCBE55A-1F0F-4A51-A51C-0F75F8FDD81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6B6B05-58C6-4557-AB84-E387D1906AF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FCBE55A-1F0F-4A51-A51C-0F75F8FDD81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6B6B05-58C6-4557-AB84-E387D1906AF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FCBE55A-1F0F-4A51-A51C-0F75F8FDD81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6B6B05-58C6-4557-AB84-E387D1906AF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FCBE55A-1F0F-4A51-A51C-0F75F8FDD81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86B6B05-58C6-4557-AB84-E387D1906AF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FCBE55A-1F0F-4A51-A51C-0F75F8FDD81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86B6B05-58C6-4557-AB84-E387D1906AF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BE55A-1F0F-4A51-A51C-0F75F8FDD81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6B6B05-58C6-4557-AB84-E387D1906AF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FCBE55A-1F0F-4A51-A51C-0F75F8FDD81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6B6B05-58C6-4557-AB84-E387D1906AF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FCBE55A-1F0F-4A51-A51C-0F75F8FDD81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6B6B05-58C6-4557-AB84-E387D1906AF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CBE55A-1F0F-4A51-A51C-0F75F8FDD81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6B6B05-58C6-4557-AB84-E387D1906AF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8169" y="1374936"/>
            <a:ext cx="9290838" cy="1445260"/>
          </a:xfrm>
          <a:prstGeom prst="rect">
            <a:avLst/>
          </a:prstGeom>
          <a:noFill/>
        </p:spPr>
        <p:txBody>
          <a:bodyPr wrap="square" rtlCol="0">
            <a:spAutoFit/>
          </a:bodyPr>
          <a:lstStyle/>
          <a:p>
            <a:pPr algn="ctr"/>
            <a:r>
              <a:rPr lang="zh-CN" altLang="en-US" sz="4400" b="1" dirty="0">
                <a:solidFill>
                  <a:srgbClr val="FF0000"/>
                </a:solidFill>
                <a:ea typeface="华文新魏" panose="02010800040101010101" pitchFamily="2" charset="-122"/>
              </a:rPr>
              <a:t>近期税收政策解读</a:t>
            </a:r>
            <a:endParaRPr lang="zh-CN" altLang="en-US" sz="4400" b="1" dirty="0">
              <a:solidFill>
                <a:srgbClr val="FF0000"/>
              </a:solidFill>
              <a:ea typeface="华文新魏" panose="02010800040101010101" pitchFamily="2" charset="-122"/>
            </a:endParaRPr>
          </a:p>
          <a:p>
            <a:pPr algn="ctr"/>
            <a:r>
              <a:rPr lang="zh-CN" altLang="en-US" sz="4400" b="1" dirty="0">
                <a:solidFill>
                  <a:srgbClr val="FF0000"/>
                </a:solidFill>
                <a:ea typeface="华文新魏" panose="02010800040101010101" pitchFamily="2" charset="-122"/>
              </a:rPr>
              <a:t>部分涉税风险分析</a:t>
            </a:r>
            <a:endParaRPr lang="zh-CN" altLang="en-US" sz="4400" b="1" dirty="0">
              <a:solidFill>
                <a:srgbClr val="FF0000"/>
              </a:solidFill>
              <a:ea typeface="华文新魏" panose="02010800040101010101" pitchFamily="2" charset="-122"/>
            </a:endParaRPr>
          </a:p>
        </p:txBody>
      </p:sp>
      <p:sp>
        <p:nvSpPr>
          <p:cNvPr id="5" name="文本框 4"/>
          <p:cNvSpPr txBox="1"/>
          <p:nvPr/>
        </p:nvSpPr>
        <p:spPr>
          <a:xfrm>
            <a:off x="3136993" y="3649215"/>
            <a:ext cx="5579842" cy="583565"/>
          </a:xfrm>
          <a:prstGeom prst="rect">
            <a:avLst/>
          </a:prstGeom>
          <a:noFill/>
        </p:spPr>
        <p:txBody>
          <a:bodyPr wrap="square" rtlCol="0">
            <a:spAutoFit/>
          </a:bodyPr>
          <a:lstStyle/>
          <a:p>
            <a:pPr algn="ctr"/>
            <a:r>
              <a:rPr lang="zh-CN" altLang="en-US" sz="3200" b="1">
                <a:solidFill>
                  <a:srgbClr val="0070C0"/>
                </a:solidFill>
                <a:uFillTx/>
                <a:sym typeface="+mn-ea"/>
              </a:rPr>
              <a:t>顾问企业分享（</a:t>
            </a:r>
            <a:r>
              <a:rPr lang="en-US" altLang="zh-CN" sz="3200" b="1">
                <a:solidFill>
                  <a:srgbClr val="0070C0"/>
                </a:solidFill>
                <a:uFillTx/>
                <a:sym typeface="+mn-ea"/>
              </a:rPr>
              <a:t>2024.1.22</a:t>
            </a:r>
            <a:r>
              <a:rPr lang="zh-CN" altLang="en-US" sz="3200" b="1">
                <a:solidFill>
                  <a:srgbClr val="0070C0"/>
                </a:solidFill>
                <a:uFillTx/>
                <a:sym typeface="+mn-ea"/>
              </a:rPr>
              <a:t>）</a:t>
            </a:r>
            <a:endParaRPr lang="zh-CN" altLang="en-US" sz="3200" b="1" dirty="0">
              <a:solidFill>
                <a:srgbClr val="0070C0"/>
              </a:solidFill>
              <a:uFillTx/>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增值税方面</a:t>
            </a:r>
            <a:endParaRPr lang="zh-CN" altLang="en-US"/>
          </a:p>
        </p:txBody>
      </p:sp>
      <p:sp>
        <p:nvSpPr>
          <p:cNvPr id="3" name="内容占位符 2"/>
          <p:cNvSpPr>
            <a:spLocks noGrp="1"/>
          </p:cNvSpPr>
          <p:nvPr>
            <p:ph idx="1"/>
          </p:nvPr>
        </p:nvSpPr>
        <p:spPr>
          <a:xfrm>
            <a:off x="605063" y="961117"/>
            <a:ext cx="11255829" cy="5508171"/>
          </a:xfrm>
        </p:spPr>
        <p:txBody>
          <a:bodyPr/>
          <a:p>
            <a:r>
              <a:rPr lang="en-US" altLang="zh-CN"/>
              <a:t>5.</a:t>
            </a:r>
            <a:r>
              <a:rPr lang="zh-CN" altLang="en-US"/>
              <a:t>即征即退的进项税额</a:t>
            </a:r>
            <a:endParaRPr lang="zh-CN" altLang="en-US"/>
          </a:p>
          <a:p>
            <a:r>
              <a:rPr lang="zh-CN" altLang="en-US"/>
              <a:t>可以同时享受加计抵减政策和即征即退政策</a:t>
            </a:r>
            <a:endParaRPr lang="zh-CN" altLang="en-US"/>
          </a:p>
          <a:p>
            <a:r>
              <a:rPr lang="zh-CN" altLang="en-US"/>
              <a:t>分别计算一般计税项目与即征即退项目的的进项税额和加计抵减税额</a:t>
            </a:r>
            <a:endParaRPr lang="zh-CN" altLang="en-US"/>
          </a:p>
          <a:p>
            <a:endParaRPr lang="zh-CN" altLang="en-US"/>
          </a:p>
          <a:p>
            <a:endParaRPr lang="zh-CN" altLang="en-US"/>
          </a:p>
          <a:p>
            <a:endParaRPr lang="zh-CN" altLang="en-US"/>
          </a:p>
          <a:p>
            <a:endParaRPr lang="zh-CN" altLang="en-US"/>
          </a:p>
          <a:p>
            <a:endParaRPr lang="zh-CN" altLang="en-US"/>
          </a:p>
          <a:p>
            <a:endParaRPr lang="en-US" altLang="zh-CN"/>
          </a:p>
          <a:p>
            <a:r>
              <a:rPr lang="en-US" altLang="zh-CN"/>
              <a:t>6.</a:t>
            </a:r>
            <a:r>
              <a:rPr lang="zh-CN" altLang="en-US"/>
              <a:t>出口应税的进项税额</a:t>
            </a:r>
            <a:endParaRPr lang="zh-CN" altLang="en-US"/>
          </a:p>
          <a:p>
            <a:r>
              <a:rPr lang="zh-CN" altLang="en-US"/>
              <a:t>出口货物劳务，并</a:t>
            </a:r>
            <a:r>
              <a:rPr lang="zh-CN" altLang="en-US">
                <a:solidFill>
                  <a:srgbClr val="FF0000"/>
                </a:solidFill>
              </a:rPr>
              <a:t>未区分</a:t>
            </a:r>
            <a:r>
              <a:rPr lang="zh-CN" altLang="en-US"/>
              <a:t>是否征税，出口视同内销征税、出口应征税、出口适用零税率的货物均为出口货物，其对应的进项税额不得计提加计抵减额</a:t>
            </a:r>
            <a:endParaRPr lang="zh-CN" altLang="en-US"/>
          </a:p>
        </p:txBody>
      </p:sp>
      <p:pic>
        <p:nvPicPr>
          <p:cNvPr id="4" name="图片 3"/>
          <p:cNvPicPr>
            <a:picLocks noChangeAspect="1"/>
          </p:cNvPicPr>
          <p:nvPr/>
        </p:nvPicPr>
        <p:blipFill>
          <a:blip r:embed="rId1"/>
          <a:stretch>
            <a:fillRect/>
          </a:stretch>
        </p:blipFill>
        <p:spPr>
          <a:xfrm>
            <a:off x="931545" y="2414905"/>
            <a:ext cx="10324465" cy="228917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增值税方面</a:t>
            </a:r>
            <a:endParaRPr lang="zh-CN" altLang="en-US"/>
          </a:p>
        </p:txBody>
      </p:sp>
      <p:sp>
        <p:nvSpPr>
          <p:cNvPr id="3" name="内容占位符 2"/>
          <p:cNvSpPr>
            <a:spLocks noGrp="1"/>
          </p:cNvSpPr>
          <p:nvPr>
            <p:ph idx="1"/>
          </p:nvPr>
        </p:nvSpPr>
        <p:spPr/>
        <p:txBody>
          <a:bodyPr/>
          <a:p>
            <a:r>
              <a:rPr lang="zh-CN" altLang="en-US">
                <a:solidFill>
                  <a:srgbClr val="0070C0"/>
                </a:solidFill>
              </a:rPr>
              <a:t>（四）加计抵减的税额</a:t>
            </a:r>
            <a:endParaRPr lang="zh-CN" altLang="en-US">
              <a:solidFill>
                <a:srgbClr val="0070C0"/>
              </a:solidFill>
            </a:endParaRPr>
          </a:p>
          <a:p>
            <a:r>
              <a:rPr lang="zh-CN" altLang="en-US"/>
              <a:t>单独核算加计抵减额的计提、抵减、调减、结余等变动情况</a:t>
            </a:r>
            <a:endParaRPr lang="zh-CN" altLang="en-US"/>
          </a:p>
          <a:p>
            <a:r>
              <a:rPr lang="zh-CN" altLang="en-US"/>
              <a:t>按照现行规定计算</a:t>
            </a:r>
            <a:r>
              <a:rPr lang="zh-CN" altLang="en-US">
                <a:solidFill>
                  <a:srgbClr val="FF0000"/>
                </a:solidFill>
              </a:rPr>
              <a:t>一般计税方法下</a:t>
            </a:r>
            <a:r>
              <a:rPr lang="zh-CN" altLang="en-US"/>
              <a:t>的应纳税额（抵减前的应纳税额）后，区分以下情形加计抵减</a:t>
            </a:r>
            <a:r>
              <a:rPr lang="en-US" altLang="zh-CN"/>
              <a:t>——</a:t>
            </a:r>
            <a:r>
              <a:rPr lang="zh-CN" altLang="en-US"/>
              <a:t>当期抵减额以一般计税方法的应纳税额</a:t>
            </a:r>
            <a:r>
              <a:rPr lang="zh-CN" altLang="en-US">
                <a:solidFill>
                  <a:srgbClr val="FF0000"/>
                </a:solidFill>
              </a:rPr>
              <a:t>为限</a:t>
            </a:r>
            <a:endParaRPr lang="zh-CN" altLang="en-US"/>
          </a:p>
          <a:p>
            <a:r>
              <a:rPr lang="en-US" altLang="zh-CN"/>
              <a:t>1.</a:t>
            </a:r>
            <a:r>
              <a:rPr lang="zh-CN" altLang="en-US"/>
              <a:t>抵减前的应纳税额等于零的，当期可抵减加计抵减额全部结转下期抵减</a:t>
            </a:r>
            <a:r>
              <a:rPr lang="en-US" altLang="zh-CN"/>
              <a:t> </a:t>
            </a:r>
            <a:endParaRPr lang="zh-CN" altLang="en-US"/>
          </a:p>
          <a:p>
            <a:r>
              <a:rPr lang="en-US" altLang="zh-CN"/>
              <a:t>2.</a:t>
            </a:r>
            <a:r>
              <a:rPr lang="zh-CN" altLang="en-US"/>
              <a:t>抵减前的应纳税额大于零，且大于当期可抵减加计抵减额的，当期可抵减加计抵减额全额从抵减前的应纳税额中抵减</a:t>
            </a:r>
            <a:endParaRPr lang="zh-CN" altLang="en-US"/>
          </a:p>
          <a:p>
            <a:r>
              <a:rPr lang="en-US" altLang="zh-CN"/>
              <a:t>3.</a:t>
            </a:r>
            <a:r>
              <a:rPr lang="zh-CN" altLang="en-US"/>
              <a:t>抵减前的应纳税额大于零，且小于或等于当期可抵减加计抵减额的，以当期可抵减加计抵减额抵减应纳税额至零。未抵减完的当期可抵减加计抵减额，结转下期继续抵减</a:t>
            </a:r>
            <a:r>
              <a:rPr lang="en-US" altLang="zh-CN"/>
              <a:t> </a:t>
            </a:r>
            <a:endParaRPr lang="en-US" altLang="zh-C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97816"/>
            <a:ext cx="10417629" cy="505732"/>
          </a:xfrm>
        </p:spPr>
        <p:txBody>
          <a:bodyPr/>
          <a:p>
            <a:pPr algn="ctr"/>
            <a:r>
              <a:rPr lang="zh-CN" altLang="en-US">
                <a:solidFill>
                  <a:srgbClr val="0070C0"/>
                </a:solidFill>
                <a:sym typeface="+mn-ea"/>
              </a:rPr>
              <a:t>增值税方面</a:t>
            </a:r>
            <a:endParaRPr lang="zh-CN" altLang="en-US"/>
          </a:p>
        </p:txBody>
      </p:sp>
      <p:sp>
        <p:nvSpPr>
          <p:cNvPr id="3" name="内容占位符 2"/>
          <p:cNvSpPr>
            <a:spLocks noGrp="1"/>
          </p:cNvSpPr>
          <p:nvPr>
            <p:ph idx="1"/>
          </p:nvPr>
        </p:nvSpPr>
        <p:spPr>
          <a:xfrm>
            <a:off x="522513" y="803002"/>
            <a:ext cx="11255829" cy="5508171"/>
          </a:xfrm>
        </p:spPr>
        <p:txBody>
          <a:bodyPr/>
          <a:p>
            <a:r>
              <a:rPr lang="zh-CN" altLang="en-US">
                <a:solidFill>
                  <a:srgbClr val="FF0000"/>
                </a:solidFill>
              </a:rPr>
              <a:t>二</a:t>
            </a:r>
            <a:r>
              <a:rPr lang="en-US" altLang="zh-CN">
                <a:solidFill>
                  <a:srgbClr val="FF0000"/>
                </a:solidFill>
              </a:rPr>
              <a:t>.</a:t>
            </a:r>
            <a:r>
              <a:rPr lang="zh-CN" altLang="en-US">
                <a:solidFill>
                  <a:srgbClr val="FF0000"/>
                </a:solidFill>
              </a:rPr>
              <a:t>部分优惠政策延续</a:t>
            </a:r>
            <a:endParaRPr lang="zh-CN" altLang="en-US">
              <a:solidFill>
                <a:srgbClr val="FF0000"/>
              </a:solidFill>
            </a:endParaRPr>
          </a:p>
          <a:p>
            <a:endParaRPr lang="zh-CN" altLang="en-US">
              <a:solidFill>
                <a:srgbClr val="FF0000"/>
              </a:solidFill>
            </a:endParaRPr>
          </a:p>
        </p:txBody>
      </p:sp>
      <p:graphicFrame>
        <p:nvGraphicFramePr>
          <p:cNvPr id="4" name="表格 3"/>
          <p:cNvGraphicFramePr/>
          <p:nvPr>
            <p:custDataLst>
              <p:tags r:id="rId1"/>
            </p:custDataLst>
          </p:nvPr>
        </p:nvGraphicFramePr>
        <p:xfrm>
          <a:off x="643890" y="1240155"/>
          <a:ext cx="10868660" cy="6507480"/>
        </p:xfrm>
        <a:graphic>
          <a:graphicData uri="http://schemas.openxmlformats.org/drawingml/2006/table">
            <a:tbl>
              <a:tblPr firstRow="1" bandRow="1">
                <a:tableStyleId>{5C22544A-7EE6-4342-B048-85BDC9FD1C3A}</a:tableStyleId>
              </a:tblPr>
              <a:tblGrid>
                <a:gridCol w="1828800"/>
                <a:gridCol w="1564005"/>
                <a:gridCol w="1628140"/>
                <a:gridCol w="4704080"/>
                <a:gridCol w="1143635"/>
              </a:tblGrid>
              <a:tr h="396240">
                <a:tc>
                  <a:txBody>
                    <a:bodyPr/>
                    <a:p>
                      <a:pPr>
                        <a:buNone/>
                      </a:pPr>
                      <a:r>
                        <a:rPr lang="zh-CN" altLang="en-US" sz="1600" b="1">
                          <a:ea typeface="华文中宋" panose="02010600040101010101" pitchFamily="2" charset="-122"/>
                        </a:rPr>
                        <a:t>优惠项目</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政策依据</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适用对象</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优惠内容</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延续期限</a:t>
                      </a:r>
                      <a:endParaRPr lang="zh-CN" altLang="en-US" sz="1600" b="1">
                        <a:ea typeface="华文中宋" panose="02010600040101010101" pitchFamily="2" charset="-122"/>
                      </a:endParaRPr>
                    </a:p>
                  </a:txBody>
                  <a:tcPr/>
                </a:tc>
              </a:tr>
              <a:tr h="461010">
                <a:tc>
                  <a:txBody>
                    <a:bodyPr/>
                    <a:p>
                      <a:pPr>
                        <a:buNone/>
                      </a:pPr>
                      <a:r>
                        <a:rPr lang="zh-CN" altLang="en-US" sz="1600" b="1">
                          <a:ea typeface="华文中宋" panose="02010600040101010101" pitchFamily="2" charset="-122"/>
                        </a:rPr>
                        <a:t>小规模纳税人减免增值税</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税公告2023年第19号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sym typeface="+mn-ea"/>
                        </a:rPr>
                        <a:t>小规模纳税人</a:t>
                      </a:r>
                      <a:endParaRPr lang="zh-CN" altLang="en-US" sz="1600" b="1">
                        <a:ea typeface="华文中宋" panose="02010600040101010101" pitchFamily="2" charset="-122"/>
                        <a:sym typeface="+mn-ea"/>
                      </a:endParaRPr>
                    </a:p>
                  </a:txBody>
                  <a:tcPr/>
                </a:tc>
                <a:tc>
                  <a:txBody>
                    <a:bodyPr/>
                    <a:p>
                      <a:pPr>
                        <a:buNone/>
                      </a:pPr>
                      <a:r>
                        <a:rPr lang="en-US" altLang="zh-CN" sz="1600" b="1">
                          <a:ea typeface="华文中宋" panose="02010600040101010101" pitchFamily="2" charset="-122"/>
                        </a:rPr>
                        <a:t>1.</a:t>
                      </a:r>
                      <a:r>
                        <a:rPr lang="zh-CN" altLang="en-US" sz="1600" b="1">
                          <a:ea typeface="华文中宋" panose="02010600040101010101" pitchFamily="2" charset="-122"/>
                        </a:rPr>
                        <a:t>月销售额10万元以下，免税</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2.</a:t>
                      </a:r>
                      <a:r>
                        <a:rPr lang="zh-CN" altLang="en-US" sz="1600" b="1">
                          <a:ea typeface="华文中宋" panose="02010600040101010101" pitchFamily="2" charset="-122"/>
                        </a:rPr>
                        <a:t>适用3%征收率、预征率项目，减按1%征收、预征</a:t>
                      </a:r>
                      <a:endParaRPr lang="zh-CN" altLang="en-US" sz="1600" b="1">
                        <a:ea typeface="华文中宋" panose="02010600040101010101" pitchFamily="2" charset="-122"/>
                      </a:endParaRPr>
                    </a:p>
                  </a:txBody>
                  <a:tcPr/>
                </a:tc>
                <a:tc rowSpan="7">
                  <a:txBody>
                    <a:bodyPr/>
                    <a:p>
                      <a:pPr>
                        <a:buNone/>
                      </a:pP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r>
                        <a:rPr lang="zh-CN" altLang="en-US" sz="1600" b="1">
                          <a:ea typeface="华文中宋" panose="02010600040101010101" pitchFamily="2" charset="-122"/>
                        </a:rPr>
                        <a:t>执行至2027年12月31日</a:t>
                      </a:r>
                      <a:endParaRPr lang="zh-CN" altLang="en-US" sz="1600" b="1">
                        <a:ea typeface="华文中宋" panose="02010600040101010101" pitchFamily="2" charset="-122"/>
                      </a:endParaRPr>
                    </a:p>
                  </a:txBody>
                  <a:tcPr/>
                </a:tc>
              </a:tr>
              <a:tr h="461010">
                <a:tc>
                  <a:txBody>
                    <a:bodyPr/>
                    <a:p>
                      <a:pPr>
                        <a:buNone/>
                      </a:pPr>
                      <a:r>
                        <a:rPr lang="zh-CN" altLang="en-US" sz="1600" b="1">
                          <a:ea typeface="华文中宋" panose="02010600040101010101" pitchFamily="2" charset="-122"/>
                        </a:rPr>
                        <a:t>二手车经销减税</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税公告2023年第63号 </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sym typeface="+mn-ea"/>
                        </a:rPr>
                        <a:t>二手车经销的纳税人</a:t>
                      </a:r>
                      <a:endParaRPr lang="zh-CN" altLang="en-US" sz="1600" b="1">
                        <a:ea typeface="华文中宋" panose="02010600040101010101" pitchFamily="2" charset="-122"/>
                        <a:sym typeface="+mn-ea"/>
                      </a:endParaRPr>
                    </a:p>
                  </a:txBody>
                  <a:tcPr/>
                </a:tc>
                <a:tc>
                  <a:txBody>
                    <a:bodyPr/>
                    <a:p>
                      <a:pPr>
                        <a:buNone/>
                      </a:pPr>
                      <a:r>
                        <a:rPr lang="en-US" altLang="zh-CN" sz="1600" b="1">
                          <a:ea typeface="华文中宋" panose="02010600040101010101" pitchFamily="2" charset="-122"/>
                        </a:rPr>
                        <a:t>销售收购的二手车，按照简易办法依3%征收率减按0.5%</a:t>
                      </a:r>
                      <a:endParaRPr lang="en-US" altLang="zh-CN" sz="1600" b="1">
                        <a:ea typeface="华文中宋" panose="02010600040101010101" pitchFamily="2" charset="-122"/>
                      </a:endParaRPr>
                    </a:p>
                  </a:txBody>
                  <a:tcPr/>
                </a:tc>
                <a:tc vMerge="1">
                  <a:tcPr/>
                </a:tc>
              </a:tr>
              <a:tr h="544195">
                <a:tc>
                  <a:txBody>
                    <a:bodyPr/>
                    <a:p>
                      <a:pPr>
                        <a:buNone/>
                      </a:pPr>
                      <a:r>
                        <a:rPr lang="zh-CN" altLang="en-US" sz="1600" b="1">
                          <a:ea typeface="华文中宋" panose="02010600040101010101" pitchFamily="2" charset="-122"/>
                        </a:rPr>
                        <a:t>集团内无偿借款免税</a:t>
                      </a:r>
                      <a:endParaRPr lang="zh-CN" altLang="en-US" sz="1600" b="1">
                        <a:ea typeface="华文中宋" panose="02010600040101010101" pitchFamily="2" charset="-122"/>
                      </a:endParaRPr>
                    </a:p>
                  </a:txBody>
                  <a:tcPr/>
                </a:tc>
                <a:tc rowSpan="2">
                  <a:txBody>
                    <a:bodyPr/>
                    <a:p>
                      <a:pPr>
                        <a:buNone/>
                      </a:pPr>
                      <a:r>
                        <a:rPr lang="zh-CN" altLang="en-US" sz="1600" b="1">
                          <a:ea typeface="华文中宋" panose="02010600040101010101" pitchFamily="2" charset="-122"/>
                        </a:rPr>
                        <a:t>财 税公告2023年第68号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集团内借款</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企业集团内单位（含企业集团）之间的资金无偿借贷行为，免税</a:t>
                      </a:r>
                      <a:endParaRPr lang="zh-CN" altLang="en-US" sz="1600" b="1">
                        <a:ea typeface="华文中宋" panose="02010600040101010101" pitchFamily="2" charset="-122"/>
                      </a:endParaRPr>
                    </a:p>
                  </a:txBody>
                  <a:tcPr/>
                </a:tc>
                <a:tc vMerge="1">
                  <a:tcPr/>
                </a:tc>
              </a:tr>
              <a:tr h="396240">
                <a:tc>
                  <a:txBody>
                    <a:bodyPr/>
                    <a:p>
                      <a:pPr>
                        <a:buNone/>
                      </a:pPr>
                      <a:r>
                        <a:rPr lang="zh-CN" altLang="en-US" sz="1600" b="1">
                          <a:ea typeface="华文中宋" panose="02010600040101010101" pitchFamily="2" charset="-122"/>
                        </a:rPr>
                        <a:t>医疗服务免税</a:t>
                      </a:r>
                      <a:endParaRPr lang="zh-CN" altLang="en-US" sz="1600" b="1">
                        <a:ea typeface="华文中宋" panose="02010600040101010101" pitchFamily="2" charset="-122"/>
                      </a:endParaRPr>
                    </a:p>
                  </a:txBody>
                  <a:tcPr/>
                </a:tc>
                <a:tc vMerge="1">
                  <a:tcPr/>
                </a:tc>
                <a:tc>
                  <a:txBody>
                    <a:bodyPr/>
                    <a:p>
                      <a:pPr>
                        <a:buNone/>
                      </a:pPr>
                      <a:r>
                        <a:rPr lang="zh-CN" altLang="en-US" sz="1600" b="1">
                          <a:ea typeface="华文中宋" panose="02010600040101010101" pitchFamily="2" charset="-122"/>
                        </a:rPr>
                        <a:t>医疗机构间委托</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指导价格、项目规范的服务，免税</a:t>
                      </a:r>
                      <a:endParaRPr lang="zh-CN" altLang="en-US" sz="1600" b="1">
                        <a:ea typeface="华文中宋" panose="02010600040101010101" pitchFamily="2" charset="-122"/>
                      </a:endParaRPr>
                    </a:p>
                  </a:txBody>
                  <a:tcPr/>
                </a:tc>
                <a:tc vMerge="1">
                  <a:tcPr/>
                </a:tc>
              </a:tr>
              <a:tr h="683895">
                <a:tc rowSpan="3">
                  <a:txBody>
                    <a:bodyPr/>
                    <a:p>
                      <a:pPr>
                        <a:buNone/>
                      </a:pPr>
                      <a:r>
                        <a:rPr lang="zh-CN" altLang="en-US" sz="1600" b="1">
                          <a:ea typeface="华文中宋" panose="02010600040101010101" pitchFamily="2" charset="-122"/>
                        </a:rPr>
                        <a:t>文化企业</a:t>
                      </a:r>
                      <a:endParaRPr lang="zh-CN" altLang="en-US" sz="1600" b="1">
                        <a:ea typeface="华文中宋" panose="02010600040101010101" pitchFamily="2" charset="-122"/>
                      </a:endParaRPr>
                    </a:p>
                  </a:txBody>
                  <a:tcPr/>
                </a:tc>
                <a:tc rowSpan="3">
                  <a:txBody>
                    <a:bodyPr/>
                    <a:p>
                      <a:pPr>
                        <a:buNone/>
                      </a:pPr>
                      <a:endParaRPr lang="zh-CN" altLang="en-US" sz="1600" b="1">
                        <a:ea typeface="华文中宋" panose="02010600040101010101" pitchFamily="2" charset="-122"/>
                      </a:endParaRPr>
                    </a:p>
                    <a:p>
                      <a:pPr>
                        <a:buNone/>
                      </a:pPr>
                      <a:r>
                        <a:rPr lang="zh-CN" altLang="en-US" sz="1600" b="1">
                          <a:ea typeface="华文中宋" panose="02010600040101010101" pitchFamily="2" charset="-122"/>
                        </a:rPr>
                        <a:t>财 税公告2023年第61号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电影主管部门企业按职权批准</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从事电影制片、发行、放映；销售电影拷贝收入、转让电影版权收入、电影发行收入；在农村取得的电影放映收入，免税</a:t>
                      </a:r>
                      <a:endParaRPr lang="zh-CN" altLang="en-US" sz="1600" b="1">
                        <a:ea typeface="华文中宋" panose="02010600040101010101" pitchFamily="2" charset="-122"/>
                      </a:endParaRPr>
                    </a:p>
                  </a:txBody>
                  <a:tcPr/>
                </a:tc>
                <a:tc vMerge="1">
                  <a:tcPr/>
                </a:tc>
              </a:tr>
              <a:tr h="350520">
                <a:tc vMerge="1">
                  <a:tcPr/>
                </a:tc>
                <a:tc vMerge="1">
                  <a:tcPr/>
                </a:tc>
                <a:tc>
                  <a:txBody>
                    <a:bodyPr/>
                    <a:p>
                      <a:pPr>
                        <a:buNone/>
                      </a:pPr>
                      <a:r>
                        <a:rPr lang="zh-CN" altLang="en-US" sz="1600" b="1">
                          <a:ea typeface="华文中宋" panose="02010600040101010101" pitchFamily="2" charset="-122"/>
                        </a:rPr>
                        <a:t>一般纳税人</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提供的城市电影放映服务，可选择简易计税办法</a:t>
                      </a:r>
                      <a:endParaRPr lang="zh-CN" altLang="en-US" sz="1600" b="1">
                        <a:ea typeface="华文中宋" panose="02010600040101010101" pitchFamily="2" charset="-122"/>
                      </a:endParaRPr>
                    </a:p>
                  </a:txBody>
                  <a:tcPr/>
                </a:tc>
                <a:tc vMerge="1">
                  <a:tcPr/>
                </a:tc>
              </a:tr>
              <a:tr h="701040">
                <a:tc vMerge="1">
                  <a:tcPr/>
                </a:tc>
                <a:tc vMerge="1">
                  <a:tcPr/>
                </a:tc>
                <a:tc>
                  <a:txBody>
                    <a:bodyPr/>
                    <a:p>
                      <a:pPr>
                        <a:buNone/>
                      </a:pPr>
                      <a:r>
                        <a:rPr lang="zh-CN" altLang="en-US" sz="1600" b="1">
                          <a:ea typeface="华文中宋" panose="02010600040101010101" pitchFamily="2" charset="-122"/>
                        </a:rPr>
                        <a:t>播电视运营服务企业</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有线数字电视基本收视维护费和农村有线电视基本收视费，免税</a:t>
                      </a:r>
                      <a:endParaRPr lang="zh-CN" altLang="en-US" sz="1600" b="1">
                        <a:ea typeface="华文中宋" panose="02010600040101010101" pitchFamily="2" charset="-122"/>
                      </a:endParaRPr>
                    </a:p>
                  </a:txBody>
                  <a:tcPr/>
                </a:tc>
                <a:tc vMerge="1">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97816"/>
            <a:ext cx="10417629" cy="505732"/>
          </a:xfrm>
        </p:spPr>
        <p:txBody>
          <a:bodyPr/>
          <a:p>
            <a:pPr algn="ctr"/>
            <a:r>
              <a:rPr lang="zh-CN" altLang="en-US">
                <a:solidFill>
                  <a:srgbClr val="0070C0"/>
                </a:solidFill>
                <a:sym typeface="+mn-ea"/>
              </a:rPr>
              <a:t>增值税方面</a:t>
            </a:r>
            <a:endParaRPr lang="zh-CN" altLang="en-US"/>
          </a:p>
        </p:txBody>
      </p:sp>
      <p:sp>
        <p:nvSpPr>
          <p:cNvPr id="3" name="内容占位符 2"/>
          <p:cNvSpPr>
            <a:spLocks noGrp="1"/>
          </p:cNvSpPr>
          <p:nvPr>
            <p:ph idx="1"/>
          </p:nvPr>
        </p:nvSpPr>
        <p:spPr>
          <a:xfrm>
            <a:off x="522513" y="803002"/>
            <a:ext cx="11255829" cy="5508171"/>
          </a:xfrm>
        </p:spPr>
        <p:txBody>
          <a:bodyPr/>
          <a:p>
            <a:r>
              <a:rPr lang="zh-CN" altLang="en-US">
                <a:solidFill>
                  <a:srgbClr val="FF0000"/>
                </a:solidFill>
              </a:rPr>
              <a:t>二</a:t>
            </a:r>
            <a:r>
              <a:rPr lang="en-US" altLang="zh-CN">
                <a:solidFill>
                  <a:srgbClr val="FF0000"/>
                </a:solidFill>
              </a:rPr>
              <a:t>.</a:t>
            </a:r>
            <a:r>
              <a:rPr lang="zh-CN" altLang="en-US">
                <a:solidFill>
                  <a:srgbClr val="FF0000"/>
                </a:solidFill>
              </a:rPr>
              <a:t>部分优惠政策延续</a:t>
            </a:r>
            <a:endParaRPr lang="zh-CN" altLang="en-US">
              <a:solidFill>
                <a:srgbClr val="FF0000"/>
              </a:solidFill>
            </a:endParaRPr>
          </a:p>
          <a:p>
            <a:endParaRPr lang="zh-CN" altLang="en-US">
              <a:solidFill>
                <a:srgbClr val="FF0000"/>
              </a:solidFill>
            </a:endParaRPr>
          </a:p>
        </p:txBody>
      </p:sp>
      <p:graphicFrame>
        <p:nvGraphicFramePr>
          <p:cNvPr id="4" name="表格 3"/>
          <p:cNvGraphicFramePr/>
          <p:nvPr>
            <p:custDataLst>
              <p:tags r:id="rId1"/>
            </p:custDataLst>
          </p:nvPr>
        </p:nvGraphicFramePr>
        <p:xfrm>
          <a:off x="643890" y="1240155"/>
          <a:ext cx="10674985" cy="5461000"/>
        </p:xfrm>
        <a:graphic>
          <a:graphicData uri="http://schemas.openxmlformats.org/drawingml/2006/table">
            <a:tbl>
              <a:tblPr firstRow="1" bandRow="1">
                <a:tableStyleId>{5C22544A-7EE6-4342-B048-85BDC9FD1C3A}</a:tableStyleId>
              </a:tblPr>
              <a:tblGrid>
                <a:gridCol w="1360805"/>
                <a:gridCol w="1654810"/>
                <a:gridCol w="1293495"/>
                <a:gridCol w="5154930"/>
                <a:gridCol w="1210945"/>
              </a:tblGrid>
              <a:tr h="365760">
                <a:tc>
                  <a:txBody>
                    <a:bodyPr/>
                    <a:p>
                      <a:pPr>
                        <a:buNone/>
                      </a:pPr>
                      <a:r>
                        <a:rPr lang="zh-CN" altLang="en-US" sz="1600" b="1">
                          <a:ea typeface="华文中宋" panose="02010600040101010101" pitchFamily="2" charset="-122"/>
                        </a:rPr>
                        <a:t>优惠项目</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政策依据</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适用对象</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优惠内容</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延续期限</a:t>
                      </a:r>
                      <a:endParaRPr lang="zh-CN" altLang="en-US" sz="1600" b="1">
                        <a:ea typeface="华文中宋" panose="02010600040101010101" pitchFamily="2" charset="-122"/>
                      </a:endParaRPr>
                    </a:p>
                  </a:txBody>
                  <a:tcPr/>
                </a:tc>
              </a:tr>
              <a:tr h="640080">
                <a:tc>
                  <a:txBody>
                    <a:bodyPr/>
                    <a:p>
                      <a:pPr>
                        <a:buNone/>
                      </a:pPr>
                      <a:r>
                        <a:rPr lang="zh-CN" altLang="en-US" sz="1600" b="1">
                          <a:ea typeface="华文中宋" panose="02010600040101010101" pitchFamily="2" charset="-122"/>
                        </a:rPr>
                        <a:t>支持小微企业融资优惠</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a:t>
                      </a:r>
                      <a:r>
                        <a:rPr lang="en-US" altLang="zh-CN" sz="1600" b="1">
                          <a:ea typeface="华文中宋" panose="02010600040101010101" pitchFamily="2" charset="-122"/>
                        </a:rPr>
                        <a:t> </a:t>
                      </a:r>
                      <a:r>
                        <a:rPr lang="zh-CN" altLang="en-US" sz="1600" b="1">
                          <a:ea typeface="华文中宋" panose="02010600040101010101" pitchFamily="2" charset="-122"/>
                        </a:rPr>
                        <a:t>税公告2023年第13号 </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sym typeface="+mn-ea"/>
                        </a:rPr>
                        <a:t>金融机构</a:t>
                      </a:r>
                      <a:endParaRPr lang="zh-CN" altLang="en-US" sz="1600" b="1">
                        <a:ea typeface="华文中宋" panose="02010600040101010101" pitchFamily="2" charset="-122"/>
                        <a:sym typeface="+mn-ea"/>
                      </a:endParaRPr>
                    </a:p>
                  </a:txBody>
                  <a:tcPr/>
                </a:tc>
                <a:tc>
                  <a:txBody>
                    <a:bodyPr/>
                    <a:p>
                      <a:pPr>
                        <a:buNone/>
                      </a:pPr>
                      <a:r>
                        <a:rPr lang="en-US" altLang="zh-CN" sz="1600" b="1">
                          <a:ea typeface="华文中宋" panose="02010600040101010101" pitchFamily="2" charset="-122"/>
                        </a:rPr>
                        <a:t>1.向小型企业、微型企业及个体工商户发放小额贷款</a:t>
                      </a:r>
                      <a:r>
                        <a:rPr lang="zh-CN" altLang="en-US" sz="1600" b="1">
                          <a:ea typeface="华文中宋" panose="02010600040101010101" pitchFamily="2" charset="-122"/>
                        </a:rPr>
                        <a:t>（</a:t>
                      </a:r>
                      <a:r>
                        <a:rPr lang="en-US" altLang="zh-CN" sz="1600" b="1">
                          <a:ea typeface="华文中宋" panose="02010600040101010101" pitchFamily="2" charset="-122"/>
                        </a:rPr>
                        <a:t>100</a:t>
                      </a:r>
                      <a:r>
                        <a:rPr lang="zh-CN" altLang="en-US" sz="1600" b="1">
                          <a:ea typeface="华文中宋" panose="02010600040101010101" pitchFamily="2" charset="-122"/>
                        </a:rPr>
                        <a:t>万元）</a:t>
                      </a:r>
                      <a:r>
                        <a:rPr lang="en-US" altLang="zh-CN" sz="1600" b="1">
                          <a:ea typeface="华文中宋" panose="02010600040101010101" pitchFamily="2" charset="-122"/>
                        </a:rPr>
                        <a:t>取得的利息收入，免征增值税</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2.对金融机构与小型企业、微型企业签订的借款合同免征印花税</a:t>
                      </a:r>
                      <a:endParaRPr lang="en-US" altLang="zh-CN" sz="1600" b="1">
                        <a:ea typeface="华文中宋" panose="02010600040101010101" pitchFamily="2" charset="-122"/>
                      </a:endParaRPr>
                    </a:p>
                  </a:txBody>
                  <a:tcPr/>
                </a:tc>
                <a:tc rowSpan="6">
                  <a:txBody>
                    <a:bodyPr/>
                    <a:p>
                      <a:pPr>
                        <a:buNone/>
                      </a:pP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r>
                        <a:rPr lang="zh-CN" altLang="en-US" sz="1600" b="1">
                          <a:ea typeface="华文中宋" panose="02010600040101010101" pitchFamily="2" charset="-122"/>
                        </a:rPr>
                        <a:t>执行至2027年12月31日</a:t>
                      </a:r>
                      <a:endParaRPr lang="zh-CN" altLang="en-US" sz="1600" b="1">
                        <a:ea typeface="华文中宋" panose="02010600040101010101" pitchFamily="2" charset="-122"/>
                      </a:endParaRPr>
                    </a:p>
                  </a:txBody>
                  <a:tcPr/>
                </a:tc>
              </a:tr>
              <a:tr h="910590">
                <a:tc>
                  <a:txBody>
                    <a:bodyPr/>
                    <a:p>
                      <a:pPr>
                        <a:buNone/>
                      </a:pPr>
                      <a:r>
                        <a:rPr lang="zh-CN" altLang="en-US" sz="1600" b="1">
                          <a:ea typeface="华文中宋" panose="02010600040101010101" pitchFamily="2" charset="-122"/>
                        </a:rPr>
                        <a:t>小微企业贷款免增值税</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税公告2023年第16号</a:t>
                      </a: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sym typeface="+mn-ea"/>
                        </a:rPr>
                        <a:t>*</a:t>
                      </a:r>
                      <a:r>
                        <a:rPr lang="zh-CN" altLang="en-US" sz="1600" b="1">
                          <a:ea typeface="华文中宋" panose="02010600040101010101" pitchFamily="2" charset="-122"/>
                          <a:sym typeface="+mn-ea"/>
                        </a:rPr>
                        <a:t>金融机构</a:t>
                      </a:r>
                      <a:endParaRPr lang="zh-CN" altLang="en-US" sz="1600" b="1">
                        <a:ea typeface="华文中宋" panose="02010600040101010101" pitchFamily="2" charset="-122"/>
                        <a:sym typeface="+mn-ea"/>
                      </a:endParaRPr>
                    </a:p>
                  </a:txBody>
                  <a:tcPr/>
                </a:tc>
                <a:tc>
                  <a:txBody>
                    <a:bodyPr/>
                    <a:p>
                      <a:pPr>
                        <a:buNone/>
                      </a:pPr>
                      <a:r>
                        <a:rPr lang="en-US" altLang="zh-CN" sz="1600" b="1">
                          <a:ea typeface="华文中宋" panose="02010600040101010101" pitchFamily="2" charset="-122"/>
                        </a:rPr>
                        <a:t>向小型企业、微型企业和个体工商户发放的</a:t>
                      </a:r>
                      <a:r>
                        <a:rPr lang="zh-CN" altLang="en-US" sz="1600" b="1">
                          <a:ea typeface="华文中宋" panose="02010600040101010101" pitchFamily="2" charset="-122"/>
                        </a:rPr>
                        <a:t>，利率不高于LPR150%小额贷款（</a:t>
                      </a:r>
                      <a:r>
                        <a:rPr lang="en-US" altLang="zh-CN" sz="1600" b="1">
                          <a:ea typeface="华文中宋" panose="02010600040101010101" pitchFamily="2" charset="-122"/>
                        </a:rPr>
                        <a:t>1000</a:t>
                      </a:r>
                      <a:r>
                        <a:rPr lang="zh-CN" altLang="en-US" sz="1600" b="1">
                          <a:ea typeface="华文中宋" panose="02010600040101010101" pitchFamily="2" charset="-122"/>
                        </a:rPr>
                        <a:t>万元）取得的利息收入，免征增值税（单笔或分段两选一）</a:t>
                      </a:r>
                      <a:endParaRPr lang="zh-CN" altLang="en-US" sz="1600" b="1">
                        <a:ea typeface="华文中宋" panose="02010600040101010101" pitchFamily="2" charset="-122"/>
                      </a:endParaRPr>
                    </a:p>
                  </a:txBody>
                  <a:tcPr/>
                </a:tc>
                <a:tc vMerge="1">
                  <a:tcPr/>
                </a:tc>
              </a:tr>
              <a:tr h="614045">
                <a:tc>
                  <a:txBody>
                    <a:bodyPr/>
                    <a:p>
                      <a:pPr>
                        <a:buNone/>
                      </a:pPr>
                      <a:r>
                        <a:rPr lang="zh-CN" altLang="en-US" sz="1600" b="1">
                          <a:ea typeface="华文中宋" panose="02010600040101010101" pitchFamily="2" charset="-122"/>
                        </a:rPr>
                        <a:t>农户贷款免增值税</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税公告2023年第67号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金融机构</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向农户发放小额贷款（</a:t>
                      </a:r>
                      <a:r>
                        <a:rPr lang="en-US" altLang="zh-CN" sz="1600" b="1">
                          <a:ea typeface="华文中宋" panose="02010600040101010101" pitchFamily="2" charset="-122"/>
                        </a:rPr>
                        <a:t>100</a:t>
                      </a:r>
                      <a:r>
                        <a:rPr lang="zh-CN" altLang="en-US" sz="1600" b="1">
                          <a:ea typeface="华文中宋" panose="02010600040101010101" pitchFamily="2" charset="-122"/>
                        </a:rPr>
                        <a:t>万元）取得的利息收入，免征增值税</a:t>
                      </a:r>
                      <a:endParaRPr lang="zh-CN" altLang="en-US" sz="1600" b="1">
                        <a:ea typeface="华文中宋" panose="02010600040101010101" pitchFamily="2" charset="-122"/>
                      </a:endParaRPr>
                    </a:p>
                  </a:txBody>
                  <a:tcPr/>
                </a:tc>
                <a:tc vMerge="1">
                  <a:tcPr/>
                </a:tc>
              </a:tr>
              <a:tr h="614045">
                <a:tc>
                  <a:txBody>
                    <a:bodyPr/>
                    <a:p>
                      <a:pPr>
                        <a:buNone/>
                      </a:pPr>
                      <a:r>
                        <a:rPr lang="zh-CN" altLang="en-US" sz="1600" b="1">
                          <a:ea typeface="华文中宋" panose="02010600040101010101" pitchFamily="2" charset="-122"/>
                        </a:rPr>
                        <a:t>小额贷款免税</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税公告2023年第54号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小额贷款公司</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经省级地方金融监督管理部门批准成立的小额贷款公司取得的农户小额贷款（</a:t>
                      </a:r>
                      <a:r>
                        <a:rPr lang="en-US" altLang="zh-CN" sz="1600" b="1">
                          <a:ea typeface="华文中宋" panose="02010600040101010101" pitchFamily="2" charset="-122"/>
                        </a:rPr>
                        <a:t>10</a:t>
                      </a:r>
                      <a:r>
                        <a:rPr lang="zh-CN" altLang="en-US" sz="1600" b="1">
                          <a:ea typeface="华文中宋" panose="02010600040101010101" pitchFamily="2" charset="-122"/>
                        </a:rPr>
                        <a:t>万元）利息收入，免征增值税</a:t>
                      </a:r>
                      <a:endParaRPr lang="zh-CN" altLang="en-US" sz="1600" b="1">
                        <a:ea typeface="华文中宋" panose="02010600040101010101" pitchFamily="2" charset="-122"/>
                      </a:endParaRPr>
                    </a:p>
                  </a:txBody>
                  <a:tcPr/>
                </a:tc>
                <a:tc vMerge="1">
                  <a:tcPr/>
                </a:tc>
              </a:tr>
              <a:tr h="640080">
                <a:tc>
                  <a:txBody>
                    <a:bodyPr/>
                    <a:p>
                      <a:pPr>
                        <a:buNone/>
                      </a:pPr>
                      <a:r>
                        <a:rPr lang="zh-CN" altLang="en-US" sz="1600" b="1">
                          <a:ea typeface="华文中宋" panose="02010600040101010101" pitchFamily="2" charset="-122"/>
                        </a:rPr>
                        <a:t>“三农金融事业部”涉农贷款</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财税公告2023年第66号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邮储银行纳入改革的分行支行</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提供农户贷款、农村企业和农村各类组织贷款（贷款业务清单）取得的利息收入，可选择简易计税方法按照3%的征收率</a:t>
                      </a:r>
                      <a:endParaRPr lang="zh-CN" altLang="en-US" sz="1600" b="1">
                        <a:ea typeface="华文中宋" panose="02010600040101010101" pitchFamily="2" charset="-122"/>
                      </a:endParaRPr>
                    </a:p>
                  </a:txBody>
                  <a:tcPr/>
                </a:tc>
                <a:tc vMerge="1">
                  <a:tcPr/>
                </a:tc>
              </a:tr>
              <a:tr h="653415">
                <a:tc>
                  <a:txBody>
                    <a:bodyPr/>
                    <a:p>
                      <a:pPr>
                        <a:buNone/>
                      </a:pPr>
                      <a:r>
                        <a:rPr lang="zh-CN" altLang="en-US" sz="1600" b="1">
                          <a:ea typeface="华文中宋" panose="02010600040101010101" pitchFamily="2" charset="-122"/>
                        </a:rPr>
                        <a:t>融资担保</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税公告2023年第18号 </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纳税人</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为农户、小型企业、微型企业及个体工商户借款、发行债券提供融资担保取得的担保费收入，以及为上述融资担保（原担保）提供再担保取得的再担保费收入，免征增值税</a:t>
                      </a:r>
                      <a:endParaRPr lang="zh-CN" altLang="en-US" sz="1600" b="1">
                        <a:ea typeface="华文中宋" panose="02010600040101010101" pitchFamily="2" charset="-122"/>
                      </a:endParaRPr>
                    </a:p>
                  </a:txBody>
                  <a:tcPr/>
                </a:tc>
                <a:tc vMerge="1">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97816"/>
            <a:ext cx="10417629" cy="505732"/>
          </a:xfrm>
        </p:spPr>
        <p:txBody>
          <a:bodyPr/>
          <a:p>
            <a:pPr algn="ctr"/>
            <a:r>
              <a:rPr lang="zh-CN" altLang="en-US">
                <a:solidFill>
                  <a:srgbClr val="0070C0"/>
                </a:solidFill>
                <a:sym typeface="+mn-ea"/>
              </a:rPr>
              <a:t>增值税方面</a:t>
            </a:r>
            <a:endParaRPr lang="zh-CN" altLang="en-US"/>
          </a:p>
        </p:txBody>
      </p:sp>
      <p:sp>
        <p:nvSpPr>
          <p:cNvPr id="3" name="内容占位符 2"/>
          <p:cNvSpPr>
            <a:spLocks noGrp="1"/>
          </p:cNvSpPr>
          <p:nvPr>
            <p:ph idx="1"/>
          </p:nvPr>
        </p:nvSpPr>
        <p:spPr>
          <a:xfrm>
            <a:off x="522513" y="803002"/>
            <a:ext cx="11255829" cy="5508171"/>
          </a:xfrm>
        </p:spPr>
        <p:txBody>
          <a:bodyPr/>
          <a:p>
            <a:r>
              <a:rPr lang="zh-CN" altLang="en-US">
                <a:solidFill>
                  <a:srgbClr val="FF0000"/>
                </a:solidFill>
              </a:rPr>
              <a:t>二</a:t>
            </a:r>
            <a:r>
              <a:rPr lang="en-US" altLang="zh-CN">
                <a:solidFill>
                  <a:srgbClr val="FF0000"/>
                </a:solidFill>
              </a:rPr>
              <a:t>.</a:t>
            </a:r>
            <a:r>
              <a:rPr lang="zh-CN" altLang="en-US">
                <a:solidFill>
                  <a:srgbClr val="FF0000"/>
                </a:solidFill>
              </a:rPr>
              <a:t>部分优惠政策延续</a:t>
            </a:r>
            <a:endParaRPr lang="zh-CN" altLang="en-US">
              <a:solidFill>
                <a:srgbClr val="FF0000"/>
              </a:solidFill>
            </a:endParaRPr>
          </a:p>
          <a:p>
            <a:endParaRPr lang="zh-CN" altLang="en-US">
              <a:solidFill>
                <a:srgbClr val="FF0000"/>
              </a:solidFill>
            </a:endParaRPr>
          </a:p>
        </p:txBody>
      </p:sp>
      <p:graphicFrame>
        <p:nvGraphicFramePr>
          <p:cNvPr id="4" name="表格 3"/>
          <p:cNvGraphicFramePr/>
          <p:nvPr>
            <p:custDataLst>
              <p:tags r:id="rId1"/>
            </p:custDataLst>
          </p:nvPr>
        </p:nvGraphicFramePr>
        <p:xfrm>
          <a:off x="695960" y="1182370"/>
          <a:ext cx="10853420" cy="5059045"/>
        </p:xfrm>
        <a:graphic>
          <a:graphicData uri="http://schemas.openxmlformats.org/drawingml/2006/table">
            <a:tbl>
              <a:tblPr firstRow="1" bandRow="1">
                <a:tableStyleId>{5C22544A-7EE6-4342-B048-85BDC9FD1C3A}</a:tableStyleId>
              </a:tblPr>
              <a:tblGrid>
                <a:gridCol w="1474470"/>
                <a:gridCol w="1651635"/>
                <a:gridCol w="1913890"/>
                <a:gridCol w="4787265"/>
                <a:gridCol w="1026160"/>
              </a:tblGrid>
              <a:tr h="365125">
                <a:tc>
                  <a:txBody>
                    <a:bodyPr/>
                    <a:p>
                      <a:pPr>
                        <a:buNone/>
                      </a:pPr>
                      <a:r>
                        <a:rPr lang="zh-CN" altLang="en-US" sz="1600" b="1">
                          <a:ea typeface="华文中宋" panose="02010600040101010101" pitchFamily="2" charset="-122"/>
                        </a:rPr>
                        <a:t>优惠项目</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政策依据</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适用对象</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优惠内容</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延续期限</a:t>
                      </a:r>
                      <a:endParaRPr lang="zh-CN" altLang="en-US" sz="1600" b="1">
                        <a:ea typeface="华文中宋" panose="02010600040101010101" pitchFamily="2" charset="-122"/>
                      </a:endParaRPr>
                    </a:p>
                  </a:txBody>
                  <a:tcPr/>
                </a:tc>
              </a:tr>
              <a:tr h="1066800">
                <a:tc>
                  <a:txBody>
                    <a:bodyPr/>
                    <a:p>
                      <a:pPr>
                        <a:buNone/>
                      </a:pPr>
                      <a:r>
                        <a:rPr lang="zh-CN" altLang="en-US" sz="1600" b="1">
                          <a:ea typeface="华文中宋" panose="02010600040101010101" pitchFamily="2" charset="-122"/>
                        </a:rPr>
                        <a:t>提供孵化服务的优惠</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a:t>
                      </a:r>
                      <a:r>
                        <a:rPr lang="en-US" altLang="zh-CN" sz="1600" b="1">
                          <a:ea typeface="华文中宋" panose="02010600040101010101" pitchFamily="2" charset="-122"/>
                        </a:rPr>
                        <a:t> </a:t>
                      </a:r>
                      <a:r>
                        <a:rPr lang="zh-CN" altLang="en-US" sz="1600" b="1">
                          <a:ea typeface="华文中宋" panose="02010600040101010101" pitchFamily="2" charset="-122"/>
                        </a:rPr>
                        <a:t>税 科 教公告2023年第42号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sym typeface="等线" panose="02010600030101010101" charset="-122"/>
                        </a:rPr>
                        <a:t>国家级、省级科技企业孵化器、大学科技园和国家备案众创空间</a:t>
                      </a:r>
                      <a:endParaRPr lang="zh-CN" altLang="en-US" sz="1600" b="1">
                        <a:ea typeface="华文中宋" panose="02010600040101010101" pitchFamily="2" charset="-122"/>
                        <a:sym typeface="+mn-ea"/>
                      </a:endParaRPr>
                    </a:p>
                  </a:txBody>
                  <a:tcPr/>
                </a:tc>
                <a:tc>
                  <a:txBody>
                    <a:bodyPr/>
                    <a:p>
                      <a:pPr>
                        <a:buNone/>
                      </a:pPr>
                      <a:r>
                        <a:rPr lang="en-US" altLang="zh-CN" sz="1600" b="1">
                          <a:ea typeface="华文中宋" panose="02010600040101010101" pitchFamily="2" charset="-122"/>
                        </a:rPr>
                        <a:t>1.</a:t>
                      </a:r>
                      <a:r>
                        <a:rPr lang="zh-CN" altLang="en-US" sz="1600" b="1">
                          <a:ea typeface="华文中宋" panose="02010600040101010101" pitchFamily="2" charset="-122"/>
                        </a:rPr>
                        <a:t>自用以及无偿或通过出租等方式提供给在孵对象使用的房产、土地，免房、土</a:t>
                      </a:r>
                      <a:r>
                        <a:rPr lang="en-US" altLang="zh-CN" sz="1600" b="1">
                          <a:ea typeface="华文中宋" panose="02010600040101010101" pitchFamily="2" charset="-122"/>
                        </a:rPr>
                        <a:t>“</a:t>
                      </a:r>
                      <a:r>
                        <a:rPr lang="zh-CN" altLang="en-US" sz="1600" b="1">
                          <a:ea typeface="华文中宋" panose="02010600040101010101" pitchFamily="2" charset="-122"/>
                        </a:rPr>
                        <a:t>两税</a:t>
                      </a:r>
                      <a:r>
                        <a:rPr lang="en-US" altLang="zh-CN" sz="1600" b="1">
                          <a:ea typeface="华文中宋" panose="02010600040101010101" pitchFamily="2" charset="-122"/>
                        </a:rPr>
                        <a:t>”</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2</a:t>
                      </a:r>
                      <a:r>
                        <a:rPr lang="zh-CN" altLang="en-US" sz="1600" b="1">
                          <a:ea typeface="华文中宋" panose="02010600040101010101" pitchFamily="2" charset="-122"/>
                        </a:rPr>
                        <a:t>对其向在孵对象提供</a:t>
                      </a:r>
                      <a:r>
                        <a:rPr lang="zh-CN" altLang="en-US" sz="1600" b="1">
                          <a:solidFill>
                            <a:srgbClr val="FF0000"/>
                          </a:solidFill>
                          <a:ea typeface="华文中宋" panose="02010600040101010101" pitchFamily="2" charset="-122"/>
                        </a:rPr>
                        <a:t>孵化服务</a:t>
                      </a:r>
                      <a:r>
                        <a:rPr lang="zh-CN" altLang="en-US" sz="1600" b="1">
                          <a:ea typeface="华文中宋" panose="02010600040101010101" pitchFamily="2" charset="-122"/>
                        </a:rPr>
                        <a:t>取得的收入，免征增值税</a:t>
                      </a:r>
                      <a:r>
                        <a:rPr lang="en-US" altLang="zh-CN" sz="1600" b="1">
                          <a:ea typeface="华文中宋" panose="02010600040101010101" pitchFamily="2" charset="-122"/>
                        </a:rPr>
                        <a:t> </a:t>
                      </a:r>
                      <a:endParaRPr lang="en-US" altLang="zh-CN" sz="1600" b="1">
                        <a:ea typeface="华文中宋" panose="02010600040101010101" pitchFamily="2" charset="-122"/>
                      </a:endParaRPr>
                    </a:p>
                  </a:txBody>
                  <a:tcPr/>
                </a:tc>
                <a:tc rowSpan="6">
                  <a:txBody>
                    <a:bodyPr/>
                    <a:p>
                      <a:pPr>
                        <a:buNone/>
                      </a:pP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r>
                        <a:rPr lang="zh-CN" altLang="en-US" sz="1600" b="1">
                          <a:ea typeface="华文中宋" panose="02010600040101010101" pitchFamily="2" charset="-122"/>
                        </a:rPr>
                        <a:t>执行至2027年12月31日</a:t>
                      </a:r>
                      <a:endParaRPr lang="zh-CN" altLang="en-US" sz="1600" b="1">
                        <a:ea typeface="华文中宋" panose="02010600040101010101" pitchFamily="2" charset="-122"/>
                      </a:endParaRPr>
                    </a:p>
                  </a:txBody>
                  <a:tcPr/>
                </a:tc>
              </a:tr>
              <a:tr h="1066800">
                <a:tc>
                  <a:txBody>
                    <a:bodyPr/>
                    <a:p>
                      <a:pPr>
                        <a:buNone/>
                      </a:pPr>
                      <a:r>
                        <a:rPr lang="zh-CN" altLang="en-US" sz="1600" b="1">
                          <a:ea typeface="华文中宋" panose="02010600040101010101" pitchFamily="2" charset="-122"/>
                        </a:rPr>
                        <a:t>保税货物期货政策</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税公告2023年第21号 </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国务院批准对外开放的货物期货</a:t>
                      </a: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rPr>
                        <a:t>1.</a:t>
                      </a:r>
                      <a:r>
                        <a:rPr lang="zh-CN" altLang="en-US" sz="1600" b="1">
                          <a:ea typeface="华文中宋" panose="02010600040101010101" pitchFamily="2" charset="-122"/>
                        </a:rPr>
                        <a:t>货物期货品种保税交割业务，暂免</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2.</a:t>
                      </a:r>
                      <a:r>
                        <a:rPr lang="zh-CN" altLang="en-US" sz="1600" b="1">
                          <a:ea typeface="华文中宋" panose="02010600040101010101" pitchFamily="2" charset="-122"/>
                        </a:rPr>
                        <a:t>实际交割的货物，发生进口或者出口的，按照现行货物进出口税收政策执行；非保税货物发生的期货实物交割规定执行</a:t>
                      </a:r>
                      <a:endParaRPr lang="zh-CN" altLang="en-US" sz="1600" b="1">
                        <a:ea typeface="华文中宋" panose="02010600040101010101" pitchFamily="2" charset="-122"/>
                      </a:endParaRPr>
                    </a:p>
                  </a:txBody>
                  <a:tcPr/>
                </a:tc>
                <a:tc vMerge="1">
                  <a:tcPr/>
                </a:tc>
              </a:tr>
              <a:tr h="579120">
                <a:tc>
                  <a:txBody>
                    <a:bodyPr/>
                    <a:p>
                      <a:pPr>
                        <a:buNone/>
                      </a:pPr>
                      <a:r>
                        <a:rPr lang="zh-CN" altLang="en-US" sz="1600" b="1">
                          <a:ea typeface="华文中宋" panose="02010600040101010101" pitchFamily="2" charset="-122"/>
                        </a:rPr>
                        <a:t>边销茶免税</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税公告2023年第59号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名单内边销茶生产企业</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边销茶生产企业销售自产的边销茶及经销企业销售的边销茶免征增值税</a:t>
                      </a:r>
                      <a:endParaRPr lang="zh-CN" altLang="en-US" sz="1600" b="1">
                        <a:ea typeface="华文中宋" panose="02010600040101010101" pitchFamily="2" charset="-122"/>
                      </a:endParaRPr>
                    </a:p>
                  </a:txBody>
                  <a:tcPr/>
                </a:tc>
                <a:tc vMerge="1">
                  <a:tcPr/>
                </a:tc>
              </a:tr>
              <a:tr h="579120">
                <a:tc>
                  <a:txBody>
                    <a:bodyPr/>
                    <a:p>
                      <a:pPr>
                        <a:buNone/>
                      </a:pPr>
                      <a:r>
                        <a:rPr lang="zh-CN" altLang="en-US" sz="1600" b="1">
                          <a:ea typeface="华文中宋" panose="02010600040101010101" pitchFamily="2" charset="-122"/>
                        </a:rPr>
                        <a:t>国产抗艾滋病病毒药品免税</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税公告2023年第62号 </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药品生产企业和流通企业</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省级政府采购免费提供的抗艾滋病病毒药品，免征生产环节和流通环节增值税</a:t>
                      </a:r>
                      <a:endParaRPr lang="zh-CN" altLang="en-US" sz="1600" b="1">
                        <a:ea typeface="华文中宋" panose="02010600040101010101" pitchFamily="2" charset="-122"/>
                      </a:endParaRPr>
                    </a:p>
                  </a:txBody>
                  <a:tcPr/>
                </a:tc>
                <a:tc vMerge="1">
                  <a:tcPr/>
                </a:tc>
              </a:tr>
              <a:tr h="579120">
                <a:tc>
                  <a:txBody>
                    <a:bodyPr/>
                    <a:p>
                      <a:pPr>
                        <a:buNone/>
                      </a:pPr>
                      <a:r>
                        <a:rPr lang="zh-CN" altLang="en-US" sz="1600" b="1">
                          <a:ea typeface="华文中宋" panose="02010600040101010101" pitchFamily="2" charset="-122"/>
                        </a:rPr>
                        <a:t>研发机构采购设备退税</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商</a:t>
                      </a:r>
                      <a:r>
                        <a:rPr lang="en-US" altLang="zh-CN" sz="1600" b="1">
                          <a:ea typeface="华文中宋" panose="02010600040101010101" pitchFamily="2" charset="-122"/>
                        </a:rPr>
                        <a:t> </a:t>
                      </a:r>
                      <a:r>
                        <a:rPr lang="zh-CN" altLang="en-US" sz="1600" b="1">
                          <a:ea typeface="华文中宋" panose="02010600040101010101" pitchFamily="2" charset="-122"/>
                        </a:rPr>
                        <a:t>税务</a:t>
                      </a:r>
                      <a:r>
                        <a:rPr lang="en-US" altLang="zh-CN" sz="1600" b="1">
                          <a:ea typeface="华文中宋" panose="02010600040101010101" pitchFamily="2" charset="-122"/>
                        </a:rPr>
                        <a:t> </a:t>
                      </a:r>
                      <a:r>
                        <a:rPr lang="zh-CN" altLang="en-US" sz="1600" b="1">
                          <a:ea typeface="华文中宋" panose="02010600040101010101" pitchFamily="2" charset="-122"/>
                        </a:rPr>
                        <a:t>公告2023年第41号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内资研发机构和外资研发中心</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采购国产设备全额退还增值税</a:t>
                      </a:r>
                      <a:endParaRPr lang="zh-CN" altLang="en-US" sz="1600" b="1">
                        <a:ea typeface="华文中宋" panose="02010600040101010101" pitchFamily="2" charset="-122"/>
                      </a:endParaRPr>
                    </a:p>
                  </a:txBody>
                  <a:tcPr/>
                </a:tc>
                <a:tc vMerge="1">
                  <a:tcPr/>
                </a:tc>
              </a:tr>
              <a:tr h="652145">
                <a:tc>
                  <a:txBody>
                    <a:bodyPr/>
                    <a:p>
                      <a:pPr>
                        <a:buNone/>
                      </a:pPr>
                      <a:r>
                        <a:rPr lang="zh-CN" altLang="en-US" sz="1600" b="1">
                          <a:ea typeface="华文中宋" panose="02010600040101010101" pitchFamily="2" charset="-122"/>
                        </a:rPr>
                        <a:t>宣传文化增值税优惠</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a:t>
                      </a:r>
                      <a:r>
                        <a:rPr lang="en-US" altLang="zh-CN" sz="1600" b="1">
                          <a:ea typeface="华文中宋" panose="02010600040101010101" pitchFamily="2" charset="-122"/>
                        </a:rPr>
                        <a:t> </a:t>
                      </a:r>
                      <a:r>
                        <a:rPr lang="zh-CN" altLang="en-US" sz="1600" b="1">
                          <a:ea typeface="华文中宋" panose="02010600040101010101" pitchFamily="2" charset="-122"/>
                        </a:rPr>
                        <a:t> 税公告2023年第60号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出版环节</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印刷、制作业务</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图书批发零售</a:t>
                      </a: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txBody>
                  <a:tcPr/>
                </a:tc>
                <a:tc>
                  <a:txBody>
                    <a:bodyPr/>
                    <a:p>
                      <a:pPr>
                        <a:buNone/>
                      </a:pPr>
                      <a:r>
                        <a:rPr lang="en-US" altLang="zh-CN" sz="1600" b="1">
                          <a:ea typeface="华文中宋" panose="02010600040101010101" pitchFamily="2" charset="-122"/>
                        </a:rPr>
                        <a:t>1.</a:t>
                      </a:r>
                      <a:r>
                        <a:rPr lang="zh-CN" altLang="en-US" sz="1600" b="1">
                          <a:ea typeface="华文中宋" panose="02010600040101010101" pitchFamily="2" charset="-122"/>
                        </a:rPr>
                        <a:t>规定出版物在出版环节增值税100%或</a:t>
                      </a:r>
                      <a:r>
                        <a:rPr lang="en-US" altLang="zh-CN" sz="1600" b="1">
                          <a:ea typeface="华文中宋" panose="02010600040101010101" pitchFamily="2" charset="-122"/>
                        </a:rPr>
                        <a:t>50%</a:t>
                      </a:r>
                      <a:r>
                        <a:rPr lang="zh-CN" altLang="en-US" sz="1600" b="1">
                          <a:ea typeface="华文中宋" panose="02010600040101010101" pitchFamily="2" charset="-122"/>
                        </a:rPr>
                        <a:t>先征后退</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2.</a:t>
                      </a:r>
                      <a:r>
                        <a:rPr lang="zh-CN" altLang="en-US" sz="1600" b="1">
                          <a:ea typeface="华文中宋" panose="02010600040101010101" pitchFamily="2" charset="-122"/>
                        </a:rPr>
                        <a:t>规定印刷、制作业务执行增值税100%先征后退</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3.免征图书批发、零售环节增值税</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4.对科普单位的门票收入，以及县级及以上党政部门和科协开展科普活动的门票收入免征增值税</a:t>
                      </a:r>
                      <a:endParaRPr lang="en-US" altLang="zh-CN" sz="1600" b="1">
                        <a:ea typeface="华文中宋" panose="02010600040101010101" pitchFamily="2" charset="-122"/>
                      </a:endParaRPr>
                    </a:p>
                  </a:txBody>
                  <a:tcPr/>
                </a:tc>
                <a:tc vMerge="1">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企业</a:t>
            </a:r>
            <a:r>
              <a:rPr lang="zh-CN" altLang="en-US">
                <a:solidFill>
                  <a:srgbClr val="0070C0"/>
                </a:solidFill>
                <a:sym typeface="+mn-ea"/>
              </a:rPr>
              <a:t>所得税方面</a:t>
            </a:r>
            <a:endParaRPr lang="zh-CN" altLang="en-US"/>
          </a:p>
        </p:txBody>
      </p:sp>
      <p:sp>
        <p:nvSpPr>
          <p:cNvPr id="3" name="内容占位符 2"/>
          <p:cNvSpPr>
            <a:spLocks noGrp="1"/>
          </p:cNvSpPr>
          <p:nvPr>
            <p:ph idx="1"/>
          </p:nvPr>
        </p:nvSpPr>
        <p:spPr>
          <a:xfrm>
            <a:off x="470535" y="870585"/>
            <a:ext cx="11404600" cy="5746750"/>
          </a:xfrm>
        </p:spPr>
        <p:txBody>
          <a:bodyPr>
            <a:normAutofit fontScale="90000" lnSpcReduction="10000"/>
          </a:bodyPr>
          <a:p>
            <a:r>
              <a:rPr lang="zh-CN" altLang="en-US">
                <a:solidFill>
                  <a:srgbClr val="FF0000"/>
                </a:solidFill>
              </a:rPr>
              <a:t>一</a:t>
            </a:r>
            <a:r>
              <a:rPr lang="en-US" altLang="zh-CN">
                <a:solidFill>
                  <a:srgbClr val="FF0000"/>
                </a:solidFill>
              </a:rPr>
              <a:t>.集成电路和工业母机企业研发费用加计扣除比例</a:t>
            </a:r>
            <a:endParaRPr lang="en-US" altLang="zh-CN">
              <a:solidFill>
                <a:srgbClr val="FF0000"/>
              </a:solidFill>
            </a:endParaRPr>
          </a:p>
          <a:p>
            <a:r>
              <a:rPr lang="zh-CN" altLang="en-US">
                <a:solidFill>
                  <a:srgbClr val="0070C0"/>
                </a:solidFill>
              </a:rPr>
              <a:t>（一）政策依据</a:t>
            </a:r>
            <a:endParaRPr lang="zh-CN" altLang="en-US">
              <a:solidFill>
                <a:srgbClr val="0070C0"/>
              </a:solidFill>
            </a:endParaRPr>
          </a:p>
          <a:p>
            <a:r>
              <a:rPr lang="zh-CN" altLang="en-US">
                <a:solidFill>
                  <a:schemeClr val="tx1"/>
                </a:solidFill>
              </a:rPr>
              <a:t>财政部 税务总局 国家发展改革委 工业和信息化部关于提高集成电路和工业母机企业研发费用加计扣除比例的公告（财</a:t>
            </a:r>
            <a:r>
              <a:rPr lang="en-US" altLang="zh-CN">
                <a:solidFill>
                  <a:schemeClr val="tx1"/>
                </a:solidFill>
              </a:rPr>
              <a:t> </a:t>
            </a:r>
            <a:r>
              <a:rPr lang="zh-CN" altLang="en-US">
                <a:solidFill>
                  <a:schemeClr val="tx1"/>
                </a:solidFill>
              </a:rPr>
              <a:t>税</a:t>
            </a:r>
            <a:r>
              <a:rPr lang="en-US" altLang="zh-CN">
                <a:solidFill>
                  <a:schemeClr val="tx1"/>
                </a:solidFill>
              </a:rPr>
              <a:t> </a:t>
            </a:r>
            <a:r>
              <a:rPr lang="zh-CN" altLang="en-US">
                <a:solidFill>
                  <a:schemeClr val="tx1"/>
                </a:solidFill>
              </a:rPr>
              <a:t>发 工信公告2023年第44号） </a:t>
            </a:r>
            <a:endParaRPr lang="zh-CN" altLang="en-US">
              <a:solidFill>
                <a:schemeClr val="tx1"/>
              </a:solidFill>
            </a:endParaRPr>
          </a:p>
          <a:p>
            <a:pPr algn="l">
              <a:buClrTx/>
              <a:buSzTx/>
            </a:pPr>
            <a:r>
              <a:rPr lang="zh-CN" altLang="en-US">
                <a:solidFill>
                  <a:srgbClr val="0070C0"/>
                </a:solidFill>
              </a:rPr>
              <a:t>（二）政策规定</a:t>
            </a:r>
            <a:endParaRPr lang="zh-CN" altLang="en-US">
              <a:solidFill>
                <a:srgbClr val="0070C0"/>
              </a:solidFill>
            </a:endParaRPr>
          </a:p>
          <a:p>
            <a:pPr algn="l">
              <a:buClrTx/>
              <a:buSzTx/>
            </a:pPr>
            <a:r>
              <a:rPr lang="zh-CN" altLang="en-US"/>
              <a:t>1.执行期限</a:t>
            </a:r>
            <a:endParaRPr lang="zh-CN" altLang="en-US"/>
          </a:p>
          <a:p>
            <a:pPr algn="l">
              <a:buClrTx/>
              <a:buSzTx/>
            </a:pPr>
            <a:r>
              <a:rPr lang="zh-CN" altLang="en-US"/>
              <a:t>在2023年1月1日至2027年12月31日期间</a:t>
            </a:r>
            <a:endParaRPr lang="zh-CN" altLang="en-US"/>
          </a:p>
          <a:p>
            <a:pPr algn="l">
              <a:buClrTx/>
              <a:buSzTx/>
            </a:pPr>
            <a:r>
              <a:rPr lang="en-US" altLang="zh-CN"/>
              <a:t>2.</a:t>
            </a:r>
            <a:r>
              <a:rPr lang="zh-CN" altLang="en-US"/>
              <a:t>加计比例</a:t>
            </a:r>
            <a:endParaRPr lang="zh-CN" altLang="en-US"/>
          </a:p>
          <a:p>
            <a:pPr algn="l">
              <a:buClrTx/>
              <a:buSzTx/>
            </a:pPr>
            <a:r>
              <a:rPr lang="zh-CN" altLang="en-US"/>
              <a:t>集成电路企业和工业母机企业开展研发活动中实际发生的研发费用，未形成无形资产计入当期损益的，在按规定据实扣除的基础上，再按照实际发生额的120%在税前扣除；形成无形资产的，在上述期间按照无形资产成本的220%在税前摊销</a:t>
            </a:r>
            <a:r>
              <a:rPr lang="en-US" altLang="zh-CN"/>
              <a:t> </a:t>
            </a:r>
            <a:endParaRPr lang="en-US" altLang="zh-CN"/>
          </a:p>
          <a:p>
            <a:pPr algn="l">
              <a:buClrTx/>
              <a:buSzTx/>
            </a:pPr>
            <a:r>
              <a:rPr lang="en-US" altLang="zh-CN"/>
              <a:t>3.</a:t>
            </a:r>
            <a:r>
              <a:rPr lang="zh-CN" altLang="en-US"/>
              <a:t>清单管理（不同于增值税加计抵减清单）</a:t>
            </a:r>
            <a:endParaRPr lang="zh-CN" altLang="en-US"/>
          </a:p>
          <a:p>
            <a:pPr algn="l">
              <a:buClrTx/>
              <a:buSzTx/>
            </a:pPr>
            <a:r>
              <a:rPr lang="zh-CN" altLang="en-US"/>
              <a:t>采用清单管理的，由国家发展改革委、工业和信息化部于每年3月底前按规定向财政部、税务总局提供上一年度可享受优惠的企业清单</a:t>
            </a:r>
            <a:endParaRPr lang="zh-CN" altLang="en-US"/>
          </a:p>
          <a:p>
            <a:pPr algn="l">
              <a:buClrTx/>
              <a:buSzTx/>
            </a:pPr>
            <a:r>
              <a:rPr lang="zh-CN" altLang="en-US"/>
              <a:t>不采取清单管理的，税务机关可按规定的核查机制转请发展改革、工业和信息化部门进行核查</a:t>
            </a:r>
            <a:r>
              <a:rPr lang="en-US" altLang="zh-CN"/>
              <a:t> </a:t>
            </a:r>
            <a:endParaRPr lang="en-US" altLang="zh-CN"/>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企业所得税方面</a:t>
            </a:r>
            <a:endParaRPr lang="zh-CN" altLang="en-US"/>
          </a:p>
        </p:txBody>
      </p:sp>
      <p:sp>
        <p:nvSpPr>
          <p:cNvPr id="3" name="内容占位符 2"/>
          <p:cNvSpPr>
            <a:spLocks noGrp="1"/>
          </p:cNvSpPr>
          <p:nvPr>
            <p:ph idx="1"/>
          </p:nvPr>
        </p:nvSpPr>
        <p:spPr/>
        <p:txBody>
          <a:bodyPr/>
          <a:p>
            <a:r>
              <a:rPr lang="zh-CN" altLang="en-US">
                <a:solidFill>
                  <a:srgbClr val="FF0000"/>
                </a:solidFill>
              </a:rPr>
              <a:t>二</a:t>
            </a:r>
            <a:r>
              <a:rPr lang="en-US" altLang="zh-CN">
                <a:solidFill>
                  <a:srgbClr val="FF0000"/>
                </a:solidFill>
              </a:rPr>
              <a:t>.铁路债券利息收入</a:t>
            </a:r>
            <a:endParaRPr lang="en-US" altLang="zh-CN">
              <a:solidFill>
                <a:srgbClr val="FF0000"/>
              </a:solidFill>
            </a:endParaRPr>
          </a:p>
          <a:p>
            <a:r>
              <a:rPr lang="zh-CN" altLang="en-US">
                <a:solidFill>
                  <a:srgbClr val="0070C0"/>
                </a:solidFill>
                <a:sym typeface="+mn-ea"/>
              </a:rPr>
              <a:t>（一）政策依据</a:t>
            </a:r>
            <a:endParaRPr lang="zh-CN" altLang="en-US">
              <a:solidFill>
                <a:srgbClr val="0070C0"/>
              </a:solidFill>
              <a:sym typeface="+mn-ea"/>
            </a:endParaRPr>
          </a:p>
          <a:p>
            <a:r>
              <a:rPr lang="en-US" altLang="zh-CN">
                <a:solidFill>
                  <a:schemeClr val="tx1"/>
                </a:solidFill>
              </a:rPr>
              <a:t>财政部 税务总局关于铁路债券利息收入所得税政策的公告</a:t>
            </a:r>
            <a:r>
              <a:rPr lang="zh-CN" altLang="en-US">
                <a:solidFill>
                  <a:schemeClr val="tx1"/>
                </a:solidFill>
              </a:rPr>
              <a:t>（</a:t>
            </a:r>
            <a:r>
              <a:rPr lang="en-US" altLang="zh-CN">
                <a:solidFill>
                  <a:schemeClr val="tx1"/>
                </a:solidFill>
              </a:rPr>
              <a:t>财 税公告2023年第64号</a:t>
            </a:r>
            <a:r>
              <a:rPr lang="zh-CN" altLang="en-US">
                <a:solidFill>
                  <a:schemeClr val="tx1"/>
                </a:solidFill>
              </a:rPr>
              <a:t>）</a:t>
            </a:r>
            <a:r>
              <a:rPr lang="en-US" altLang="zh-CN">
                <a:solidFill>
                  <a:schemeClr val="tx1"/>
                </a:solidFill>
              </a:rPr>
              <a:t> </a:t>
            </a:r>
            <a:endParaRPr lang="en-US" altLang="zh-CN">
              <a:solidFill>
                <a:schemeClr val="tx1"/>
              </a:solidFill>
            </a:endParaRPr>
          </a:p>
          <a:p>
            <a:r>
              <a:rPr lang="zh-CN" altLang="en-US">
                <a:solidFill>
                  <a:srgbClr val="0070C0"/>
                </a:solidFill>
              </a:rPr>
              <a:t>（二）政策规定</a:t>
            </a:r>
            <a:endParaRPr lang="zh-CN" altLang="en-US">
              <a:solidFill>
                <a:srgbClr val="0070C0"/>
              </a:solidFill>
            </a:endParaRPr>
          </a:p>
          <a:p>
            <a:r>
              <a:rPr lang="en-US" altLang="zh-CN"/>
              <a:t>1.对企业投资者持有2024—2027年发行的铁路债券取得的利息收入，减半征收企业所得税。</a:t>
            </a:r>
            <a:endParaRPr lang="en-US" altLang="zh-CN"/>
          </a:p>
          <a:p>
            <a:r>
              <a:rPr lang="en-US" altLang="zh-CN"/>
              <a:t>2.对个人投资者持有2024—2027年发行的铁路债券取得的利息收入，减按50%计入应纳税所得额计算征收个人所得税。税款由兑付机构在向个人投资者兑付利息时代扣代缴</a:t>
            </a:r>
            <a:endParaRPr lang="en-US" altLang="zh-CN"/>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97816"/>
            <a:ext cx="10417629" cy="505732"/>
          </a:xfrm>
        </p:spPr>
        <p:txBody>
          <a:bodyPr/>
          <a:p>
            <a:pPr algn="ctr"/>
            <a:r>
              <a:rPr lang="zh-CN" altLang="en-US">
                <a:solidFill>
                  <a:srgbClr val="0070C0"/>
                </a:solidFill>
                <a:sym typeface="+mn-ea"/>
              </a:rPr>
              <a:t>企业所得税方面</a:t>
            </a:r>
            <a:endParaRPr lang="zh-CN" altLang="en-US"/>
          </a:p>
        </p:txBody>
      </p:sp>
      <p:sp>
        <p:nvSpPr>
          <p:cNvPr id="3" name="内容占位符 2"/>
          <p:cNvSpPr>
            <a:spLocks noGrp="1"/>
          </p:cNvSpPr>
          <p:nvPr>
            <p:ph idx="1"/>
          </p:nvPr>
        </p:nvSpPr>
        <p:spPr>
          <a:xfrm>
            <a:off x="619033" y="674732"/>
            <a:ext cx="11255829" cy="5508171"/>
          </a:xfrm>
        </p:spPr>
        <p:txBody>
          <a:bodyPr/>
          <a:p>
            <a:r>
              <a:rPr lang="zh-CN" altLang="en-US">
                <a:solidFill>
                  <a:srgbClr val="FF0000"/>
                </a:solidFill>
              </a:rPr>
              <a:t>三</a:t>
            </a:r>
            <a:r>
              <a:rPr lang="en-US" altLang="zh-CN">
                <a:solidFill>
                  <a:srgbClr val="FF0000"/>
                </a:solidFill>
              </a:rPr>
              <a:t>.</a:t>
            </a:r>
            <a:r>
              <a:rPr lang="zh-CN" altLang="en-US">
                <a:solidFill>
                  <a:srgbClr val="FF0000"/>
                </a:solidFill>
              </a:rPr>
              <a:t>部分优惠政策延续</a:t>
            </a:r>
            <a:endParaRPr lang="zh-CN" altLang="en-US">
              <a:solidFill>
                <a:srgbClr val="FF0000"/>
              </a:solidFill>
            </a:endParaRPr>
          </a:p>
          <a:p>
            <a:endParaRPr lang="zh-CN" altLang="en-US">
              <a:solidFill>
                <a:srgbClr val="FF0000"/>
              </a:solidFill>
            </a:endParaRPr>
          </a:p>
        </p:txBody>
      </p:sp>
      <p:graphicFrame>
        <p:nvGraphicFramePr>
          <p:cNvPr id="4" name="表格 3"/>
          <p:cNvGraphicFramePr/>
          <p:nvPr>
            <p:custDataLst>
              <p:tags r:id="rId1"/>
            </p:custDataLst>
          </p:nvPr>
        </p:nvGraphicFramePr>
        <p:xfrm>
          <a:off x="681355" y="1062990"/>
          <a:ext cx="10853420" cy="5688965"/>
        </p:xfrm>
        <a:graphic>
          <a:graphicData uri="http://schemas.openxmlformats.org/drawingml/2006/table">
            <a:tbl>
              <a:tblPr firstRow="1" bandRow="1">
                <a:tableStyleId>{5C22544A-7EE6-4342-B048-85BDC9FD1C3A}</a:tableStyleId>
              </a:tblPr>
              <a:tblGrid>
                <a:gridCol w="1362710"/>
                <a:gridCol w="1763395"/>
                <a:gridCol w="1405890"/>
                <a:gridCol w="5198110"/>
                <a:gridCol w="1123315"/>
              </a:tblGrid>
              <a:tr h="365125">
                <a:tc>
                  <a:txBody>
                    <a:bodyPr/>
                    <a:p>
                      <a:pPr>
                        <a:buNone/>
                      </a:pPr>
                      <a:r>
                        <a:rPr lang="zh-CN" altLang="en-US" sz="1600" b="1">
                          <a:ea typeface="华文中宋" panose="02010600040101010101" pitchFamily="2" charset="-122"/>
                        </a:rPr>
                        <a:t>优惠项目</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政策依据</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适用对象</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优惠内容</a:t>
                      </a:r>
                      <a:endParaRPr lang="zh-CN" altLang="en-US" sz="1600" b="1">
                        <a:ea typeface="华文中宋" panose="02010600040101010101" pitchFamily="2" charset="-122"/>
                      </a:endParaRPr>
                    </a:p>
                  </a:txBody>
                  <a:tcPr/>
                </a:tc>
                <a:tc>
                  <a:txBody>
                    <a:bodyPr/>
                    <a:p>
                      <a:pPr>
                        <a:buNone/>
                      </a:pPr>
                      <a:r>
                        <a:rPr lang="zh-CN" altLang="en-US" sz="1800" b="1">
                          <a:ea typeface="华文中宋" panose="02010600040101010101" pitchFamily="2" charset="-122"/>
                        </a:rPr>
                        <a:t>延续期限</a:t>
                      </a:r>
                      <a:endParaRPr lang="zh-CN" altLang="en-US" sz="1800" b="1">
                        <a:ea typeface="华文中宋" panose="02010600040101010101" pitchFamily="2" charset="-122"/>
                      </a:endParaRPr>
                    </a:p>
                  </a:txBody>
                  <a:tcPr/>
                </a:tc>
              </a:tr>
              <a:tr h="822960">
                <a:tc>
                  <a:txBody>
                    <a:bodyPr/>
                    <a:p>
                      <a:pPr>
                        <a:buNone/>
                      </a:pPr>
                      <a:r>
                        <a:rPr lang="zh-CN" altLang="en-US" sz="1600" b="1">
                          <a:ea typeface="华文中宋" panose="02010600040101010101" pitchFamily="2" charset="-122"/>
                        </a:rPr>
                        <a:t>设备、器具扣除</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税公告2023年第37号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sym typeface="+mn-ea"/>
                        </a:rPr>
                        <a:t>居民企业</a:t>
                      </a:r>
                      <a:endParaRPr lang="zh-CN" altLang="en-US" sz="1600" b="1">
                        <a:ea typeface="华文中宋" panose="02010600040101010101" pitchFamily="2" charset="-122"/>
                        <a:sym typeface="+mn-ea"/>
                      </a:endParaRPr>
                    </a:p>
                  </a:txBody>
                  <a:tcPr/>
                </a:tc>
                <a:tc>
                  <a:txBody>
                    <a:bodyPr/>
                    <a:p>
                      <a:pPr>
                        <a:buNone/>
                      </a:pPr>
                      <a:r>
                        <a:rPr lang="en-US" altLang="zh-CN" sz="1600" b="1">
                          <a:ea typeface="华文中宋" panose="02010600040101010101" pitchFamily="2" charset="-122"/>
                        </a:rPr>
                        <a:t>购进的设备、器具，单位价值不超过500万元的，允许一次性计入当期成本费用在计算应纳税所得额时扣除，不再分年度计算折旧</a:t>
                      </a:r>
                      <a:endParaRPr lang="en-US" altLang="zh-CN" sz="1600" b="1">
                        <a:ea typeface="华文中宋" panose="02010600040101010101" pitchFamily="2" charset="-122"/>
                      </a:endParaRPr>
                    </a:p>
                  </a:txBody>
                  <a:tcPr/>
                </a:tc>
                <a:tc rowSpan="7">
                  <a:txBody>
                    <a:bodyPr/>
                    <a:p>
                      <a:pPr>
                        <a:buNone/>
                      </a:pPr>
                      <a:endParaRPr lang="zh-CN" altLang="en-US" sz="1800" b="1">
                        <a:ea typeface="华文中宋" panose="02010600040101010101" pitchFamily="2" charset="-122"/>
                      </a:endParaRPr>
                    </a:p>
                    <a:p>
                      <a:pPr>
                        <a:buNone/>
                      </a:pPr>
                      <a:endParaRPr lang="zh-CN" altLang="en-US" sz="1800" b="1">
                        <a:ea typeface="华文中宋" panose="02010600040101010101" pitchFamily="2" charset="-122"/>
                      </a:endParaRPr>
                    </a:p>
                    <a:p>
                      <a:pPr>
                        <a:buNone/>
                      </a:pPr>
                      <a:r>
                        <a:rPr lang="en-US" altLang="zh-CN" sz="1600" b="1">
                          <a:ea typeface="华文中宋" panose="02010600040101010101" pitchFamily="2" charset="-122"/>
                        </a:rPr>
                        <a:t>执行至2027年12月31日</a:t>
                      </a:r>
                      <a:endParaRPr lang="en-US" altLang="zh-CN" sz="1600" b="1">
                        <a:ea typeface="华文中宋" panose="02010600040101010101" pitchFamily="2" charset="-122"/>
                      </a:endParaRPr>
                    </a:p>
                  </a:txBody>
                  <a:tcPr/>
                </a:tc>
              </a:tr>
              <a:tr h="1066800">
                <a:tc>
                  <a:txBody>
                    <a:bodyPr/>
                    <a:p>
                      <a:pPr>
                        <a:buNone/>
                      </a:pPr>
                      <a:r>
                        <a:rPr lang="zh-CN" altLang="en-US" sz="1600" b="1">
                          <a:ea typeface="华文中宋" panose="02010600040101010101" pitchFamily="2" charset="-122"/>
                        </a:rPr>
                        <a:t>支持农村金融发展</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a:t>
                      </a:r>
                      <a:r>
                        <a:rPr lang="en-US" altLang="zh-CN" sz="1600" b="1">
                          <a:ea typeface="华文中宋" panose="02010600040101010101" pitchFamily="2" charset="-122"/>
                        </a:rPr>
                        <a:t> </a:t>
                      </a:r>
                      <a:r>
                        <a:rPr lang="zh-CN" altLang="en-US" sz="1600" b="1">
                          <a:ea typeface="华文中宋" panose="02010600040101010101" pitchFamily="2" charset="-122"/>
                        </a:rPr>
                        <a:t>税公告2023年第55号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金融机构</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保险公司</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农户小额贷款（</a:t>
                      </a:r>
                      <a:r>
                        <a:rPr lang="en-US" altLang="zh-CN" sz="1600" b="1">
                          <a:ea typeface="华文中宋" panose="02010600040101010101" pitchFamily="2" charset="-122"/>
                        </a:rPr>
                        <a:t>10</a:t>
                      </a:r>
                      <a:r>
                        <a:rPr lang="zh-CN" altLang="en-US" sz="1600" b="1">
                          <a:ea typeface="华文中宋" panose="02010600040101010101" pitchFamily="2" charset="-122"/>
                        </a:rPr>
                        <a:t>万元）的利息收入，在计算应纳税所得额时，按90%计入收入总额</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为种植业、养殖业提供保险业务取得的保费收入，在计算应纳税所得额时，按90%计入收入总额</a:t>
                      </a:r>
                      <a:endParaRPr lang="zh-CN" altLang="en-US" sz="1600" b="1">
                        <a:ea typeface="华文中宋" panose="02010600040101010101" pitchFamily="2" charset="-122"/>
                      </a:endParaRPr>
                    </a:p>
                  </a:txBody>
                  <a:tcPr/>
                </a:tc>
                <a:tc vMerge="1">
                  <a:tcPr/>
                </a:tc>
              </a:tr>
              <a:tr h="395605">
                <a:tc>
                  <a:txBody>
                    <a:bodyPr/>
                    <a:p>
                      <a:pPr>
                        <a:buNone/>
                      </a:pPr>
                      <a:r>
                        <a:rPr lang="zh-CN" altLang="en-US" sz="1600" b="1">
                          <a:ea typeface="华文中宋" panose="02010600040101010101" pitchFamily="2" charset="-122"/>
                        </a:rPr>
                        <a:t>小额贷款</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a:t>
                      </a:r>
                      <a:r>
                        <a:rPr lang="en-US" altLang="zh-CN" sz="1600" b="1">
                          <a:ea typeface="华文中宋" panose="02010600040101010101" pitchFamily="2" charset="-122"/>
                        </a:rPr>
                        <a:t> </a:t>
                      </a:r>
                      <a:r>
                        <a:rPr lang="zh-CN" altLang="en-US" sz="1600" b="1">
                          <a:ea typeface="华文中宋" panose="02010600040101010101" pitchFamily="2" charset="-122"/>
                        </a:rPr>
                        <a:t>税公告2023年第54号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小额贷款公司</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经省级地方金融监督管理部门批准成立的小额贷款公司取得的农户小额贷款（</a:t>
                      </a:r>
                      <a:r>
                        <a:rPr lang="en-US" altLang="zh-CN" sz="1600" b="1">
                          <a:ea typeface="华文中宋" panose="02010600040101010101" pitchFamily="2" charset="-122"/>
                        </a:rPr>
                        <a:t>10</a:t>
                      </a:r>
                      <a:r>
                        <a:rPr lang="zh-CN" altLang="en-US" sz="1600" b="1">
                          <a:ea typeface="华文中宋" panose="02010600040101010101" pitchFamily="2" charset="-122"/>
                        </a:rPr>
                        <a:t>万元）利息收入，在计算应纳税所得额时，按90%计入收入总额</a:t>
                      </a:r>
                      <a:endParaRPr lang="zh-CN" altLang="en-US" sz="1600" b="1">
                        <a:ea typeface="华文中宋" panose="02010600040101010101" pitchFamily="2" charset="-122"/>
                      </a:endParaRPr>
                    </a:p>
                  </a:txBody>
                  <a:tcPr/>
                </a:tc>
                <a:tc vMerge="1">
                  <a:tcPr/>
                </a:tc>
              </a:tr>
              <a:tr h="395605">
                <a:tc>
                  <a:txBody>
                    <a:bodyPr/>
                    <a:p>
                      <a:pPr>
                        <a:buNone/>
                      </a:pPr>
                      <a:r>
                        <a:rPr lang="zh-CN" altLang="en-US" sz="1600" b="1">
                          <a:ea typeface="华文中宋" panose="02010600040101010101" pitchFamily="2" charset="-122"/>
                        </a:rPr>
                        <a:t>小微企业优惠</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a:t>
                      </a:r>
                      <a:r>
                        <a:rPr lang="en-US" altLang="zh-CN" sz="1600" b="1">
                          <a:ea typeface="华文中宋" panose="02010600040101010101" pitchFamily="2" charset="-122"/>
                        </a:rPr>
                        <a:t> </a:t>
                      </a:r>
                      <a:r>
                        <a:rPr lang="zh-CN" altLang="en-US" sz="1600" b="1">
                          <a:ea typeface="华文中宋" panose="02010600040101010101" pitchFamily="2" charset="-122"/>
                        </a:rPr>
                        <a:t>税公告2023年第12号 </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sym typeface="+mn-ea"/>
                        </a:rPr>
                        <a:t>小微企业</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减按25%计算应纳税所得额，按20%的税率缴纳企业所得税</a:t>
                      </a:r>
                      <a:endParaRPr lang="zh-CN" altLang="en-US" sz="1600" b="1">
                        <a:ea typeface="华文中宋" panose="02010600040101010101" pitchFamily="2" charset="-122"/>
                      </a:endParaRPr>
                    </a:p>
                  </a:txBody>
                  <a:tcPr/>
                </a:tc>
                <a:tc vMerge="1">
                  <a:tcPr/>
                </a:tc>
              </a:tr>
              <a:tr h="579120">
                <a:tc>
                  <a:txBody>
                    <a:bodyPr/>
                    <a:p>
                      <a:pPr>
                        <a:buNone/>
                      </a:pPr>
                      <a:r>
                        <a:rPr lang="zh-CN" altLang="en-US" sz="1600" b="1">
                          <a:ea typeface="华文中宋" panose="02010600040101010101" pitchFamily="2" charset="-122"/>
                        </a:rPr>
                        <a:t>污染防治的第三方</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a:t>
                      </a:r>
                      <a:r>
                        <a:rPr lang="en-US" altLang="zh-CN" sz="1600" b="1">
                          <a:ea typeface="华文中宋" panose="02010600040101010101" pitchFamily="2" charset="-122"/>
                        </a:rPr>
                        <a:t> </a:t>
                      </a:r>
                      <a:r>
                        <a:rPr lang="zh-CN" altLang="en-US" sz="1600" b="1">
                          <a:ea typeface="华文中宋" panose="02010600040101010101" pitchFamily="2" charset="-122"/>
                        </a:rPr>
                        <a:t>发</a:t>
                      </a:r>
                      <a:r>
                        <a:rPr lang="en-US" altLang="zh-CN" sz="1600" b="1">
                          <a:ea typeface="华文中宋" panose="02010600040101010101" pitchFamily="2" charset="-122"/>
                        </a:rPr>
                        <a:t> </a:t>
                      </a:r>
                      <a:r>
                        <a:rPr lang="zh-CN" altLang="en-US" sz="1600" b="1">
                          <a:ea typeface="华文中宋" panose="02010600040101010101" pitchFamily="2" charset="-122"/>
                        </a:rPr>
                        <a:t>生公告2023年第38号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第三方防治企业</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对符合条件的从事污染防治的第三方企业减按15%的税率征收企业所得税</a:t>
                      </a:r>
                      <a:endParaRPr lang="zh-CN" altLang="en-US" sz="1600" b="1">
                        <a:ea typeface="华文中宋" panose="02010600040101010101" pitchFamily="2" charset="-122"/>
                      </a:endParaRPr>
                    </a:p>
                  </a:txBody>
                  <a:tcPr/>
                </a:tc>
                <a:tc vMerge="1">
                  <a:tcPr/>
                </a:tc>
              </a:tr>
              <a:tr h="579120">
                <a:tc>
                  <a:txBody>
                    <a:bodyPr/>
                    <a:p>
                      <a:pPr>
                        <a:buNone/>
                      </a:pPr>
                      <a:r>
                        <a:rPr lang="zh-CN" altLang="en-US" sz="1600" b="1">
                          <a:ea typeface="华文中宋" panose="02010600040101010101" pitchFamily="2" charset="-122"/>
                        </a:rPr>
                        <a:t>伤残人员专门用品</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a:t>
                      </a:r>
                      <a:r>
                        <a:rPr lang="en-US" altLang="zh-CN" sz="1600" b="1">
                          <a:ea typeface="华文中宋" panose="02010600040101010101" pitchFamily="2" charset="-122"/>
                        </a:rPr>
                        <a:t> </a:t>
                      </a:r>
                      <a:r>
                        <a:rPr lang="zh-CN" altLang="en-US" sz="1600" b="1">
                          <a:ea typeface="华文中宋" panose="02010600040101010101" pitchFamily="2" charset="-122"/>
                        </a:rPr>
                        <a:t>税</a:t>
                      </a:r>
                      <a:r>
                        <a:rPr lang="en-US" altLang="zh-CN" sz="1600" b="1">
                          <a:ea typeface="华文中宋" panose="02010600040101010101" pitchFamily="2" charset="-122"/>
                        </a:rPr>
                        <a:t> </a:t>
                      </a:r>
                      <a:r>
                        <a:rPr lang="zh-CN" altLang="en-US" sz="1600" b="1">
                          <a:ea typeface="华文中宋" panose="02010600040101010101" pitchFamily="2" charset="-122"/>
                        </a:rPr>
                        <a:t> 民</a:t>
                      </a:r>
                      <a:r>
                        <a:rPr lang="en-US" altLang="zh-CN" sz="1600" b="1">
                          <a:ea typeface="华文中宋" panose="02010600040101010101" pitchFamily="2" charset="-122"/>
                        </a:rPr>
                        <a:t> </a:t>
                      </a:r>
                      <a:r>
                        <a:rPr lang="zh-CN" altLang="en-US" sz="1600" b="1">
                          <a:ea typeface="华文中宋" panose="02010600040101010101" pitchFamily="2" charset="-122"/>
                        </a:rPr>
                        <a:t>公告2023年第57号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符合条件的居民企业</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符合条件，生产和装配伤残人员专门用品的居民企业，免征企业所得税</a:t>
                      </a:r>
                      <a:endParaRPr lang="zh-CN" altLang="en-US" sz="1600" b="1">
                        <a:ea typeface="华文中宋" panose="02010600040101010101" pitchFamily="2" charset="-122"/>
                      </a:endParaRPr>
                    </a:p>
                  </a:txBody>
                  <a:tcPr/>
                </a:tc>
                <a:tc vMerge="1">
                  <a:tcPr/>
                </a:tc>
              </a:tr>
              <a:tr h="873125">
                <a:tc>
                  <a:txBody>
                    <a:bodyPr/>
                    <a:p>
                      <a:pPr>
                        <a:buNone/>
                      </a:pPr>
                      <a:r>
                        <a:rPr lang="zh-CN" altLang="en-US" sz="1600" b="1">
                          <a:ea typeface="华文中宋" panose="02010600040101010101" pitchFamily="2" charset="-122"/>
                        </a:rPr>
                        <a:t>初创科技型企业</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税公告2023年第17号 </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创投企业和天使投个人</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初创科技型企业的条件，从业人数不超过300人（</a:t>
                      </a:r>
                      <a:r>
                        <a:rPr lang="en-US" altLang="zh-CN" sz="1600" b="1">
                          <a:ea typeface="华文中宋" panose="02010600040101010101" pitchFamily="2" charset="-122"/>
                        </a:rPr>
                        <a:t>200</a:t>
                      </a:r>
                      <a:r>
                        <a:rPr lang="zh-CN" altLang="en-US" sz="1600" b="1">
                          <a:ea typeface="华文中宋" panose="02010600040101010101" pitchFamily="2" charset="-122"/>
                        </a:rPr>
                        <a:t>人）、资产总额和年销售收入按均不超过5000万元（</a:t>
                      </a:r>
                      <a:r>
                        <a:rPr lang="en-US" altLang="zh-CN" sz="1600" b="1">
                          <a:ea typeface="华文中宋" panose="02010600040101010101" pitchFamily="2" charset="-122"/>
                        </a:rPr>
                        <a:t>3000</a:t>
                      </a:r>
                      <a:r>
                        <a:rPr lang="zh-CN" altLang="en-US" sz="1600" b="1">
                          <a:ea typeface="华文中宋" panose="02010600040101010101" pitchFamily="2" charset="-122"/>
                        </a:rPr>
                        <a:t>万元）</a:t>
                      </a:r>
                      <a:endParaRPr lang="zh-CN" altLang="en-US" sz="1600" b="1">
                        <a:ea typeface="华文中宋" panose="02010600040101010101" pitchFamily="2" charset="-122"/>
                      </a:endParaRPr>
                    </a:p>
                  </a:txBody>
                  <a:tcPr/>
                </a:tc>
                <a:tc vMerge="1">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个人所得税方面</a:t>
            </a:r>
            <a:endParaRPr lang="zh-CN" altLang="en-US"/>
          </a:p>
        </p:txBody>
      </p:sp>
      <p:sp>
        <p:nvSpPr>
          <p:cNvPr id="3" name="内容占位符 2"/>
          <p:cNvSpPr>
            <a:spLocks noGrp="1"/>
          </p:cNvSpPr>
          <p:nvPr>
            <p:ph idx="1"/>
          </p:nvPr>
        </p:nvSpPr>
        <p:spPr/>
        <p:txBody>
          <a:bodyPr>
            <a:normAutofit fontScale="90000" lnSpcReduction="20000"/>
          </a:bodyPr>
          <a:p>
            <a:r>
              <a:rPr lang="zh-CN" altLang="en-US">
                <a:solidFill>
                  <a:srgbClr val="FF0000"/>
                </a:solidFill>
              </a:rPr>
              <a:t>一</a:t>
            </a:r>
            <a:r>
              <a:rPr lang="en-US" altLang="zh-CN">
                <a:solidFill>
                  <a:srgbClr val="FF0000"/>
                </a:solidFill>
              </a:rPr>
              <a:t>.提高专项附加扣除标准</a:t>
            </a:r>
            <a:endParaRPr lang="en-US" altLang="zh-CN">
              <a:solidFill>
                <a:srgbClr val="FF0000"/>
              </a:solidFill>
            </a:endParaRPr>
          </a:p>
          <a:p>
            <a:r>
              <a:rPr lang="zh-CN" altLang="en-US">
                <a:solidFill>
                  <a:srgbClr val="0070C0"/>
                </a:solidFill>
                <a:sym typeface="+mn-ea"/>
              </a:rPr>
              <a:t>（一）政策依据</a:t>
            </a:r>
            <a:endParaRPr lang="zh-CN" altLang="en-US">
              <a:solidFill>
                <a:srgbClr val="0070C0"/>
              </a:solidFill>
              <a:sym typeface="+mn-ea"/>
            </a:endParaRPr>
          </a:p>
          <a:p>
            <a:r>
              <a:rPr lang="en-US" altLang="zh-CN">
                <a:solidFill>
                  <a:schemeClr val="tx1"/>
                </a:solidFill>
              </a:rPr>
              <a:t>1.国务院关于提高个人所得税有关专项附加扣除标准的通知</a:t>
            </a:r>
            <a:r>
              <a:rPr lang="zh-CN" altLang="en-US">
                <a:solidFill>
                  <a:schemeClr val="tx1"/>
                </a:solidFill>
              </a:rPr>
              <a:t>（国发〔2023〕13号）</a:t>
            </a:r>
            <a:endParaRPr lang="zh-CN" altLang="en-US">
              <a:solidFill>
                <a:schemeClr val="tx1"/>
              </a:solidFill>
            </a:endParaRPr>
          </a:p>
          <a:p>
            <a:r>
              <a:rPr lang="en-US" altLang="zh-CN">
                <a:solidFill>
                  <a:schemeClr val="tx1"/>
                </a:solidFill>
              </a:rPr>
              <a:t>2.国家税务总局关于贯彻执行提高个人所得税有关专项附加扣除标准政策的公告</a:t>
            </a:r>
            <a:r>
              <a:rPr lang="zh-CN" altLang="en-US">
                <a:solidFill>
                  <a:schemeClr val="tx1"/>
                </a:solidFill>
              </a:rPr>
              <a:t>（</a:t>
            </a:r>
            <a:r>
              <a:rPr lang="en-US" altLang="zh-CN">
                <a:solidFill>
                  <a:schemeClr val="tx1"/>
                </a:solidFill>
              </a:rPr>
              <a:t>国家税务总局公告2023年第14号</a:t>
            </a:r>
            <a:r>
              <a:rPr lang="zh-CN" altLang="en-US">
                <a:solidFill>
                  <a:schemeClr val="tx1"/>
                </a:solidFill>
              </a:rPr>
              <a:t>）</a:t>
            </a:r>
            <a:endParaRPr lang="zh-CN" altLang="en-US">
              <a:solidFill>
                <a:schemeClr val="tx1"/>
              </a:solidFill>
            </a:endParaRPr>
          </a:p>
          <a:p>
            <a:r>
              <a:rPr lang="zh-CN" altLang="en-US">
                <a:solidFill>
                  <a:srgbClr val="0070C0"/>
                </a:solidFill>
              </a:rPr>
              <a:t>（二）政策规定 </a:t>
            </a:r>
            <a:endParaRPr lang="zh-CN" altLang="en-US">
              <a:solidFill>
                <a:srgbClr val="0070C0"/>
              </a:solidFill>
            </a:endParaRPr>
          </a:p>
          <a:p>
            <a:r>
              <a:rPr lang="en-US" altLang="zh-CN"/>
              <a:t>1.执行时间</a:t>
            </a:r>
            <a:endParaRPr lang="en-US" altLang="zh-CN"/>
          </a:p>
          <a:p>
            <a:r>
              <a:rPr lang="en-US" altLang="zh-CN"/>
              <a:t>自2023年1月1日起施行</a:t>
            </a:r>
            <a:endParaRPr lang="en-US" altLang="zh-CN"/>
          </a:p>
          <a:p>
            <a:r>
              <a:rPr lang="en-US" altLang="zh-CN"/>
              <a:t>2.</a:t>
            </a:r>
            <a:r>
              <a:rPr lang="zh-CN" altLang="en-US"/>
              <a:t>扣除标准及扣除方法</a:t>
            </a:r>
            <a:endParaRPr lang="zh-CN" altLang="en-US"/>
          </a:p>
          <a:p>
            <a:r>
              <a:rPr lang="zh-CN" altLang="en-US"/>
              <a:t>（</a:t>
            </a:r>
            <a:r>
              <a:rPr lang="en-US" altLang="zh-CN"/>
              <a:t>1</a:t>
            </a:r>
            <a:r>
              <a:rPr lang="zh-CN" altLang="en-US"/>
              <a:t>）3岁以下婴幼儿照护、子女教育专项附加扣除标准，由每个婴幼儿（子女）每月1000元提高到2000元。</a:t>
            </a:r>
            <a:endParaRPr lang="zh-CN" altLang="en-US"/>
          </a:p>
          <a:p>
            <a:r>
              <a:rPr lang="zh-CN" altLang="en-US"/>
              <a:t>父母可以选择由其中一方按扣除标准的100%扣除，也可以选择由双方分别按50%扣除</a:t>
            </a:r>
            <a:r>
              <a:rPr lang="en-US" altLang="zh-CN"/>
              <a:t> </a:t>
            </a:r>
            <a:endParaRPr lang="zh-CN" altLang="en-US"/>
          </a:p>
          <a:p>
            <a:r>
              <a:rPr lang="zh-CN" altLang="en-US"/>
              <a:t>（</a:t>
            </a:r>
            <a:r>
              <a:rPr lang="en-US" altLang="zh-CN"/>
              <a:t>2</a:t>
            </a:r>
            <a:r>
              <a:rPr lang="zh-CN" altLang="en-US"/>
              <a:t>）赡养老人专项附加扣除标准，由每月2000元提高到3000元，其中，独生子女每月扣除3000元；非独生子女与兄弟姐妹分摊每月3000元的扣除额度，每人不超过1500元</a:t>
            </a:r>
            <a:endParaRPr lang="zh-CN" altLang="en-US"/>
          </a:p>
          <a:p>
            <a:r>
              <a:rPr lang="en-US" altLang="zh-CN"/>
              <a:t> 需要分摊享受的，可以由赡养人均摊或者约定分摊，也可以由被赡养人指定分摊。约定或者指定分摊的须签订书面分摊协议，指定分摊优先于约定分摊</a:t>
            </a:r>
            <a:endParaRPr lang="en-US" altLang="zh-CN"/>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个人所得税方面</a:t>
            </a:r>
            <a:endParaRPr lang="zh-CN" altLang="en-US"/>
          </a:p>
        </p:txBody>
      </p:sp>
      <p:sp>
        <p:nvSpPr>
          <p:cNvPr id="3" name="内容占位符 2"/>
          <p:cNvSpPr>
            <a:spLocks noGrp="1"/>
          </p:cNvSpPr>
          <p:nvPr>
            <p:ph idx="1"/>
          </p:nvPr>
        </p:nvSpPr>
        <p:spPr/>
        <p:txBody>
          <a:bodyPr/>
          <a:p>
            <a:r>
              <a:rPr lang="en-US" altLang="zh-CN"/>
              <a:t>3.</a:t>
            </a:r>
            <a:r>
              <a:rPr lang="zh-CN" altLang="en-US"/>
              <a:t>扣除信息填报</a:t>
            </a:r>
            <a:endParaRPr lang="zh-CN" altLang="en-US"/>
          </a:p>
          <a:p>
            <a:r>
              <a:rPr lang="zh-CN" altLang="en-US"/>
              <a:t>（</a:t>
            </a:r>
            <a:r>
              <a:rPr lang="en-US" altLang="zh-CN"/>
              <a:t>1</a:t>
            </a:r>
            <a:r>
              <a:rPr lang="zh-CN" altLang="en-US"/>
              <a:t>）纳税人尚未填报享受3岁以下婴幼儿照护、子女教育、赡养老人专项附加扣除的，可以在手机个人所得税APP或通过扣缴义务人填报享受，系统将按照提高后的专项附加扣除标准计算应缴纳的个人所得税</a:t>
            </a:r>
            <a:r>
              <a:rPr lang="en-US" altLang="zh-CN"/>
              <a:t> </a:t>
            </a:r>
            <a:endParaRPr lang="zh-CN" altLang="en-US"/>
          </a:p>
          <a:p>
            <a:r>
              <a:rPr lang="zh-CN" altLang="en-US"/>
              <a:t>（</a:t>
            </a:r>
            <a:r>
              <a:rPr lang="en-US" altLang="zh-CN"/>
              <a:t>2</a:t>
            </a:r>
            <a:r>
              <a:rPr lang="zh-CN" altLang="en-US"/>
              <a:t>）纳税人在2023年度已经填报享受3岁以下婴幼儿照护、子女教育、赡养老人专项附加扣除的，无需重新填报，系统将自动按照提高后的专项附加扣除标准计算应缴纳的个人所得税。纳税人对约定分摊或者指定分摊赡养老人专项附加扣除额度有调整的，可以在手机个人所得税APP或通过扣缴义务人填报新的分摊额度</a:t>
            </a:r>
            <a:r>
              <a:rPr lang="en-US" altLang="zh-CN"/>
              <a:t> </a:t>
            </a:r>
            <a:endParaRPr lang="en-US" altLang="zh-CN"/>
          </a:p>
          <a:p>
            <a:r>
              <a:rPr lang="en-US" altLang="zh-CN"/>
              <a:t>4.</a:t>
            </a:r>
            <a:r>
              <a:rPr lang="zh-CN" altLang="en-US"/>
              <a:t>政策发布前多缴税款</a:t>
            </a:r>
            <a:endParaRPr lang="zh-CN" altLang="en-US"/>
          </a:p>
          <a:p>
            <a:r>
              <a:rPr lang="zh-CN" altLang="en-US"/>
              <a:t>政策发布前，纳税人已经填报享受专项附加扣除并扣缴个人所得税的，多缴的税款可以自动抵减纳税人本年度后续月份应纳税款，抵减不完的，可以在2023年度综合所得汇算清缴时继续享受</a:t>
            </a:r>
            <a:r>
              <a:rPr lang="en-US" altLang="zh-CN"/>
              <a:t> </a:t>
            </a:r>
            <a:endParaRPr lang="en-US" altLang="zh-C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70C0"/>
                </a:solidFill>
              </a:rPr>
              <a:t>分享提纲</a:t>
            </a:r>
            <a:endParaRPr lang="zh-CN" altLang="en-US" dirty="0">
              <a:solidFill>
                <a:srgbClr val="0070C0"/>
              </a:solidFill>
            </a:endParaRPr>
          </a:p>
        </p:txBody>
      </p:sp>
      <p:sp>
        <p:nvSpPr>
          <p:cNvPr id="3" name="内容占位符 2"/>
          <p:cNvSpPr>
            <a:spLocks noGrp="1"/>
          </p:cNvSpPr>
          <p:nvPr>
            <p:ph idx="1"/>
          </p:nvPr>
        </p:nvSpPr>
        <p:spPr/>
        <p:txBody>
          <a:bodyPr/>
          <a:lstStyle/>
          <a:p>
            <a:r>
              <a:rPr lang="zh-CN" altLang="en-US" dirty="0"/>
              <a:t>近期税收政策解读</a:t>
            </a:r>
            <a:endParaRPr lang="zh-CN" altLang="en-US" dirty="0"/>
          </a:p>
          <a:p>
            <a:endParaRPr lang="zh-CN" altLang="en-US" dirty="0"/>
          </a:p>
          <a:p>
            <a:r>
              <a:rPr lang="zh-CN" altLang="en-US" dirty="0"/>
              <a:t>新公司法涉税分析</a:t>
            </a:r>
            <a:endParaRPr lang="zh-CN" altLang="en-US" dirty="0"/>
          </a:p>
          <a:p>
            <a:endParaRPr lang="zh-CN" altLang="en-US" dirty="0"/>
          </a:p>
          <a:p>
            <a:r>
              <a:rPr lang="zh-CN" altLang="en-US" dirty="0"/>
              <a:t>部分涉税风险分析</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97816"/>
            <a:ext cx="10417629" cy="505732"/>
          </a:xfrm>
        </p:spPr>
        <p:txBody>
          <a:bodyPr/>
          <a:p>
            <a:pPr algn="ctr"/>
            <a:r>
              <a:rPr lang="zh-CN" altLang="en-US">
                <a:solidFill>
                  <a:srgbClr val="0070C0"/>
                </a:solidFill>
                <a:sym typeface="+mn-ea"/>
              </a:rPr>
              <a:t>个人所得税方面</a:t>
            </a:r>
            <a:endParaRPr lang="zh-CN" altLang="en-US"/>
          </a:p>
        </p:txBody>
      </p:sp>
      <p:sp>
        <p:nvSpPr>
          <p:cNvPr id="3" name="内容占位符 2"/>
          <p:cNvSpPr>
            <a:spLocks noGrp="1"/>
          </p:cNvSpPr>
          <p:nvPr>
            <p:ph idx="1"/>
          </p:nvPr>
        </p:nvSpPr>
        <p:spPr>
          <a:xfrm>
            <a:off x="522513" y="803002"/>
            <a:ext cx="11255829" cy="5508171"/>
          </a:xfrm>
        </p:spPr>
        <p:txBody>
          <a:bodyPr/>
          <a:p>
            <a:r>
              <a:rPr lang="zh-CN" altLang="en-US">
                <a:solidFill>
                  <a:srgbClr val="FF0000"/>
                </a:solidFill>
              </a:rPr>
              <a:t>二</a:t>
            </a:r>
            <a:r>
              <a:rPr lang="en-US" altLang="zh-CN">
                <a:solidFill>
                  <a:srgbClr val="FF0000"/>
                </a:solidFill>
              </a:rPr>
              <a:t>.</a:t>
            </a:r>
            <a:r>
              <a:rPr lang="zh-CN" altLang="en-US">
                <a:solidFill>
                  <a:srgbClr val="FF0000"/>
                </a:solidFill>
              </a:rPr>
              <a:t>部分优惠政策延续</a:t>
            </a:r>
            <a:endParaRPr lang="zh-CN" altLang="en-US">
              <a:solidFill>
                <a:srgbClr val="FF0000"/>
              </a:solidFill>
            </a:endParaRPr>
          </a:p>
          <a:p>
            <a:endParaRPr lang="zh-CN" altLang="en-US">
              <a:solidFill>
                <a:srgbClr val="FF0000"/>
              </a:solidFill>
            </a:endParaRPr>
          </a:p>
        </p:txBody>
      </p:sp>
      <p:graphicFrame>
        <p:nvGraphicFramePr>
          <p:cNvPr id="4" name="表格 3"/>
          <p:cNvGraphicFramePr/>
          <p:nvPr>
            <p:custDataLst>
              <p:tags r:id="rId1"/>
            </p:custDataLst>
          </p:nvPr>
        </p:nvGraphicFramePr>
        <p:xfrm>
          <a:off x="695960" y="1405890"/>
          <a:ext cx="10742295" cy="4736465"/>
        </p:xfrm>
        <a:graphic>
          <a:graphicData uri="http://schemas.openxmlformats.org/drawingml/2006/table">
            <a:tbl>
              <a:tblPr firstRow="1" bandRow="1">
                <a:tableStyleId>{5C22544A-7EE6-4342-B048-85BDC9FD1C3A}</a:tableStyleId>
              </a:tblPr>
              <a:tblGrid>
                <a:gridCol w="1348740"/>
                <a:gridCol w="1745615"/>
                <a:gridCol w="1361440"/>
                <a:gridCol w="5174615"/>
                <a:gridCol w="1111885"/>
              </a:tblGrid>
              <a:tr h="335280">
                <a:tc>
                  <a:txBody>
                    <a:bodyPr/>
                    <a:p>
                      <a:pPr>
                        <a:buNone/>
                      </a:pPr>
                      <a:r>
                        <a:rPr lang="zh-CN" altLang="en-US" sz="1800" b="1">
                          <a:ea typeface="华文中宋" panose="02010600040101010101" pitchFamily="2" charset="-122"/>
                        </a:rPr>
                        <a:t>优惠项目</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政策依据</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适用对象</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优惠内容</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延续期限</a:t>
                      </a:r>
                      <a:endParaRPr lang="zh-CN" altLang="en-US" sz="1800" b="1">
                        <a:ea typeface="华文中宋" panose="02010600040101010101" pitchFamily="2" charset="-122"/>
                      </a:endParaRPr>
                    </a:p>
                  </a:txBody>
                  <a:tcPr/>
                </a:tc>
              </a:tr>
              <a:tr h="1066800">
                <a:tc>
                  <a:txBody>
                    <a:bodyPr/>
                    <a:p>
                      <a:pPr>
                        <a:buNone/>
                      </a:pPr>
                      <a:r>
                        <a:rPr lang="zh-CN" altLang="en-US" sz="1800" b="1">
                          <a:ea typeface="华文中宋" panose="02010600040101010101" pitchFamily="2" charset="-122"/>
                        </a:rPr>
                        <a:t>个体工商户经营所得</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财</a:t>
                      </a:r>
                      <a:r>
                        <a:rPr lang="en-US" altLang="zh-CN" sz="1800" b="1">
                          <a:ea typeface="华文中宋" panose="02010600040101010101" pitchFamily="2" charset="-122"/>
                        </a:rPr>
                        <a:t> </a:t>
                      </a:r>
                      <a:r>
                        <a:rPr lang="zh-CN" altLang="en-US" sz="1800" b="1">
                          <a:ea typeface="华文中宋" panose="02010600040101010101" pitchFamily="2" charset="-122"/>
                        </a:rPr>
                        <a:t>税</a:t>
                      </a:r>
                      <a:r>
                        <a:rPr lang="en-US" altLang="zh-CN" sz="1800" b="1">
                          <a:ea typeface="华文中宋" panose="02010600040101010101" pitchFamily="2" charset="-122"/>
                        </a:rPr>
                        <a:t> </a:t>
                      </a:r>
                      <a:r>
                        <a:rPr lang="zh-CN" altLang="en-US" sz="1800" b="1">
                          <a:ea typeface="华文中宋" panose="02010600040101010101" pitchFamily="2" charset="-122"/>
                        </a:rPr>
                        <a:t>公告2023年第12号</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税务公告2023年第12号</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sym typeface="+mn-ea"/>
                        </a:rPr>
                        <a:t>个体工商户（不包括个独、合伙）</a:t>
                      </a:r>
                      <a:endParaRPr lang="zh-CN" altLang="en-US" sz="1800" b="1">
                        <a:ea typeface="华文中宋" panose="02010600040101010101" pitchFamily="2" charset="-122"/>
                        <a:sym typeface="+mn-ea"/>
                      </a:endParaRPr>
                    </a:p>
                  </a:txBody>
                  <a:tcPr/>
                </a:tc>
                <a:tc>
                  <a:txBody>
                    <a:bodyPr/>
                    <a:p>
                      <a:pPr>
                        <a:buNone/>
                      </a:pPr>
                      <a:r>
                        <a:rPr lang="en-US" altLang="zh-CN" sz="1800" b="1">
                          <a:ea typeface="华文中宋" panose="02010600040101010101" pitchFamily="2" charset="-122"/>
                        </a:rPr>
                        <a:t>年应纳税所得额不超过200万元的部分，减半征收个人所得税</a:t>
                      </a:r>
                      <a:endParaRPr lang="en-US" altLang="zh-CN" sz="1800" b="1">
                        <a:ea typeface="华文中宋" panose="02010600040101010101" pitchFamily="2" charset="-122"/>
                      </a:endParaRPr>
                    </a:p>
                    <a:p>
                      <a:pPr>
                        <a:buNone/>
                      </a:pPr>
                      <a:r>
                        <a:rPr lang="en-US" altLang="zh-CN" sz="1800" b="1">
                          <a:ea typeface="华文中宋" panose="02010600040101010101" pitchFamily="2" charset="-122"/>
                        </a:rPr>
                        <a:t>个体工商户在享受现行其他个人所得税优惠政策的基础上，</a:t>
                      </a:r>
                      <a:r>
                        <a:rPr lang="en-US" altLang="zh-CN" sz="1800" b="1">
                          <a:solidFill>
                            <a:srgbClr val="FF0000"/>
                          </a:solidFill>
                          <a:ea typeface="华文中宋" panose="02010600040101010101" pitchFamily="2" charset="-122"/>
                        </a:rPr>
                        <a:t>可叠加</a:t>
                      </a:r>
                      <a:r>
                        <a:rPr lang="en-US" altLang="zh-CN" sz="1800" b="1">
                          <a:ea typeface="华文中宋" panose="02010600040101010101" pitchFamily="2" charset="-122"/>
                        </a:rPr>
                        <a:t>享受优惠政策</a:t>
                      </a:r>
                      <a:endParaRPr lang="en-US" altLang="zh-CN" sz="1800" b="1">
                        <a:ea typeface="华文中宋" panose="02010600040101010101" pitchFamily="2" charset="-122"/>
                      </a:endParaRPr>
                    </a:p>
                  </a:txBody>
                  <a:tcPr/>
                </a:tc>
                <a:tc rowSpan="4">
                  <a:txBody>
                    <a:bodyPr/>
                    <a:p>
                      <a:pPr>
                        <a:buNone/>
                      </a:pPr>
                      <a:endParaRPr lang="zh-CN" altLang="en-US" sz="1800" b="1">
                        <a:ea typeface="华文中宋" panose="02010600040101010101" pitchFamily="2" charset="-122"/>
                      </a:endParaRPr>
                    </a:p>
                    <a:p>
                      <a:pPr>
                        <a:buNone/>
                      </a:pPr>
                      <a:endParaRPr lang="zh-CN" altLang="en-US" sz="1800" b="1">
                        <a:ea typeface="华文中宋" panose="02010600040101010101" pitchFamily="2" charset="-122"/>
                      </a:endParaRPr>
                    </a:p>
                    <a:p>
                      <a:pPr>
                        <a:buNone/>
                      </a:pPr>
                      <a:r>
                        <a:rPr lang="en-US" altLang="zh-CN" sz="1800" b="1">
                          <a:ea typeface="华文中宋" panose="02010600040101010101" pitchFamily="2" charset="-122"/>
                        </a:rPr>
                        <a:t>执行至2027年12月31日</a:t>
                      </a:r>
                      <a:endParaRPr lang="en-US" altLang="zh-CN" sz="1800" b="1">
                        <a:ea typeface="华文中宋" panose="02010600040101010101" pitchFamily="2" charset="-122"/>
                      </a:endParaRPr>
                    </a:p>
                  </a:txBody>
                  <a:tcPr/>
                </a:tc>
              </a:tr>
              <a:tr h="1066800">
                <a:tc>
                  <a:txBody>
                    <a:bodyPr/>
                    <a:p>
                      <a:pPr>
                        <a:buNone/>
                      </a:pPr>
                      <a:r>
                        <a:rPr lang="zh-CN" altLang="en-US" sz="1800" b="1">
                          <a:ea typeface="华文中宋" panose="02010600040101010101" pitchFamily="2" charset="-122"/>
                        </a:rPr>
                        <a:t>一次性奖金</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财</a:t>
                      </a:r>
                      <a:r>
                        <a:rPr lang="en-US" altLang="zh-CN" sz="1800" b="1">
                          <a:ea typeface="华文中宋" panose="02010600040101010101" pitchFamily="2" charset="-122"/>
                        </a:rPr>
                        <a:t> </a:t>
                      </a:r>
                      <a:r>
                        <a:rPr lang="zh-CN" altLang="en-US" sz="1800" b="1">
                          <a:ea typeface="华文中宋" panose="02010600040101010101" pitchFamily="2" charset="-122"/>
                        </a:rPr>
                        <a:t>税公告2023年第30号 </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居民个人</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居民个人取得全年一次性奖金，不并入当年综合所得，以全年一次性奖金收入除以12个月得到的数额，</a:t>
                      </a:r>
                      <a:r>
                        <a:rPr lang="zh-CN" altLang="en-US" sz="1800" b="1">
                          <a:solidFill>
                            <a:srgbClr val="FF0000"/>
                          </a:solidFill>
                          <a:ea typeface="华文中宋" panose="02010600040101010101" pitchFamily="2" charset="-122"/>
                        </a:rPr>
                        <a:t>按月</a:t>
                      </a:r>
                      <a:r>
                        <a:rPr lang="zh-CN" altLang="en-US" sz="1800" b="1">
                          <a:ea typeface="华文中宋" panose="02010600040101010101" pitchFamily="2" charset="-122"/>
                        </a:rPr>
                        <a:t>换算后的综合所得税率表，确定适用税率和速算扣除数，</a:t>
                      </a:r>
                      <a:r>
                        <a:rPr lang="zh-CN" altLang="en-US" sz="1800" b="1">
                          <a:solidFill>
                            <a:srgbClr val="FF0000"/>
                          </a:solidFill>
                          <a:ea typeface="华文中宋" panose="02010600040101010101" pitchFamily="2" charset="-122"/>
                        </a:rPr>
                        <a:t>单独</a:t>
                      </a:r>
                      <a:r>
                        <a:rPr lang="zh-CN" altLang="en-US" sz="1800" b="1">
                          <a:ea typeface="华文中宋" panose="02010600040101010101" pitchFamily="2" charset="-122"/>
                        </a:rPr>
                        <a:t>计算纳税</a:t>
                      </a:r>
                      <a:endParaRPr lang="zh-CN" altLang="en-US" sz="1800" b="1">
                        <a:ea typeface="华文中宋" panose="02010600040101010101" pitchFamily="2" charset="-122"/>
                      </a:endParaRPr>
                    </a:p>
                  </a:txBody>
                  <a:tcPr/>
                </a:tc>
                <a:tc vMerge="1">
                  <a:tcPr/>
                </a:tc>
              </a:tr>
              <a:tr h="1310640">
                <a:tc>
                  <a:txBody>
                    <a:bodyPr/>
                    <a:p>
                      <a:pPr>
                        <a:buNone/>
                      </a:pPr>
                      <a:r>
                        <a:rPr lang="zh-CN" altLang="en-US" sz="1800" b="1">
                          <a:ea typeface="华文中宋" panose="02010600040101010101" pitchFamily="2" charset="-122"/>
                        </a:rPr>
                        <a:t>上市公司股权激励</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财</a:t>
                      </a:r>
                      <a:r>
                        <a:rPr lang="en-US" altLang="zh-CN" sz="1800" b="1">
                          <a:ea typeface="华文中宋" panose="02010600040101010101" pitchFamily="2" charset="-122"/>
                        </a:rPr>
                        <a:t> </a:t>
                      </a:r>
                      <a:r>
                        <a:rPr lang="zh-CN" altLang="en-US" sz="1800" b="1">
                          <a:ea typeface="华文中宋" panose="02010600040101010101" pitchFamily="2" charset="-122"/>
                        </a:rPr>
                        <a:t>税务</a:t>
                      </a:r>
                      <a:r>
                        <a:rPr lang="en-US" altLang="zh-CN" sz="1800" b="1">
                          <a:ea typeface="华文中宋" panose="02010600040101010101" pitchFamily="2" charset="-122"/>
                        </a:rPr>
                        <a:t> </a:t>
                      </a:r>
                      <a:r>
                        <a:rPr lang="zh-CN" altLang="en-US" sz="1800" b="1">
                          <a:ea typeface="华文中宋" panose="02010600040101010101" pitchFamily="2" charset="-122"/>
                        </a:rPr>
                        <a:t>公告2023年第25号 </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居民个人（上市公司）</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取得股票期权、股票增值权、限制性股票、股权奖励等（上市公司）股权激励，不并入当年综合所得，全额单独适用</a:t>
                      </a:r>
                      <a:r>
                        <a:rPr lang="zh-CN" altLang="en-US" sz="1800" b="1">
                          <a:solidFill>
                            <a:srgbClr val="FF0000"/>
                          </a:solidFill>
                          <a:ea typeface="华文中宋" panose="02010600040101010101" pitchFamily="2" charset="-122"/>
                        </a:rPr>
                        <a:t>综合</a:t>
                      </a:r>
                      <a:r>
                        <a:rPr lang="zh-CN" altLang="en-US" sz="1800" b="1">
                          <a:ea typeface="华文中宋" panose="02010600040101010101" pitchFamily="2" charset="-122"/>
                        </a:rPr>
                        <a:t>所得税率表，计算纳税</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一个纳税年度内取得两次以上（含两次）股权激励的，应合并计算纳税</a:t>
                      </a:r>
                      <a:endParaRPr lang="zh-CN" altLang="en-US" sz="1800" b="1">
                        <a:ea typeface="华文中宋" panose="02010600040101010101" pitchFamily="2" charset="-122"/>
                      </a:endParaRPr>
                    </a:p>
                  </a:txBody>
                  <a:tcPr/>
                </a:tc>
                <a:tc vMerge="1">
                  <a:tcPr/>
                </a:tc>
              </a:tr>
              <a:tr h="956945">
                <a:tc>
                  <a:txBody>
                    <a:bodyPr/>
                    <a:p>
                      <a:pPr>
                        <a:buNone/>
                      </a:pPr>
                      <a:r>
                        <a:rPr lang="zh-CN" altLang="en-US" sz="1800" b="1">
                          <a:ea typeface="华文中宋" panose="02010600040101010101" pitchFamily="2" charset="-122"/>
                        </a:rPr>
                        <a:t>远洋船员</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财</a:t>
                      </a:r>
                      <a:r>
                        <a:rPr lang="en-US" altLang="zh-CN" sz="1800" b="1">
                          <a:ea typeface="华文中宋" panose="02010600040101010101" pitchFamily="2" charset="-122"/>
                        </a:rPr>
                        <a:t> </a:t>
                      </a:r>
                      <a:r>
                        <a:rPr lang="zh-CN" altLang="en-US" sz="1800" b="1">
                          <a:ea typeface="华文中宋" panose="02010600040101010101" pitchFamily="2" charset="-122"/>
                        </a:rPr>
                        <a:t>税公告2023年第31号</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远洋船员</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一个纳税年度内在船航行时间累计满183天的远洋船员，其取得的工资薪金收入减按50%计入应纳税所得额，依法缴纳个人所得税</a:t>
                      </a:r>
                      <a:endParaRPr lang="zh-CN" altLang="en-US" sz="1800" b="1">
                        <a:ea typeface="华文中宋" panose="02010600040101010101" pitchFamily="2" charset="-122"/>
                      </a:endParaRPr>
                    </a:p>
                  </a:txBody>
                  <a:tcPr/>
                </a:tc>
                <a:tc vMerge="1">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97816"/>
            <a:ext cx="10417629" cy="505732"/>
          </a:xfrm>
        </p:spPr>
        <p:txBody>
          <a:bodyPr/>
          <a:p>
            <a:pPr algn="ctr"/>
            <a:r>
              <a:rPr lang="zh-CN" altLang="en-US">
                <a:solidFill>
                  <a:srgbClr val="0070C0"/>
                </a:solidFill>
                <a:sym typeface="+mn-ea"/>
              </a:rPr>
              <a:t>个人所得税方面</a:t>
            </a:r>
            <a:endParaRPr lang="zh-CN" altLang="en-US"/>
          </a:p>
        </p:txBody>
      </p:sp>
      <p:sp>
        <p:nvSpPr>
          <p:cNvPr id="3" name="内容占位符 2"/>
          <p:cNvSpPr>
            <a:spLocks noGrp="1"/>
          </p:cNvSpPr>
          <p:nvPr>
            <p:ph idx="1"/>
          </p:nvPr>
        </p:nvSpPr>
        <p:spPr>
          <a:xfrm>
            <a:off x="619033" y="674732"/>
            <a:ext cx="11255829" cy="5508171"/>
          </a:xfrm>
        </p:spPr>
        <p:txBody>
          <a:bodyPr/>
          <a:p>
            <a:r>
              <a:rPr lang="zh-CN" altLang="en-US">
                <a:solidFill>
                  <a:srgbClr val="FF0000"/>
                </a:solidFill>
              </a:rPr>
              <a:t>二</a:t>
            </a:r>
            <a:r>
              <a:rPr lang="en-US" altLang="zh-CN">
                <a:solidFill>
                  <a:srgbClr val="FF0000"/>
                </a:solidFill>
              </a:rPr>
              <a:t>.</a:t>
            </a:r>
            <a:r>
              <a:rPr lang="zh-CN" altLang="en-US">
                <a:solidFill>
                  <a:srgbClr val="FF0000"/>
                </a:solidFill>
              </a:rPr>
              <a:t>部分优惠政策延续</a:t>
            </a:r>
            <a:endParaRPr lang="zh-CN" altLang="en-US">
              <a:solidFill>
                <a:srgbClr val="FF0000"/>
              </a:solidFill>
            </a:endParaRPr>
          </a:p>
          <a:p>
            <a:endParaRPr lang="zh-CN" altLang="en-US">
              <a:solidFill>
                <a:srgbClr val="FF0000"/>
              </a:solidFill>
            </a:endParaRPr>
          </a:p>
        </p:txBody>
      </p:sp>
      <p:graphicFrame>
        <p:nvGraphicFramePr>
          <p:cNvPr id="4" name="表格 3"/>
          <p:cNvGraphicFramePr/>
          <p:nvPr>
            <p:custDataLst>
              <p:tags r:id="rId1"/>
            </p:custDataLst>
          </p:nvPr>
        </p:nvGraphicFramePr>
        <p:xfrm>
          <a:off x="681355" y="1062990"/>
          <a:ext cx="10853420" cy="5132705"/>
        </p:xfrm>
        <a:graphic>
          <a:graphicData uri="http://schemas.openxmlformats.org/drawingml/2006/table">
            <a:tbl>
              <a:tblPr firstRow="1" bandRow="1">
                <a:tableStyleId>{5C22544A-7EE6-4342-B048-85BDC9FD1C3A}</a:tableStyleId>
              </a:tblPr>
              <a:tblGrid>
                <a:gridCol w="1362710"/>
                <a:gridCol w="1666875"/>
                <a:gridCol w="1278255"/>
                <a:gridCol w="5384800"/>
                <a:gridCol w="1160780"/>
              </a:tblGrid>
              <a:tr h="365125">
                <a:tc>
                  <a:txBody>
                    <a:bodyPr/>
                    <a:p>
                      <a:pPr>
                        <a:buNone/>
                      </a:pPr>
                      <a:r>
                        <a:rPr lang="zh-CN" altLang="en-US" sz="1600" b="1">
                          <a:ea typeface="华文中宋" panose="02010600040101010101" pitchFamily="2" charset="-122"/>
                        </a:rPr>
                        <a:t>优惠项目</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政策依据</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适用对象</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优惠内容</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延续期限</a:t>
                      </a:r>
                      <a:endParaRPr lang="zh-CN" altLang="en-US" sz="1600" b="1">
                        <a:ea typeface="华文中宋" panose="02010600040101010101" pitchFamily="2" charset="-122"/>
                      </a:endParaRPr>
                    </a:p>
                  </a:txBody>
                  <a:tcPr/>
                </a:tc>
              </a:tr>
              <a:tr h="822960">
                <a:tc>
                  <a:txBody>
                    <a:bodyPr/>
                    <a:p>
                      <a:pPr>
                        <a:buNone/>
                      </a:pPr>
                      <a:r>
                        <a:rPr lang="zh-CN" altLang="en-US" sz="1600" b="1">
                          <a:ea typeface="华文中宋" panose="02010600040101010101" pitchFamily="2" charset="-122"/>
                        </a:rPr>
                        <a:t>可免于办理汇算清缴</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税公告2023年第32号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sym typeface="+mn-ea"/>
                        </a:rPr>
                        <a:t>居民个人</a:t>
                      </a: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1.年度综合所得收入不超过12万元且需要汇算清缴补税的</a:t>
                      </a:r>
                      <a:endParaRPr lang="zh-CN" altLang="en-US" sz="1600" b="1">
                        <a:ea typeface="华文中宋" panose="02010600040101010101" pitchFamily="2" charset="-122"/>
                      </a:endParaRPr>
                    </a:p>
                    <a:p>
                      <a:pPr>
                        <a:buNone/>
                      </a:pPr>
                      <a:r>
                        <a:rPr lang="zh-CN" altLang="en-US" sz="1600" b="1">
                          <a:ea typeface="华文中宋" panose="02010600040101010101" pitchFamily="2" charset="-122"/>
                        </a:rPr>
                        <a:t>2.年度汇算清缴补税金额不超过400元的</a:t>
                      </a:r>
                      <a:endParaRPr lang="zh-CN" altLang="en-US" sz="1600" b="1">
                        <a:ea typeface="华文中宋" panose="02010600040101010101" pitchFamily="2" charset="-122"/>
                      </a:endParaRPr>
                    </a:p>
                  </a:txBody>
                  <a:tcPr/>
                </a:tc>
                <a:tc rowSpan="5">
                  <a:txBody>
                    <a:bodyPr/>
                    <a:p>
                      <a:pPr>
                        <a:buNone/>
                      </a:pPr>
                      <a:endParaRPr lang="zh-CN" altLang="en-US" sz="1600" b="1">
                        <a:ea typeface="华文中宋" panose="02010600040101010101" pitchFamily="2" charset="-122"/>
                      </a:endParaRPr>
                    </a:p>
                    <a:p>
                      <a:pPr>
                        <a:buNone/>
                      </a:pPr>
                      <a:endParaRPr lang="zh-CN" altLang="en-US" sz="1600" b="1">
                        <a:ea typeface="华文中宋" panose="02010600040101010101" pitchFamily="2" charset="-122"/>
                      </a:endParaRPr>
                    </a:p>
                    <a:p>
                      <a:pPr>
                        <a:buNone/>
                      </a:pPr>
                      <a:r>
                        <a:rPr lang="zh-CN" altLang="en-US" sz="1600" b="1">
                          <a:ea typeface="华文中宋" panose="02010600040101010101" pitchFamily="2" charset="-122"/>
                        </a:rPr>
                        <a:t>执行至2027年12月31日</a:t>
                      </a:r>
                      <a:endParaRPr lang="zh-CN" altLang="en-US" sz="1600" b="1">
                        <a:ea typeface="华文中宋" panose="02010600040101010101" pitchFamily="2" charset="-122"/>
                      </a:endParaRPr>
                    </a:p>
                  </a:txBody>
                  <a:tcPr/>
                </a:tc>
              </a:tr>
              <a:tr h="1066800">
                <a:tc>
                  <a:txBody>
                    <a:bodyPr/>
                    <a:p>
                      <a:pPr>
                        <a:buNone/>
                      </a:pPr>
                      <a:r>
                        <a:rPr lang="zh-CN" altLang="en-US" sz="1600" b="1">
                          <a:ea typeface="华文中宋" panose="02010600040101010101" pitchFamily="2" charset="-122"/>
                        </a:rPr>
                        <a:t>外籍个人津补贴</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  税公告2023年第29号 </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sym typeface="+mn-ea"/>
                        </a:rPr>
                        <a:t>外籍居民个人</a:t>
                      </a:r>
                      <a:endParaRPr lang="zh-CN" altLang="en-US" sz="1600" b="1">
                        <a:ea typeface="华文中宋" panose="02010600040101010101" pitchFamily="2" charset="-122"/>
                        <a:sym typeface="+mn-ea"/>
                      </a:endParaRPr>
                    </a:p>
                  </a:txBody>
                  <a:tcPr/>
                </a:tc>
                <a:tc>
                  <a:txBody>
                    <a:bodyPr/>
                    <a:p>
                      <a:pPr>
                        <a:buNone/>
                      </a:pPr>
                      <a:r>
                        <a:rPr lang="zh-CN" altLang="en-US" sz="1600" b="1">
                          <a:ea typeface="华文中宋" panose="02010600040101010101" pitchFamily="2" charset="-122"/>
                        </a:rPr>
                        <a:t>外籍个人符合居民个人条件的，可以选择享受个人所得税专项附加扣除，也可以选择按照规定享受住房补贴、语言训练费、子女教育费等津补贴免税优惠政策，但不得同时享受。外籍个人一经选择，在一个纳税年度内不得变更</a:t>
                      </a:r>
                      <a:endParaRPr lang="zh-CN" altLang="en-US" sz="1600" b="1">
                        <a:ea typeface="华文中宋" panose="02010600040101010101" pitchFamily="2" charset="-122"/>
                      </a:endParaRPr>
                    </a:p>
                  </a:txBody>
                  <a:tcPr/>
                </a:tc>
                <a:tc vMerge="1">
                  <a:tcPr/>
                </a:tc>
              </a:tr>
              <a:tr h="499745">
                <a:tc>
                  <a:txBody>
                    <a:bodyPr/>
                    <a:p>
                      <a:pPr>
                        <a:buNone/>
                      </a:pPr>
                      <a:r>
                        <a:rPr lang="en-US" altLang="zh-CN" sz="1600" b="1">
                          <a:ea typeface="华文中宋" panose="02010600040101010101" pitchFamily="2" charset="-122"/>
                        </a:rPr>
                        <a:t>个人合伙人</a:t>
                      </a:r>
                      <a:r>
                        <a:rPr lang="zh-CN" altLang="en-US" sz="1600" b="1">
                          <a:ea typeface="华文中宋" panose="02010600040101010101" pitchFamily="2" charset="-122"/>
                        </a:rPr>
                        <a:t>创投所得</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a:t>
                      </a:r>
                      <a:r>
                        <a:rPr lang="en-US" altLang="zh-CN" sz="1600" b="1">
                          <a:ea typeface="华文中宋" panose="02010600040101010101" pitchFamily="2" charset="-122"/>
                        </a:rPr>
                        <a:t> </a:t>
                      </a:r>
                      <a:r>
                        <a:rPr lang="zh-CN" altLang="en-US" sz="1600" b="1">
                          <a:ea typeface="华文中宋" panose="02010600040101010101" pitchFamily="2" charset="-122"/>
                        </a:rPr>
                        <a:t>税</a:t>
                      </a:r>
                      <a:r>
                        <a:rPr lang="en-US" altLang="zh-CN" sz="1600" b="1">
                          <a:ea typeface="华文中宋" panose="02010600040101010101" pitchFamily="2" charset="-122"/>
                        </a:rPr>
                        <a:t> </a:t>
                      </a:r>
                      <a:r>
                        <a:rPr lang="zh-CN" altLang="en-US" sz="1600" b="1">
                          <a:ea typeface="华文中宋" panose="02010600040101010101" pitchFamily="2" charset="-122"/>
                        </a:rPr>
                        <a:t>发</a:t>
                      </a:r>
                      <a:r>
                        <a:rPr lang="en-US" altLang="zh-CN" sz="1600" b="1">
                          <a:ea typeface="华文中宋" panose="02010600040101010101" pitchFamily="2" charset="-122"/>
                        </a:rPr>
                        <a:t> </a:t>
                      </a:r>
                      <a:r>
                        <a:rPr lang="zh-CN" altLang="en-US" sz="1600" b="1">
                          <a:ea typeface="华文中宋" panose="02010600040101010101" pitchFamily="2" charset="-122"/>
                        </a:rPr>
                        <a:t>证公告2023年第24号   </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个人合伙人</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创投企业可以选择按单一投资基金核算或者按创投企业年度所得整体核算两种方式之一，对其</a:t>
                      </a:r>
                      <a:r>
                        <a:rPr lang="zh-CN" altLang="en-US" sz="1600" b="1">
                          <a:solidFill>
                            <a:srgbClr val="FF0000"/>
                          </a:solidFill>
                          <a:ea typeface="华文中宋" panose="02010600040101010101" pitchFamily="2" charset="-122"/>
                        </a:rPr>
                        <a:t>个人合伙人</a:t>
                      </a:r>
                      <a:r>
                        <a:rPr lang="zh-CN" altLang="en-US" sz="1600" b="1">
                          <a:ea typeface="华文中宋" panose="02010600040101010101" pitchFamily="2" charset="-122"/>
                        </a:rPr>
                        <a:t>来源于创投企业的所得计算个人所得税应纳税额</a:t>
                      </a:r>
                      <a:endParaRPr lang="zh-CN" altLang="en-US" sz="1600" b="1">
                        <a:ea typeface="华文中宋" panose="02010600040101010101" pitchFamily="2" charset="-122"/>
                      </a:endParaRPr>
                    </a:p>
                  </a:txBody>
                  <a:tcPr/>
                </a:tc>
                <a:tc vMerge="1">
                  <a:tcPr/>
                </a:tc>
              </a:tr>
              <a:tr h="0">
                <a:tc>
                  <a:txBody>
                    <a:bodyPr/>
                    <a:p>
                      <a:pPr>
                        <a:buNone/>
                      </a:pPr>
                      <a:r>
                        <a:rPr lang="zh-CN" altLang="en-US" sz="1600" b="1">
                          <a:ea typeface="华文中宋" panose="02010600040101010101" pitchFamily="2" charset="-122"/>
                        </a:rPr>
                        <a:t>互联互通互认股权基金</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a:t>
                      </a:r>
                      <a:r>
                        <a:rPr lang="en-US" altLang="zh-CN" sz="1600" b="1">
                          <a:ea typeface="华文中宋" panose="02010600040101010101" pitchFamily="2" charset="-122"/>
                        </a:rPr>
                        <a:t> </a:t>
                      </a:r>
                      <a:r>
                        <a:rPr lang="zh-CN" altLang="en-US" sz="1600" b="1">
                          <a:ea typeface="华文中宋" panose="02010600040101010101" pitchFamily="2" charset="-122"/>
                        </a:rPr>
                        <a:t>税</a:t>
                      </a:r>
                      <a:r>
                        <a:rPr lang="en-US" altLang="zh-CN" sz="1600" b="1">
                          <a:ea typeface="华文中宋" panose="02010600040101010101" pitchFamily="2" charset="-122"/>
                        </a:rPr>
                        <a:t> </a:t>
                      </a:r>
                      <a:r>
                        <a:rPr lang="zh-CN" altLang="en-US" sz="1600" b="1">
                          <a:ea typeface="华文中宋" panose="02010600040101010101" pitchFamily="2" charset="-122"/>
                        </a:rPr>
                        <a:t>证公告2023年第23号 </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内地个人投资者</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沪港通、深港通投资香港联交所上市股票取得的转让差价所得和通过基金互认买卖香港基金份额取得的转让差价所得，继续暂免征收个人所得税</a:t>
                      </a:r>
                      <a:endParaRPr lang="zh-CN" altLang="en-US" sz="1600" b="1">
                        <a:ea typeface="华文中宋" panose="02010600040101010101" pitchFamily="2" charset="-122"/>
                      </a:endParaRPr>
                    </a:p>
                  </a:txBody>
                  <a:tcPr/>
                </a:tc>
                <a:tc vMerge="1">
                  <a:tcPr/>
                </a:tc>
              </a:tr>
              <a:tr h="452120">
                <a:tc>
                  <a:txBody>
                    <a:bodyPr/>
                    <a:p>
                      <a:pPr>
                        <a:buNone/>
                      </a:pPr>
                      <a:r>
                        <a:rPr lang="zh-CN" altLang="en-US" sz="1600" b="1">
                          <a:ea typeface="华文中宋" panose="02010600040101010101" pitchFamily="2" charset="-122"/>
                        </a:rPr>
                        <a:t>原油等货物期货</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a:t>
                      </a:r>
                      <a:r>
                        <a:rPr lang="en-US" altLang="zh-CN" sz="1600" b="1">
                          <a:ea typeface="华文中宋" panose="02010600040101010101" pitchFamily="2" charset="-122"/>
                        </a:rPr>
                        <a:t> </a:t>
                      </a:r>
                      <a:r>
                        <a:rPr lang="zh-CN" altLang="en-US" sz="1600" b="1">
                          <a:ea typeface="华文中宋" panose="02010600040101010101" pitchFamily="2" charset="-122"/>
                        </a:rPr>
                        <a:t> 税</a:t>
                      </a:r>
                      <a:r>
                        <a:rPr lang="en-US" altLang="zh-CN" sz="1600" b="1">
                          <a:ea typeface="华文中宋" panose="02010600040101010101" pitchFamily="2" charset="-122"/>
                        </a:rPr>
                        <a:t> </a:t>
                      </a:r>
                      <a:r>
                        <a:rPr lang="zh-CN" altLang="en-US" sz="1600" b="1">
                          <a:ea typeface="华文中宋" panose="02010600040101010101" pitchFamily="2" charset="-122"/>
                        </a:rPr>
                        <a:t>证公告2023年第26号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境外个人投资者</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境外个人投资者投资经国务院批准对外开放的中国境内原油等货物期货品种取得的所得，暂免征收个人所得税</a:t>
                      </a:r>
                      <a:endParaRPr lang="zh-CN" altLang="en-US" sz="1600" b="1">
                        <a:ea typeface="华文中宋" panose="02010600040101010101" pitchFamily="2" charset="-122"/>
                      </a:endParaRPr>
                    </a:p>
                  </a:txBody>
                  <a:tcPr/>
                </a:tc>
                <a:tc vMerge="1">
                  <a:tcPr/>
                </a:tc>
              </a:tr>
              <a:tr h="652780">
                <a:tc>
                  <a:txBody>
                    <a:bodyPr/>
                    <a:p>
                      <a:pPr>
                        <a:buNone/>
                      </a:pPr>
                      <a:r>
                        <a:rPr lang="zh-CN" altLang="en-US" sz="1600" b="1">
                          <a:ea typeface="华文中宋" panose="02010600040101010101" pitchFamily="2" charset="-122"/>
                        </a:rPr>
                        <a:t>居民换购住房</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财</a:t>
                      </a:r>
                      <a:r>
                        <a:rPr lang="en-US" altLang="zh-CN" sz="1600" b="1">
                          <a:ea typeface="华文中宋" panose="02010600040101010101" pitchFamily="2" charset="-122"/>
                        </a:rPr>
                        <a:t> </a:t>
                      </a:r>
                      <a:r>
                        <a:rPr lang="zh-CN" altLang="en-US" sz="1600" b="1">
                          <a:ea typeface="华文中宋" panose="02010600040101010101" pitchFamily="2" charset="-122"/>
                        </a:rPr>
                        <a:t>税</a:t>
                      </a:r>
                      <a:r>
                        <a:rPr lang="en-US" altLang="zh-CN" sz="1600" b="1">
                          <a:ea typeface="华文中宋" panose="02010600040101010101" pitchFamily="2" charset="-122"/>
                        </a:rPr>
                        <a:t> </a:t>
                      </a:r>
                      <a:r>
                        <a:rPr lang="zh-CN" altLang="en-US" sz="1600" b="1">
                          <a:ea typeface="华文中宋" panose="02010600040101010101" pitchFamily="2" charset="-122"/>
                        </a:rPr>
                        <a:t>住公告2023年第28号</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居民个人</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在同一城市范围内，出售自有住房后1年内在市场重新购买住房，退还出售现住房已缴纳的个人所得税</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至2025年12月31日</a:t>
                      </a:r>
                      <a:endParaRPr lang="zh-CN" altLang="en-US" sz="1600" b="1">
                        <a:ea typeface="华文中宋" panose="02010600040101010101" pitchFamily="2" charset="-122"/>
                      </a:endParaRPr>
                    </a:p>
                  </a:txBody>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gradFill>
                  <a:gsLst>
                    <a:gs pos="0">
                      <a:srgbClr val="012D86"/>
                    </a:gs>
                    <a:gs pos="100000">
                      <a:srgbClr val="0E2557"/>
                    </a:gs>
                  </a:gsLst>
                  <a:lin scaled="0"/>
                </a:gradFill>
                <a:sym typeface="+mn-ea"/>
              </a:rPr>
              <a:t>综合税方面</a:t>
            </a:r>
            <a:endParaRPr lang="zh-CN" altLang="en-US"/>
          </a:p>
        </p:txBody>
      </p:sp>
      <p:sp>
        <p:nvSpPr>
          <p:cNvPr id="3" name="内容占位符 2"/>
          <p:cNvSpPr>
            <a:spLocks noGrp="1"/>
          </p:cNvSpPr>
          <p:nvPr>
            <p:ph idx="1"/>
          </p:nvPr>
        </p:nvSpPr>
        <p:spPr/>
        <p:txBody>
          <a:bodyPr/>
          <a:p>
            <a:r>
              <a:rPr lang="zh-CN" altLang="en-US">
                <a:solidFill>
                  <a:srgbClr val="FF0000"/>
                </a:solidFill>
              </a:rPr>
              <a:t>三</a:t>
            </a:r>
            <a:r>
              <a:rPr lang="en-US" altLang="zh-CN">
                <a:solidFill>
                  <a:srgbClr val="FF0000"/>
                </a:solidFill>
              </a:rPr>
              <a:t>.重点群体</a:t>
            </a:r>
            <a:r>
              <a:rPr lang="zh-CN" altLang="en-US">
                <a:solidFill>
                  <a:srgbClr val="FF0000"/>
                </a:solidFill>
              </a:rPr>
              <a:t>、</a:t>
            </a:r>
            <a:r>
              <a:rPr lang="en-US" altLang="zh-CN">
                <a:solidFill>
                  <a:srgbClr val="FF0000"/>
                </a:solidFill>
                <a:sym typeface="+mn-ea"/>
              </a:rPr>
              <a:t>退役士兵</a:t>
            </a:r>
            <a:r>
              <a:rPr lang="en-US" altLang="zh-CN">
                <a:solidFill>
                  <a:srgbClr val="FF0000"/>
                </a:solidFill>
              </a:rPr>
              <a:t>创业就业</a:t>
            </a:r>
            <a:endParaRPr lang="en-US" altLang="zh-CN">
              <a:solidFill>
                <a:srgbClr val="FF0000"/>
              </a:solidFill>
            </a:endParaRPr>
          </a:p>
          <a:p>
            <a:r>
              <a:rPr lang="zh-CN" altLang="en-US">
                <a:solidFill>
                  <a:srgbClr val="0070C0"/>
                </a:solidFill>
              </a:rPr>
              <a:t>（一）政策依据</a:t>
            </a:r>
            <a:endParaRPr lang="zh-CN" altLang="en-US">
              <a:solidFill>
                <a:srgbClr val="0070C0"/>
              </a:solidFill>
            </a:endParaRPr>
          </a:p>
          <a:p>
            <a:r>
              <a:rPr lang="en-US" altLang="zh-CN">
                <a:solidFill>
                  <a:schemeClr val="tx1"/>
                </a:solidFill>
              </a:rPr>
              <a:t>1.财政部、税务总局、人力资源社会保障部、农业农村部关于进一步支持重点群体创业就业有关税收政策的公告</a:t>
            </a:r>
            <a:r>
              <a:rPr lang="zh-CN" altLang="en-US">
                <a:solidFill>
                  <a:schemeClr val="tx1"/>
                </a:solidFill>
              </a:rPr>
              <a:t>（财政部、税务总局、人力资源社会保障部、农业农村部公告2023年第15号）</a:t>
            </a:r>
            <a:endParaRPr lang="zh-CN" altLang="en-US">
              <a:solidFill>
                <a:schemeClr val="tx1"/>
              </a:solidFill>
            </a:endParaRPr>
          </a:p>
          <a:p>
            <a:r>
              <a:rPr lang="en-US" altLang="zh-CN">
                <a:solidFill>
                  <a:schemeClr val="tx1"/>
                </a:solidFill>
              </a:rPr>
              <a:t>2.财政部、税务总局、退役军人事务部关于进一步扶持自主就业退役士兵创业就业有关税收政策的公告</a:t>
            </a:r>
            <a:r>
              <a:rPr lang="zh-CN" altLang="en-US">
                <a:solidFill>
                  <a:schemeClr val="tx1"/>
                </a:solidFill>
              </a:rPr>
              <a:t>（财政部、税务总局、退役军人事务部公告2023年第14号）</a:t>
            </a:r>
            <a:endParaRPr lang="zh-CN" altLang="en-US">
              <a:solidFill>
                <a:schemeClr val="tx1"/>
              </a:solidFill>
            </a:endParaRPr>
          </a:p>
          <a:p>
            <a:r>
              <a:rPr lang="zh-CN" altLang="en-US">
                <a:solidFill>
                  <a:srgbClr val="0070C0"/>
                </a:solidFill>
              </a:rPr>
              <a:t>（二）政策规定 </a:t>
            </a:r>
            <a:endParaRPr lang="zh-CN" altLang="en-US">
              <a:solidFill>
                <a:srgbClr val="0070C0"/>
              </a:solidFill>
            </a:endParaRPr>
          </a:p>
          <a:p>
            <a:r>
              <a:rPr lang="en-US" altLang="zh-CN"/>
              <a:t>1.</a:t>
            </a:r>
            <a:r>
              <a:rPr lang="zh-CN" altLang="en-US"/>
              <a:t>执行期限</a:t>
            </a:r>
            <a:endParaRPr lang="zh-CN" altLang="en-US"/>
          </a:p>
          <a:p>
            <a:r>
              <a:rPr lang="zh-CN" altLang="en-US"/>
              <a:t>自2023年1月1日至2027年12月31日；在2027年12月31日享受税收优惠政策未满3年的，可继续享受至3年期满为止</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gradFill>
                  <a:gsLst>
                    <a:gs pos="0">
                      <a:srgbClr val="012D86"/>
                    </a:gs>
                    <a:gs pos="100000">
                      <a:srgbClr val="0E2557"/>
                    </a:gs>
                  </a:gsLst>
                  <a:lin scaled="0"/>
                </a:gradFill>
                <a:sym typeface="+mn-ea"/>
              </a:rPr>
              <a:t>综合税方面</a:t>
            </a:r>
            <a:endParaRPr lang="zh-CN" altLang="en-US"/>
          </a:p>
        </p:txBody>
      </p:sp>
      <p:sp>
        <p:nvSpPr>
          <p:cNvPr id="3" name="内容占位符 2"/>
          <p:cNvSpPr>
            <a:spLocks noGrp="1"/>
          </p:cNvSpPr>
          <p:nvPr>
            <p:ph idx="1"/>
          </p:nvPr>
        </p:nvSpPr>
        <p:spPr>
          <a:xfrm>
            <a:off x="467903" y="817607"/>
            <a:ext cx="11255829" cy="5508171"/>
          </a:xfrm>
        </p:spPr>
        <p:txBody>
          <a:bodyPr/>
          <a:p>
            <a:r>
              <a:rPr lang="en-US" altLang="zh-CN"/>
              <a:t>2.</a:t>
            </a:r>
            <a:r>
              <a:rPr lang="zh-CN" altLang="en-US"/>
              <a:t>适用对象及优惠规定</a:t>
            </a:r>
            <a:endParaRPr lang="zh-CN" altLang="en-US"/>
          </a:p>
          <a:p>
            <a:endParaRPr lang="zh-CN" altLang="en-US"/>
          </a:p>
        </p:txBody>
      </p:sp>
      <p:graphicFrame>
        <p:nvGraphicFramePr>
          <p:cNvPr id="4" name="表格 3"/>
          <p:cNvGraphicFramePr/>
          <p:nvPr>
            <p:custDataLst>
              <p:tags r:id="rId1"/>
            </p:custDataLst>
          </p:nvPr>
        </p:nvGraphicFramePr>
        <p:xfrm>
          <a:off x="627380" y="1390015"/>
          <a:ext cx="10906126" cy="4853940"/>
        </p:xfrm>
        <a:graphic>
          <a:graphicData uri="http://schemas.openxmlformats.org/drawingml/2006/table">
            <a:tbl>
              <a:tblPr firstRow="1" bandRow="1">
                <a:tableStyleId>{5C22544A-7EE6-4342-B048-85BDC9FD1C3A}</a:tableStyleId>
              </a:tblPr>
              <a:tblGrid>
                <a:gridCol w="1546860"/>
                <a:gridCol w="2455545"/>
                <a:gridCol w="2667000"/>
                <a:gridCol w="1507490"/>
                <a:gridCol w="2729231"/>
              </a:tblGrid>
              <a:tr h="373380">
                <a:tc rowSpan="2">
                  <a:txBody>
                    <a:bodyPr/>
                    <a:p>
                      <a:pPr algn="ctr">
                        <a:buNone/>
                      </a:pPr>
                      <a:r>
                        <a:rPr lang="zh-CN" altLang="en-US" sz="1600" b="1">
                          <a:ea typeface="华文中宋" panose="02010600040101010101" pitchFamily="2" charset="-122"/>
                        </a:rPr>
                        <a:t>优惠类型</a:t>
                      </a:r>
                      <a:endParaRPr lang="zh-CN" altLang="en-US" sz="1600" b="1">
                        <a:ea typeface="华文中宋" panose="02010600040101010101" pitchFamily="2" charset="-122"/>
                      </a:endParaRPr>
                    </a:p>
                  </a:txBody>
                  <a:tcPr/>
                </a:tc>
                <a:tc gridSpan="2">
                  <a:txBody>
                    <a:bodyPr/>
                    <a:p>
                      <a:pPr algn="ctr">
                        <a:buClrTx/>
                        <a:buSzTx/>
                        <a:buFontTx/>
                        <a:buNone/>
                      </a:pPr>
                      <a:r>
                        <a:rPr lang="zh-CN" altLang="en-US" sz="1600" b="1">
                          <a:ea typeface="华文中宋" panose="02010600040101010101" pitchFamily="2" charset="-122"/>
                        </a:rPr>
                        <a:t>特殊群体</a:t>
                      </a:r>
                      <a:endParaRPr lang="zh-CN" altLang="en-US" sz="1600" b="1">
                        <a:ea typeface="华文中宋" panose="02010600040101010101" pitchFamily="2" charset="-122"/>
                      </a:endParaRPr>
                    </a:p>
                  </a:txBody>
                  <a:tcPr/>
                </a:tc>
                <a:tc hMerge="1">
                  <a:tcPr/>
                </a:tc>
                <a:tc gridSpan="2">
                  <a:txBody>
                    <a:bodyPr/>
                    <a:p>
                      <a:pPr algn="ctr">
                        <a:buClrTx/>
                        <a:buSzTx/>
                        <a:buFontTx/>
                        <a:buNone/>
                      </a:pPr>
                      <a:r>
                        <a:rPr lang="zh-CN" altLang="en-US" sz="1600" b="1">
                          <a:ea typeface="华文中宋" panose="02010600040101010101" pitchFamily="2" charset="-122"/>
                          <a:sym typeface="+mn-ea"/>
                        </a:rPr>
                        <a:t>退役士兵</a:t>
                      </a:r>
                      <a:endParaRPr lang="zh-CN" altLang="en-US" sz="1600" b="1">
                        <a:ea typeface="华文中宋" panose="02010600040101010101" pitchFamily="2" charset="-122"/>
                        <a:sym typeface="+mn-ea"/>
                      </a:endParaRPr>
                    </a:p>
                  </a:txBody>
                  <a:tcPr/>
                </a:tc>
                <a:tc hMerge="1">
                  <a:tcPr/>
                </a:tc>
              </a:tr>
              <a:tr h="396240">
                <a:tc vMerge="1">
                  <a:tcPr/>
                </a:tc>
                <a:tc>
                  <a:txBody>
                    <a:bodyPr/>
                    <a:p>
                      <a:pPr algn="ctr">
                        <a:buClrTx/>
                        <a:buSzTx/>
                        <a:buFontTx/>
                        <a:buNone/>
                      </a:pPr>
                      <a:r>
                        <a:rPr lang="zh-CN" altLang="en-US" sz="1600" b="1">
                          <a:ea typeface="华文中宋" panose="02010600040101010101" pitchFamily="2" charset="-122"/>
                        </a:rPr>
                        <a:t>对象</a:t>
                      </a:r>
                      <a:endParaRPr lang="zh-CN" altLang="en-US" sz="1600" b="1">
                        <a:ea typeface="华文中宋" panose="02010600040101010101" pitchFamily="2" charset="-122"/>
                      </a:endParaRPr>
                    </a:p>
                  </a:txBody>
                  <a:tcPr/>
                </a:tc>
                <a:tc>
                  <a:txBody>
                    <a:bodyPr/>
                    <a:p>
                      <a:pPr algn="ctr">
                        <a:buClrTx/>
                        <a:buSzTx/>
                        <a:buFontTx/>
                        <a:buNone/>
                      </a:pPr>
                      <a:r>
                        <a:rPr lang="zh-CN" altLang="en-US" sz="1600" b="1">
                          <a:ea typeface="华文中宋" panose="02010600040101010101" pitchFamily="2" charset="-122"/>
                        </a:rPr>
                        <a:t>优惠</a:t>
                      </a:r>
                      <a:endParaRPr lang="zh-CN" altLang="en-US" sz="1600" b="1">
                        <a:ea typeface="华文中宋" panose="02010600040101010101" pitchFamily="2" charset="-122"/>
                      </a:endParaRPr>
                    </a:p>
                  </a:txBody>
                  <a:tcPr/>
                </a:tc>
                <a:tc>
                  <a:txBody>
                    <a:bodyPr/>
                    <a:p>
                      <a:pPr algn="ctr">
                        <a:buClrTx/>
                        <a:buSzTx/>
                        <a:buFontTx/>
                        <a:buNone/>
                      </a:pPr>
                      <a:r>
                        <a:rPr lang="zh-CN" altLang="en-US" sz="1600" b="1">
                          <a:ea typeface="华文中宋" panose="02010600040101010101" pitchFamily="2" charset="-122"/>
                          <a:sym typeface="+mn-ea"/>
                        </a:rPr>
                        <a:t>对象</a:t>
                      </a:r>
                      <a:endParaRPr lang="zh-CN" altLang="en-US" sz="1600" b="1">
                        <a:ea typeface="华文中宋" panose="02010600040101010101" pitchFamily="2" charset="-122"/>
                        <a:sym typeface="+mn-ea"/>
                      </a:endParaRPr>
                    </a:p>
                  </a:txBody>
                  <a:tcPr/>
                </a:tc>
                <a:tc>
                  <a:txBody>
                    <a:bodyPr/>
                    <a:p>
                      <a:pPr algn="ctr">
                        <a:buClrTx/>
                        <a:buSzTx/>
                        <a:buFontTx/>
                        <a:buNone/>
                      </a:pPr>
                      <a:r>
                        <a:rPr lang="zh-CN" altLang="en-US" sz="1600" b="1">
                          <a:ea typeface="华文中宋" panose="02010600040101010101" pitchFamily="2" charset="-122"/>
                          <a:sym typeface="+mn-ea"/>
                        </a:rPr>
                        <a:t>优惠</a:t>
                      </a:r>
                      <a:endParaRPr lang="zh-CN" altLang="en-US" sz="1600" b="1">
                        <a:ea typeface="华文中宋" panose="02010600040101010101" pitchFamily="2" charset="-122"/>
                        <a:sym typeface="+mn-ea"/>
                      </a:endParaRPr>
                    </a:p>
                  </a:txBody>
                  <a:tcPr/>
                </a:tc>
              </a:tr>
              <a:tr h="1735455">
                <a:tc>
                  <a:txBody>
                    <a:bodyPr/>
                    <a:p>
                      <a:pPr>
                        <a:buNone/>
                      </a:pPr>
                      <a:r>
                        <a:rPr lang="zh-CN" altLang="en-US" sz="1600" b="1">
                          <a:ea typeface="华文中宋" panose="02010600040101010101" pitchFamily="2" charset="-122"/>
                        </a:rPr>
                        <a:t>从事个体经营</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脱贫人口、持《就业创业证》（注明“自主创业税收政策”或“毕业年度内自主创业税收政策”）或《就业失业登记证》（注明“自主创业税收政策”）的人员</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办理个体工商户登记当月起，在3年（36个月）内按每户每年20000元</a:t>
                      </a:r>
                      <a:r>
                        <a:rPr lang="zh-CN" altLang="en-US" sz="1600" b="1">
                          <a:ea typeface="华文中宋" panose="02010600040101010101" pitchFamily="2" charset="-122"/>
                          <a:sym typeface="+mn-ea"/>
                        </a:rPr>
                        <a:t>（可浮</a:t>
                      </a:r>
                      <a:r>
                        <a:rPr lang="en-US" altLang="zh-CN" sz="1600" b="1">
                          <a:ea typeface="华文中宋" panose="02010600040101010101" pitchFamily="2" charset="-122"/>
                          <a:sym typeface="+mn-ea"/>
                        </a:rPr>
                        <a:t>20%</a:t>
                      </a:r>
                      <a:r>
                        <a:rPr lang="zh-CN" altLang="en-US" sz="1600" b="1">
                          <a:ea typeface="华文中宋" panose="02010600040101010101" pitchFamily="2" charset="-122"/>
                          <a:sym typeface="+mn-ea"/>
                        </a:rPr>
                        <a:t>，浙江</a:t>
                      </a:r>
                      <a:r>
                        <a:rPr lang="en-US" altLang="zh-CN" sz="1600" b="1">
                          <a:ea typeface="华文中宋" panose="02010600040101010101" pitchFamily="2" charset="-122"/>
                          <a:sym typeface="+mn-ea"/>
                        </a:rPr>
                        <a:t>24000</a:t>
                      </a:r>
                      <a:r>
                        <a:rPr lang="zh-CN" altLang="en-US" sz="1600" b="1">
                          <a:ea typeface="华文中宋" panose="02010600040101010101" pitchFamily="2" charset="-122"/>
                          <a:sym typeface="+mn-ea"/>
                        </a:rPr>
                        <a:t>元）</a:t>
                      </a:r>
                      <a:r>
                        <a:rPr lang="zh-CN" altLang="en-US" sz="1600" b="1">
                          <a:ea typeface="华文中宋" panose="02010600040101010101" pitchFamily="2" charset="-122"/>
                        </a:rPr>
                        <a:t>为限额依</a:t>
                      </a:r>
                      <a:r>
                        <a:rPr lang="zh-CN" altLang="en-US" sz="1600" b="1">
                          <a:solidFill>
                            <a:srgbClr val="FF0000"/>
                          </a:solidFill>
                          <a:ea typeface="华文中宋" panose="02010600040101010101" pitchFamily="2" charset="-122"/>
                        </a:rPr>
                        <a:t>次扣减</a:t>
                      </a:r>
                      <a:r>
                        <a:rPr lang="zh-CN" altLang="en-US" sz="1600" b="1">
                          <a:ea typeface="华文中宋" panose="02010600040101010101" pitchFamily="2" charset="-122"/>
                        </a:rPr>
                        <a:t>其当年实际应缴纳的增值税、城市维护建设税、教育费附加、地方教育附加和个人所得税</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自主就业退役士兵</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办理个体工商户登记当月起，在3年（36个月）内按每户每年20000元（可浮</a:t>
                      </a:r>
                      <a:r>
                        <a:rPr lang="en-US" altLang="zh-CN" sz="1600" b="1">
                          <a:ea typeface="华文中宋" panose="02010600040101010101" pitchFamily="2" charset="-122"/>
                        </a:rPr>
                        <a:t>20%</a:t>
                      </a:r>
                      <a:r>
                        <a:rPr lang="zh-CN" altLang="en-US" sz="1600" b="1">
                          <a:ea typeface="华文中宋" panose="02010600040101010101" pitchFamily="2" charset="-122"/>
                        </a:rPr>
                        <a:t>，浙江</a:t>
                      </a:r>
                      <a:r>
                        <a:rPr lang="en-US" altLang="zh-CN" sz="1600" b="1">
                          <a:ea typeface="华文中宋" panose="02010600040101010101" pitchFamily="2" charset="-122"/>
                        </a:rPr>
                        <a:t>24000</a:t>
                      </a:r>
                      <a:r>
                        <a:rPr lang="zh-CN" altLang="en-US" sz="1600" b="1">
                          <a:ea typeface="华文中宋" panose="02010600040101010101" pitchFamily="2" charset="-122"/>
                        </a:rPr>
                        <a:t>元）额</a:t>
                      </a:r>
                      <a:r>
                        <a:rPr lang="zh-CN" altLang="en-US" sz="1600" b="1">
                          <a:solidFill>
                            <a:srgbClr val="FF0000"/>
                          </a:solidFill>
                          <a:ea typeface="华文中宋" panose="02010600040101010101" pitchFamily="2" charset="-122"/>
                        </a:rPr>
                        <a:t>依次扣减</a:t>
                      </a:r>
                      <a:r>
                        <a:rPr lang="zh-CN" altLang="en-US" sz="1600" b="1">
                          <a:ea typeface="华文中宋" panose="02010600040101010101" pitchFamily="2" charset="-122"/>
                        </a:rPr>
                        <a:t>其当年实际应缴纳的增值税、城市维护建设税、教育费附加、地方教育附加和个人所得税</a:t>
                      </a:r>
                      <a:endParaRPr lang="zh-CN" altLang="en-US" sz="1600" b="1">
                        <a:ea typeface="华文中宋" panose="02010600040101010101" pitchFamily="2" charset="-122"/>
                      </a:endParaRPr>
                    </a:p>
                  </a:txBody>
                  <a:tcPr/>
                </a:tc>
              </a:tr>
              <a:tr h="396240">
                <a:tc>
                  <a:txBody>
                    <a:bodyPr/>
                    <a:p>
                      <a:pPr>
                        <a:buNone/>
                      </a:pPr>
                      <a:r>
                        <a:rPr lang="zh-CN" altLang="en-US" sz="1600" b="1">
                          <a:ea typeface="华文中宋" panose="02010600040101010101" pitchFamily="2" charset="-122"/>
                        </a:rPr>
                        <a:t>企业招用</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企业招用脱贫人口、持《就业创业证》或《就业失业登记证》（注明“企业吸纳税收政策”）的人员，与其签订1年以上期限劳动合同并依法缴纳社会保险费的</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sym typeface="+mn-ea"/>
                        </a:rPr>
                        <a:t>自签订劳动合同并缴纳社会保险当月起，在3年内按实际招用人数予以定额</a:t>
                      </a:r>
                      <a:r>
                        <a:rPr lang="zh-CN" altLang="en-US" sz="1600" b="1">
                          <a:solidFill>
                            <a:srgbClr val="FF0000"/>
                          </a:solidFill>
                          <a:ea typeface="华文中宋" panose="02010600040101010101" pitchFamily="2" charset="-122"/>
                          <a:sym typeface="+mn-ea"/>
                        </a:rPr>
                        <a:t>依次扣减</a:t>
                      </a:r>
                      <a:r>
                        <a:rPr lang="zh-CN" altLang="en-US" sz="1600" b="1">
                          <a:ea typeface="华文中宋" panose="02010600040101010101" pitchFamily="2" charset="-122"/>
                          <a:sym typeface="+mn-ea"/>
                        </a:rPr>
                        <a:t>增值税、城市维护建设税、教育费附加、地方教育附加和企业所得税优惠。定额标准为每人每年6000元（可上浮</a:t>
                      </a:r>
                      <a:r>
                        <a:rPr lang="en-US" altLang="zh-CN" sz="1600" b="1">
                          <a:ea typeface="华文中宋" panose="02010600040101010101" pitchFamily="2" charset="-122"/>
                          <a:sym typeface="+mn-ea"/>
                        </a:rPr>
                        <a:t>50%</a:t>
                      </a:r>
                      <a:r>
                        <a:rPr lang="zh-CN" altLang="en-US" sz="1600" b="1">
                          <a:ea typeface="华文中宋" panose="02010600040101010101" pitchFamily="2" charset="-122"/>
                          <a:sym typeface="+mn-ea"/>
                        </a:rPr>
                        <a:t>，</a:t>
                      </a:r>
                      <a:r>
                        <a:rPr lang="zh-CN" altLang="en-US" sz="1600" b="1">
                          <a:solidFill>
                            <a:srgbClr val="FF0000"/>
                          </a:solidFill>
                          <a:ea typeface="华文中宋" panose="02010600040101010101" pitchFamily="2" charset="-122"/>
                          <a:sym typeface="+mn-ea"/>
                        </a:rPr>
                        <a:t>浙江</a:t>
                      </a:r>
                      <a:r>
                        <a:rPr lang="en-US" altLang="zh-CN" sz="1600" b="1">
                          <a:solidFill>
                            <a:srgbClr val="FF0000"/>
                          </a:solidFill>
                          <a:ea typeface="华文中宋" panose="02010600040101010101" pitchFamily="2" charset="-122"/>
                          <a:sym typeface="+mn-ea"/>
                        </a:rPr>
                        <a:t>7800</a:t>
                      </a:r>
                      <a:r>
                        <a:rPr lang="zh-CN" altLang="en-US" sz="1600" b="1">
                          <a:solidFill>
                            <a:srgbClr val="FF0000"/>
                          </a:solidFill>
                          <a:ea typeface="华文中宋" panose="02010600040101010101" pitchFamily="2" charset="-122"/>
                          <a:sym typeface="+mn-ea"/>
                        </a:rPr>
                        <a:t>元</a:t>
                      </a:r>
                      <a:r>
                        <a:rPr lang="zh-CN" altLang="en-US" sz="1600" b="1">
                          <a:ea typeface="华文中宋" panose="02010600040101010101" pitchFamily="2" charset="-122"/>
                          <a:sym typeface="+mn-ea"/>
                        </a:rPr>
                        <a:t>）</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企业招用自主就业退役士兵，与其签订1年以上期限劳动合同并依法缴纳社会保险费</a:t>
                      </a:r>
                      <a:endParaRPr lang="zh-CN" altLang="en-US"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自签订劳动合同并缴纳社会保险当月起，在3年内按实际招用人数予以定额</a:t>
                      </a:r>
                      <a:r>
                        <a:rPr lang="zh-CN" altLang="en-US" sz="1600" b="1">
                          <a:solidFill>
                            <a:srgbClr val="FF0000"/>
                          </a:solidFill>
                          <a:ea typeface="华文中宋" panose="02010600040101010101" pitchFamily="2" charset="-122"/>
                        </a:rPr>
                        <a:t>依次扣减</a:t>
                      </a:r>
                      <a:r>
                        <a:rPr lang="zh-CN" altLang="en-US" sz="1600" b="1">
                          <a:ea typeface="华文中宋" panose="02010600040101010101" pitchFamily="2" charset="-122"/>
                        </a:rPr>
                        <a:t>增值税、城市维护建设税、教育费附加、地方教育附加和企业所得税优惠。定额标准为每人每年6000元（可上浮</a:t>
                      </a:r>
                      <a:r>
                        <a:rPr lang="en-US" altLang="zh-CN" sz="1600" b="1">
                          <a:ea typeface="华文中宋" panose="02010600040101010101" pitchFamily="2" charset="-122"/>
                        </a:rPr>
                        <a:t>50%</a:t>
                      </a:r>
                      <a:r>
                        <a:rPr lang="zh-CN" altLang="en-US" sz="1600" b="1">
                          <a:ea typeface="华文中宋" panose="02010600040101010101" pitchFamily="2" charset="-122"/>
                        </a:rPr>
                        <a:t>，</a:t>
                      </a:r>
                      <a:r>
                        <a:rPr lang="zh-CN" altLang="en-US" sz="1600" b="1">
                          <a:solidFill>
                            <a:srgbClr val="FF0000"/>
                          </a:solidFill>
                          <a:ea typeface="华文中宋" panose="02010600040101010101" pitchFamily="2" charset="-122"/>
                        </a:rPr>
                        <a:t>浙江</a:t>
                      </a:r>
                      <a:r>
                        <a:rPr lang="en-US" altLang="zh-CN" sz="1600" b="1">
                          <a:solidFill>
                            <a:srgbClr val="FF0000"/>
                          </a:solidFill>
                          <a:ea typeface="华文中宋" panose="02010600040101010101" pitchFamily="2" charset="-122"/>
                        </a:rPr>
                        <a:t>9000</a:t>
                      </a:r>
                      <a:r>
                        <a:rPr lang="zh-CN" altLang="en-US" sz="1600" b="1">
                          <a:solidFill>
                            <a:srgbClr val="FF0000"/>
                          </a:solidFill>
                          <a:ea typeface="华文中宋" panose="02010600040101010101" pitchFamily="2" charset="-122"/>
                        </a:rPr>
                        <a:t>元</a:t>
                      </a:r>
                      <a:r>
                        <a:rPr lang="zh-CN" altLang="en-US" sz="1600" b="1">
                          <a:ea typeface="华文中宋" panose="02010600040101010101" pitchFamily="2" charset="-122"/>
                        </a:rPr>
                        <a:t>）</a:t>
                      </a:r>
                      <a:endParaRPr lang="zh-CN" altLang="en-US" sz="1600" b="1">
                        <a:ea typeface="华文中宋" panose="02010600040101010101" pitchFamily="2" charset="-122"/>
                      </a:endParaRPr>
                    </a:p>
                  </a:txBody>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gradFill>
                  <a:gsLst>
                    <a:gs pos="0">
                      <a:srgbClr val="012D86"/>
                    </a:gs>
                    <a:gs pos="100000">
                      <a:srgbClr val="0E2557"/>
                    </a:gs>
                  </a:gsLst>
                  <a:lin scaled="0"/>
                </a:gradFill>
                <a:sym typeface="+mn-ea"/>
              </a:rPr>
              <a:t>综合税方面</a:t>
            </a:r>
            <a:endParaRPr lang="zh-CN" altLang="en-US"/>
          </a:p>
        </p:txBody>
      </p:sp>
      <p:sp>
        <p:nvSpPr>
          <p:cNvPr id="3" name="内容占位符 2"/>
          <p:cNvSpPr>
            <a:spLocks noGrp="1"/>
          </p:cNvSpPr>
          <p:nvPr>
            <p:ph idx="1"/>
          </p:nvPr>
        </p:nvSpPr>
        <p:spPr/>
        <p:txBody>
          <a:bodyPr/>
          <a:p>
            <a:r>
              <a:rPr lang="zh-CN" altLang="en-US" dirty="0">
                <a:solidFill>
                  <a:srgbClr val="FF0000"/>
                </a:solidFill>
                <a:sym typeface="+mn-ea"/>
              </a:rPr>
              <a:t>二</a:t>
            </a:r>
            <a:r>
              <a:rPr lang="en-US" altLang="zh-CN" dirty="0">
                <a:solidFill>
                  <a:srgbClr val="FF0000"/>
                </a:solidFill>
                <a:sym typeface="+mn-ea"/>
              </a:rPr>
              <a:t>.</a:t>
            </a:r>
            <a:r>
              <a:rPr lang="zh-CN" altLang="en-US" dirty="0">
                <a:solidFill>
                  <a:srgbClr val="FF0000"/>
                </a:solidFill>
                <a:sym typeface="+mn-ea"/>
              </a:rPr>
              <a:t>公共租赁、保障性住房</a:t>
            </a:r>
            <a:endParaRPr lang="zh-CN" altLang="en-US" dirty="0">
              <a:solidFill>
                <a:srgbClr val="FF0000"/>
              </a:solidFill>
              <a:sym typeface="+mn-ea"/>
            </a:endParaRPr>
          </a:p>
          <a:p>
            <a:r>
              <a:rPr lang="zh-CN" altLang="en-US">
                <a:solidFill>
                  <a:srgbClr val="0070C0"/>
                </a:solidFill>
                <a:sym typeface="+mn-ea"/>
              </a:rPr>
              <a:t>（一）政策依据</a:t>
            </a:r>
            <a:endParaRPr lang="zh-CN" altLang="en-US">
              <a:solidFill>
                <a:srgbClr val="0070C0"/>
              </a:solidFill>
            </a:endParaRPr>
          </a:p>
          <a:p>
            <a:r>
              <a:rPr lang="en-US" altLang="zh-CN"/>
              <a:t>1.</a:t>
            </a:r>
            <a:r>
              <a:rPr lang="zh-CN" altLang="en-US">
                <a:sym typeface="+mn-ea"/>
              </a:rPr>
              <a:t>财政部、税务总局关于继续实施公共租赁住房税收优惠政策的公告（财政部、税务总局公告2023年第33号）</a:t>
            </a:r>
            <a:endParaRPr lang="zh-CN" altLang="en-US"/>
          </a:p>
          <a:p>
            <a:r>
              <a:rPr lang="en-US" altLang="zh-CN"/>
              <a:t>2.财政部、税务总局、住房城乡建设部关于保障性住房有关税费政策的公告</a:t>
            </a:r>
            <a:r>
              <a:rPr lang="zh-CN" altLang="en-US"/>
              <a:t>（财政部、税务总局、住房城乡建设部公告2023年第70号）</a:t>
            </a:r>
            <a:endParaRPr lang="zh-CN" altLang="en-US"/>
          </a:p>
          <a:p>
            <a:r>
              <a:rPr lang="zh-CN" altLang="en-US">
                <a:solidFill>
                  <a:srgbClr val="0070C0"/>
                </a:solidFill>
              </a:rPr>
              <a:t>（二）政策规定</a:t>
            </a:r>
            <a:endParaRPr lang="zh-CN" altLang="en-US">
              <a:solidFill>
                <a:srgbClr val="0070C0"/>
              </a:solidFill>
            </a:endParaRPr>
          </a:p>
          <a:p>
            <a:r>
              <a:rPr lang="zh-CN" altLang="en-US">
                <a:sym typeface="+mn-ea"/>
              </a:rPr>
              <a:t>1.执行期限</a:t>
            </a:r>
            <a:endParaRPr lang="zh-CN" altLang="en-US"/>
          </a:p>
          <a:p>
            <a:r>
              <a:rPr lang="zh-CN" altLang="en-US">
                <a:sym typeface="+mn-ea"/>
              </a:rPr>
              <a:t>（</a:t>
            </a:r>
            <a:r>
              <a:rPr lang="en-US" altLang="zh-CN">
                <a:sym typeface="+mn-ea"/>
              </a:rPr>
              <a:t>1</a:t>
            </a:r>
            <a:r>
              <a:rPr lang="zh-CN" altLang="en-US">
                <a:sym typeface="+mn-ea"/>
              </a:rPr>
              <a:t>）公共租赁住房：（政策延续，自</a:t>
            </a:r>
            <a:r>
              <a:rPr lang="en-US" altLang="zh-CN">
                <a:sym typeface="+mn-ea"/>
              </a:rPr>
              <a:t>2019</a:t>
            </a:r>
            <a:r>
              <a:rPr lang="zh-CN" altLang="en-US">
                <a:sym typeface="+mn-ea"/>
              </a:rPr>
              <a:t>年</a:t>
            </a:r>
            <a:r>
              <a:rPr lang="en-US" altLang="zh-CN">
                <a:sym typeface="+mn-ea"/>
              </a:rPr>
              <a:t>1</a:t>
            </a:r>
            <a:r>
              <a:rPr lang="zh-CN" altLang="en-US">
                <a:sym typeface="+mn-ea"/>
              </a:rPr>
              <a:t>月</a:t>
            </a:r>
            <a:r>
              <a:rPr lang="en-US" altLang="zh-CN">
                <a:sym typeface="+mn-ea"/>
              </a:rPr>
              <a:t>1</a:t>
            </a:r>
            <a:r>
              <a:rPr lang="zh-CN" altLang="en-US">
                <a:sym typeface="+mn-ea"/>
              </a:rPr>
              <a:t>日起）</a:t>
            </a:r>
            <a:r>
              <a:rPr lang="zh-CN" altLang="en-US">
                <a:sym typeface="+mn-ea"/>
              </a:rPr>
              <a:t>执行至2025年12月31日</a:t>
            </a:r>
            <a:endParaRPr lang="zh-CN" altLang="en-US"/>
          </a:p>
          <a:p>
            <a:r>
              <a:rPr lang="zh-CN" altLang="en-US">
                <a:sym typeface="+mn-ea"/>
              </a:rPr>
              <a:t>（</a:t>
            </a:r>
            <a:r>
              <a:rPr lang="en-US" altLang="zh-CN">
                <a:sym typeface="+mn-ea"/>
              </a:rPr>
              <a:t>2</a:t>
            </a:r>
            <a:r>
              <a:rPr lang="zh-CN" altLang="en-US">
                <a:sym typeface="+mn-ea"/>
              </a:rPr>
              <a:t>）保障性住房：自2023年10月1日起执行</a:t>
            </a:r>
            <a:endParaRPr lang="zh-CN" altLang="en-US"/>
          </a:p>
          <a:p>
            <a:endParaRPr lang="zh-CN" altLang="en-US">
              <a:solidFill>
                <a:srgbClr val="0070C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gradFill>
                  <a:gsLst>
                    <a:gs pos="0">
                      <a:srgbClr val="012D86"/>
                    </a:gs>
                    <a:gs pos="100000">
                      <a:srgbClr val="0E2557"/>
                    </a:gs>
                  </a:gsLst>
                  <a:lin scaled="0"/>
                </a:gradFill>
                <a:sym typeface="+mn-ea"/>
              </a:rPr>
              <a:t>综合税方面</a:t>
            </a:r>
            <a:endParaRPr lang="zh-CN" altLang="en-US"/>
          </a:p>
        </p:txBody>
      </p:sp>
      <p:sp>
        <p:nvSpPr>
          <p:cNvPr id="3" name="内容占位符 2"/>
          <p:cNvSpPr>
            <a:spLocks noGrp="1"/>
          </p:cNvSpPr>
          <p:nvPr>
            <p:ph idx="1"/>
          </p:nvPr>
        </p:nvSpPr>
        <p:spPr>
          <a:xfrm>
            <a:off x="560070" y="753110"/>
            <a:ext cx="11218545" cy="5865495"/>
          </a:xfrm>
        </p:spPr>
        <p:txBody>
          <a:bodyPr>
            <a:normAutofit fontScale="90000"/>
          </a:bodyPr>
          <a:p>
            <a:pPr fontAlgn="auto">
              <a:lnSpc>
                <a:spcPct val="120000"/>
              </a:lnSpc>
            </a:pPr>
            <a:r>
              <a:rPr lang="en-US" altLang="zh-CN" sz="2500">
                <a:sym typeface="+mn-ea"/>
              </a:rPr>
              <a:t>2.公共租赁</a:t>
            </a:r>
            <a:r>
              <a:rPr lang="zh-CN" altLang="en-US" sz="2500">
                <a:sym typeface="+mn-ea"/>
              </a:rPr>
              <a:t>、保障性</a:t>
            </a:r>
            <a:r>
              <a:rPr lang="en-US" altLang="zh-CN" sz="2500">
                <a:sym typeface="+mn-ea"/>
              </a:rPr>
              <a:t>住房</a:t>
            </a:r>
            <a:endParaRPr lang="en-US" altLang="zh-CN" sz="2500">
              <a:sym typeface="+mn-ea"/>
            </a:endParaRPr>
          </a:p>
          <a:p>
            <a:pPr fontAlgn="auto">
              <a:lnSpc>
                <a:spcPct val="120000"/>
              </a:lnSpc>
            </a:pPr>
            <a:r>
              <a:rPr lang="zh-CN" altLang="en-US" sz="2500">
                <a:sym typeface="+mn-ea"/>
              </a:rPr>
              <a:t>（</a:t>
            </a:r>
            <a:r>
              <a:rPr lang="en-US" altLang="zh-CN" sz="2500">
                <a:sym typeface="+mn-ea"/>
              </a:rPr>
              <a:t>1</a:t>
            </a:r>
            <a:r>
              <a:rPr lang="zh-CN" altLang="en-US" sz="2500">
                <a:sym typeface="+mn-ea"/>
              </a:rPr>
              <a:t>）公租房，是指</a:t>
            </a:r>
            <a:r>
              <a:rPr lang="zh-CN" altLang="en-US" sz="2500">
                <a:solidFill>
                  <a:srgbClr val="FF0000"/>
                </a:solidFill>
                <a:sym typeface="+mn-ea"/>
              </a:rPr>
              <a:t>纳入</a:t>
            </a:r>
            <a:r>
              <a:rPr lang="zh-CN" altLang="en-US" sz="2500">
                <a:sym typeface="+mn-ea"/>
              </a:rPr>
              <a:t>省、自治区、直辖市、计划单列市人民政府及新疆生产建设兵团批准的公租房发展规划和年度计划，或者市、县人民政府批准建设（筹集）,并按照《关于加快发展公共租赁住房的指导意见》（建保〔2010〕87号）和市、县人民政府制定的具体管理办法进行管理的公租房</a:t>
            </a:r>
            <a:endParaRPr lang="zh-CN" altLang="en-US" sz="2500">
              <a:sym typeface="+mn-ea"/>
            </a:endParaRPr>
          </a:p>
          <a:p>
            <a:pPr fontAlgn="auto">
              <a:lnSpc>
                <a:spcPct val="120000"/>
              </a:lnSpc>
            </a:pPr>
            <a:r>
              <a:rPr lang="zh-CN" altLang="en-US" sz="2500">
                <a:sym typeface="+mn-ea"/>
              </a:rPr>
              <a:t>（</a:t>
            </a:r>
            <a:r>
              <a:rPr lang="en-US" altLang="zh-CN" sz="2500">
                <a:sym typeface="+mn-ea"/>
              </a:rPr>
              <a:t>2</a:t>
            </a:r>
            <a:r>
              <a:rPr lang="zh-CN" altLang="en-US" sz="2500">
                <a:sym typeface="+mn-ea"/>
              </a:rPr>
              <a:t>）保障性住房项目，按照城市人民政府认定的范围确定。城市人民政府住房城乡建设部门将本地区保障性住房项目、保障性住房经营管理单位等信息及时提供给同级财政、税务部门</a:t>
            </a:r>
            <a:endParaRPr lang="zh-CN" altLang="en-US" sz="2500">
              <a:sym typeface="+mn-ea"/>
            </a:endParaRPr>
          </a:p>
          <a:p>
            <a:pPr fontAlgn="auto">
              <a:lnSpc>
                <a:spcPct val="120000"/>
              </a:lnSpc>
            </a:pPr>
            <a:r>
              <a:rPr lang="zh-CN" altLang="en-US" sz="2500">
                <a:solidFill>
                  <a:srgbClr val="FF0000"/>
                </a:solidFill>
                <a:sym typeface="+mn-ea"/>
              </a:rPr>
              <a:t>注：</a:t>
            </a:r>
            <a:r>
              <a:rPr lang="zh-CN" altLang="en-US" sz="2500">
                <a:sym typeface="+mn-ea"/>
              </a:rPr>
              <a:t>不同于保障性租赁住房。保障性租赁住房项目认定书由市、县人民政府组织有关部门联合审查建设方案后出具，市、县住房城乡建设部门应将本地区住房租赁企业、专业化规模化住房租赁企业名单以及保障性租赁住房项目认定书传递给同级税务部门</a:t>
            </a:r>
            <a:endParaRPr lang="zh-CN" altLang="en-US" sz="2500">
              <a:sym typeface="+mn-ea"/>
            </a:endParaRPr>
          </a:p>
          <a:p>
            <a:endParaRPr lang="zh-CN" altLang="en-US" sz="25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gradFill>
                  <a:gsLst>
                    <a:gs pos="0">
                      <a:srgbClr val="012D86"/>
                    </a:gs>
                    <a:gs pos="100000">
                      <a:srgbClr val="0E2557"/>
                    </a:gs>
                  </a:gsLst>
                  <a:lin scaled="0"/>
                </a:gradFill>
                <a:sym typeface="+mn-ea"/>
              </a:rPr>
              <a:t>综合税方面</a:t>
            </a:r>
            <a:endParaRPr lang="zh-CN" altLang="en-US"/>
          </a:p>
        </p:txBody>
      </p:sp>
      <p:sp>
        <p:nvSpPr>
          <p:cNvPr id="3" name="内容占位符 2"/>
          <p:cNvSpPr>
            <a:spLocks noGrp="1"/>
          </p:cNvSpPr>
          <p:nvPr>
            <p:ph idx="1"/>
          </p:nvPr>
        </p:nvSpPr>
        <p:spPr>
          <a:xfrm>
            <a:off x="656590" y="1036320"/>
            <a:ext cx="11122025" cy="5582285"/>
          </a:xfrm>
        </p:spPr>
        <p:txBody>
          <a:bodyPr>
            <a:normAutofit fontScale="90000" lnSpcReduction="10000"/>
          </a:bodyPr>
          <a:p>
            <a:pPr fontAlgn="auto">
              <a:lnSpc>
                <a:spcPct val="120000"/>
              </a:lnSpc>
            </a:pPr>
            <a:r>
              <a:rPr lang="en-US" altLang="zh-CN">
                <a:sym typeface="+mn-ea"/>
              </a:rPr>
              <a:t>3.</a:t>
            </a:r>
            <a:r>
              <a:rPr lang="zh-CN" altLang="en-US">
                <a:sym typeface="+mn-ea"/>
              </a:rPr>
              <a:t>优惠享受</a:t>
            </a:r>
            <a:endParaRPr lang="zh-CN" altLang="en-US">
              <a:sym typeface="+mn-ea"/>
            </a:endParaRPr>
          </a:p>
          <a:p>
            <a:pPr fontAlgn="auto">
              <a:lnSpc>
                <a:spcPct val="120000"/>
              </a:lnSpc>
            </a:pPr>
            <a:r>
              <a:rPr lang="zh-CN" altLang="en-US">
                <a:sym typeface="+mn-ea"/>
              </a:rPr>
              <a:t>享受优惠政策，应按规定进行</a:t>
            </a:r>
            <a:r>
              <a:rPr lang="zh-CN" altLang="en-US">
                <a:solidFill>
                  <a:srgbClr val="FF0000"/>
                </a:solidFill>
                <a:sym typeface="+mn-ea"/>
              </a:rPr>
              <a:t>免税申报</a:t>
            </a:r>
            <a:r>
              <a:rPr lang="zh-CN" altLang="en-US">
                <a:sym typeface="+mn-ea"/>
              </a:rPr>
              <a:t>，并将不动产权属证明、载有房产原值的相关材料、纳入公租房（保障性住房）及用地管理的相关材料、配套建设管理公租房相关材料、购买住房作为公租房（保障性住房）相关材料、公租房租赁协议等</a:t>
            </a:r>
            <a:r>
              <a:rPr lang="zh-CN" altLang="en-US">
                <a:solidFill>
                  <a:srgbClr val="FF0000"/>
                </a:solidFill>
                <a:sym typeface="+mn-ea"/>
              </a:rPr>
              <a:t>留存备查</a:t>
            </a:r>
            <a:endParaRPr lang="zh-CN" altLang="en-US">
              <a:solidFill>
                <a:srgbClr val="FF0000"/>
              </a:solidFill>
            </a:endParaRPr>
          </a:p>
          <a:p>
            <a:pPr fontAlgn="auto">
              <a:lnSpc>
                <a:spcPct val="120000"/>
              </a:lnSpc>
            </a:pPr>
            <a:r>
              <a:rPr lang="en-US" altLang="zh-CN">
                <a:sym typeface="+mn-ea"/>
              </a:rPr>
              <a:t>4.</a:t>
            </a:r>
            <a:r>
              <a:rPr lang="zh-CN" altLang="en-US">
                <a:sym typeface="+mn-ea"/>
              </a:rPr>
              <a:t>优惠规定</a:t>
            </a:r>
            <a:endParaRPr lang="zh-CN" altLang="en-US"/>
          </a:p>
          <a:p>
            <a:pPr fontAlgn="auto">
              <a:lnSpc>
                <a:spcPct val="120000"/>
              </a:lnSpc>
            </a:pPr>
            <a:r>
              <a:rPr lang="zh-CN" altLang="en-US">
                <a:sym typeface="+mn-ea"/>
              </a:rPr>
              <a:t>（</a:t>
            </a:r>
            <a:r>
              <a:rPr lang="en-US" altLang="zh-CN">
                <a:sym typeface="+mn-ea"/>
              </a:rPr>
              <a:t>1</a:t>
            </a:r>
            <a:r>
              <a:rPr lang="zh-CN" altLang="en-US">
                <a:sym typeface="+mn-ea"/>
              </a:rPr>
              <a:t>）免征城镇土地使用税</a:t>
            </a:r>
            <a:endParaRPr lang="zh-CN" altLang="en-US"/>
          </a:p>
          <a:p>
            <a:pPr fontAlgn="auto">
              <a:lnSpc>
                <a:spcPct val="120000"/>
              </a:lnSpc>
            </a:pPr>
            <a:r>
              <a:rPr lang="zh-CN" altLang="en-US">
                <a:latin typeface="Calibri" panose="020F0502020204030204" charset="0"/>
                <a:sym typeface="+mn-ea"/>
              </a:rPr>
              <a:t>①</a:t>
            </a:r>
            <a:r>
              <a:rPr lang="zh-CN" altLang="en-US">
                <a:sym typeface="+mn-ea"/>
              </a:rPr>
              <a:t>对公租房</a:t>
            </a:r>
            <a:r>
              <a:rPr lang="zh-CN" altLang="en-US">
                <a:solidFill>
                  <a:srgbClr val="FF0000"/>
                </a:solidFill>
                <a:sym typeface="+mn-ea"/>
              </a:rPr>
              <a:t>建设期间</a:t>
            </a:r>
            <a:r>
              <a:rPr lang="zh-CN" altLang="en-US">
                <a:sym typeface="+mn-ea"/>
              </a:rPr>
              <a:t>用地及公租房</a:t>
            </a:r>
            <a:r>
              <a:rPr lang="zh-CN" altLang="en-US">
                <a:solidFill>
                  <a:srgbClr val="FF0000"/>
                </a:solidFill>
                <a:sym typeface="+mn-ea"/>
              </a:rPr>
              <a:t>建成后</a:t>
            </a:r>
            <a:r>
              <a:rPr lang="zh-CN" altLang="en-US">
                <a:sym typeface="+mn-ea"/>
              </a:rPr>
              <a:t>占地，</a:t>
            </a:r>
            <a:r>
              <a:rPr lang="zh-CN" altLang="en-US">
                <a:sym typeface="+mn-ea"/>
              </a:rPr>
              <a:t>免征城镇土地使用税</a:t>
            </a:r>
            <a:endParaRPr lang="zh-CN" altLang="en-US">
              <a:sym typeface="+mn-ea"/>
            </a:endParaRPr>
          </a:p>
          <a:p>
            <a:pPr fontAlgn="auto">
              <a:lnSpc>
                <a:spcPct val="120000"/>
              </a:lnSpc>
            </a:pPr>
            <a:r>
              <a:rPr lang="en-US" altLang="zh-CN">
                <a:sym typeface="+mn-ea"/>
              </a:rPr>
              <a:t>  </a:t>
            </a:r>
            <a:r>
              <a:rPr lang="zh-CN" altLang="en-US">
                <a:sym typeface="+mn-ea"/>
              </a:rPr>
              <a:t>对保障性住房项目建设用地，免征城镇土地使用税</a:t>
            </a:r>
            <a:endParaRPr lang="zh-CN" altLang="en-US"/>
          </a:p>
          <a:p>
            <a:pPr fontAlgn="auto">
              <a:lnSpc>
                <a:spcPct val="120000"/>
              </a:lnSpc>
            </a:pPr>
            <a:r>
              <a:rPr lang="zh-CN" altLang="en-US">
                <a:latin typeface="Calibri" panose="020F0502020204030204" charset="0"/>
                <a:sym typeface="+mn-ea"/>
              </a:rPr>
              <a:t>②</a:t>
            </a:r>
            <a:r>
              <a:rPr lang="zh-CN" altLang="en-US">
                <a:sym typeface="+mn-ea"/>
              </a:rPr>
              <a:t>在其他住房项目中配套建设公租房，按公租房建筑面积占总建筑面积的比例免征</a:t>
            </a:r>
            <a:r>
              <a:rPr lang="zh-CN" altLang="en-US">
                <a:solidFill>
                  <a:srgbClr val="FF0000"/>
                </a:solidFill>
                <a:sym typeface="+mn-ea"/>
              </a:rPr>
              <a:t>建设、管理</a:t>
            </a:r>
            <a:r>
              <a:rPr lang="zh-CN" altLang="en-US">
                <a:sym typeface="+mn-ea"/>
              </a:rPr>
              <a:t>公租房涉及的城镇土地使用税</a:t>
            </a:r>
            <a:endParaRPr lang="zh-CN" altLang="en-US"/>
          </a:p>
          <a:p>
            <a:pPr fontAlgn="auto">
              <a:lnSpc>
                <a:spcPct val="120000"/>
              </a:lnSpc>
            </a:pPr>
            <a:r>
              <a:rPr lang="zh-CN" altLang="en-US">
                <a:sym typeface="+mn-ea"/>
              </a:rPr>
              <a:t>在商品住房等开发项目中配套</a:t>
            </a:r>
            <a:r>
              <a:rPr lang="zh-CN" altLang="en-US">
                <a:solidFill>
                  <a:srgbClr val="FF0000"/>
                </a:solidFill>
                <a:sym typeface="+mn-ea"/>
              </a:rPr>
              <a:t>建造</a:t>
            </a:r>
            <a:r>
              <a:rPr lang="zh-CN" altLang="en-US">
                <a:sym typeface="+mn-ea"/>
              </a:rPr>
              <a:t>保障性住房的，依据政府部门出具的相关材料，可按保障性住房建筑面积占总建筑面积的比例免征城镇土地使用税</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gradFill>
                  <a:gsLst>
                    <a:gs pos="0">
                      <a:srgbClr val="012D86"/>
                    </a:gs>
                    <a:gs pos="100000">
                      <a:srgbClr val="0E2557"/>
                    </a:gs>
                  </a:gsLst>
                  <a:lin scaled="0"/>
                </a:gradFill>
                <a:sym typeface="+mn-ea"/>
              </a:rPr>
              <a:t>综合税方面</a:t>
            </a:r>
            <a:endParaRPr lang="zh-CN" altLang="en-US"/>
          </a:p>
        </p:txBody>
      </p:sp>
      <p:sp>
        <p:nvSpPr>
          <p:cNvPr id="3" name="内容占位符 2"/>
          <p:cNvSpPr>
            <a:spLocks noGrp="1"/>
          </p:cNvSpPr>
          <p:nvPr>
            <p:ph idx="1"/>
          </p:nvPr>
        </p:nvSpPr>
        <p:spPr/>
        <p:txBody>
          <a:bodyPr>
            <a:normAutofit lnSpcReduction="10000"/>
          </a:bodyPr>
          <a:p>
            <a:r>
              <a:rPr lang="zh-CN" altLang="en-US">
                <a:sym typeface="+mn-ea"/>
              </a:rPr>
              <a:t>（</a:t>
            </a:r>
            <a:r>
              <a:rPr lang="en-US" altLang="zh-CN">
                <a:sym typeface="+mn-ea"/>
              </a:rPr>
              <a:t>2</a:t>
            </a:r>
            <a:r>
              <a:rPr lang="zh-CN" altLang="en-US">
                <a:sym typeface="+mn-ea"/>
              </a:rPr>
              <a:t>）免征印花税</a:t>
            </a:r>
            <a:endParaRPr lang="zh-CN" altLang="en-US">
              <a:sym typeface="+mn-ea"/>
            </a:endParaRPr>
          </a:p>
          <a:p>
            <a:r>
              <a:rPr lang="zh-CN" altLang="en-US">
                <a:latin typeface="Calibri" panose="020F0502020204030204" charset="0"/>
                <a:sym typeface="+mn-ea"/>
              </a:rPr>
              <a:t>①</a:t>
            </a:r>
            <a:r>
              <a:rPr lang="zh-CN" altLang="en-US">
                <a:sym typeface="+mn-ea"/>
              </a:rPr>
              <a:t>对公租房经营管理单位免征</a:t>
            </a:r>
            <a:r>
              <a:rPr lang="zh-CN" altLang="en-US">
                <a:solidFill>
                  <a:srgbClr val="FF0000"/>
                </a:solidFill>
                <a:sym typeface="+mn-ea"/>
              </a:rPr>
              <a:t>建设、管理</a:t>
            </a:r>
            <a:r>
              <a:rPr lang="zh-CN" altLang="en-US">
                <a:sym typeface="+mn-ea"/>
              </a:rPr>
              <a:t>公租房涉及的印花税</a:t>
            </a:r>
            <a:endParaRPr lang="zh-CN" altLang="en-US"/>
          </a:p>
          <a:p>
            <a:r>
              <a:rPr lang="zh-CN" altLang="en-US">
                <a:latin typeface="Calibri" panose="020F0502020204030204" charset="0"/>
                <a:sym typeface="+mn-ea"/>
              </a:rPr>
              <a:t>②</a:t>
            </a:r>
            <a:r>
              <a:rPr lang="zh-CN" altLang="en-US">
                <a:sym typeface="+mn-ea"/>
              </a:rPr>
              <a:t>在其他住房项目中配套建设公租房，按公租房建筑面积占总建筑面积的比例免征</a:t>
            </a:r>
            <a:r>
              <a:rPr lang="zh-CN" altLang="en-US">
                <a:solidFill>
                  <a:srgbClr val="FF0000"/>
                </a:solidFill>
                <a:sym typeface="+mn-ea"/>
              </a:rPr>
              <a:t>建设、管理</a:t>
            </a:r>
            <a:r>
              <a:rPr lang="zh-CN" altLang="en-US">
                <a:sym typeface="+mn-ea"/>
              </a:rPr>
              <a:t>公租房涉及的印花税</a:t>
            </a:r>
            <a:r>
              <a:rPr lang="en-US" altLang="zh-CN">
                <a:sym typeface="+mn-ea"/>
              </a:rPr>
              <a:t> </a:t>
            </a:r>
            <a:endParaRPr lang="en-US" altLang="zh-CN">
              <a:sym typeface="+mn-ea"/>
            </a:endParaRPr>
          </a:p>
          <a:p>
            <a:r>
              <a:rPr lang="zh-CN" altLang="en-US">
                <a:sym typeface="+mn-ea"/>
              </a:rPr>
              <a:t>商品住房等开发项目中配套建造保障性住房的，依据政府部门出具的相关材料，可按保障性住房建筑面积占总建筑面积的比例免征印花税</a:t>
            </a:r>
            <a:endParaRPr lang="zh-CN" altLang="en-US"/>
          </a:p>
          <a:p>
            <a:r>
              <a:rPr lang="zh-CN" altLang="en-US">
                <a:latin typeface="Calibri" panose="020F0502020204030204" charset="0"/>
                <a:sym typeface="+mn-ea"/>
              </a:rPr>
              <a:t>③</a:t>
            </a:r>
            <a:r>
              <a:rPr lang="zh-CN" altLang="en-US">
                <a:sym typeface="+mn-ea"/>
              </a:rPr>
              <a:t>对公租房经营管理单位</a:t>
            </a:r>
            <a:r>
              <a:rPr lang="zh-CN" altLang="en-US">
                <a:solidFill>
                  <a:srgbClr val="FF0000"/>
                </a:solidFill>
                <a:sym typeface="+mn-ea"/>
              </a:rPr>
              <a:t>购买</a:t>
            </a:r>
            <a:r>
              <a:rPr lang="zh-CN" altLang="en-US">
                <a:sym typeface="+mn-ea"/>
              </a:rPr>
              <a:t>住房作为公租房，印花税</a:t>
            </a:r>
            <a:endParaRPr lang="zh-CN" altLang="en-US"/>
          </a:p>
          <a:p>
            <a:r>
              <a:rPr lang="zh-CN" altLang="en-US">
                <a:latin typeface="Calibri" panose="020F0502020204030204" charset="0"/>
                <a:sym typeface="+mn-ea"/>
              </a:rPr>
              <a:t>④</a:t>
            </a:r>
            <a:r>
              <a:rPr lang="zh-CN" altLang="en-US">
                <a:sym typeface="+mn-ea"/>
              </a:rPr>
              <a:t>对公租房租赁双方免征签订</a:t>
            </a:r>
            <a:r>
              <a:rPr lang="zh-CN" altLang="en-US">
                <a:solidFill>
                  <a:srgbClr val="FF0000"/>
                </a:solidFill>
                <a:sym typeface="+mn-ea"/>
              </a:rPr>
              <a:t>租赁协议</a:t>
            </a:r>
            <a:r>
              <a:rPr lang="zh-CN" altLang="en-US">
                <a:sym typeface="+mn-ea"/>
              </a:rPr>
              <a:t>涉及的印花税</a:t>
            </a:r>
            <a:r>
              <a:rPr lang="en-US" altLang="zh-CN">
                <a:sym typeface="+mn-ea"/>
              </a:rPr>
              <a:t> </a:t>
            </a:r>
            <a:endParaRPr lang="en-US" altLang="zh-CN">
              <a:sym typeface="+mn-ea"/>
            </a:endParaRPr>
          </a:p>
          <a:p>
            <a:r>
              <a:rPr lang="zh-CN" altLang="en-US">
                <a:sym typeface="+mn-ea"/>
              </a:rPr>
              <a:t>（</a:t>
            </a:r>
            <a:r>
              <a:rPr lang="en-US" altLang="zh-CN">
                <a:sym typeface="+mn-ea"/>
              </a:rPr>
              <a:t>3</a:t>
            </a:r>
            <a:r>
              <a:rPr lang="zh-CN" altLang="en-US">
                <a:sym typeface="+mn-ea"/>
              </a:rPr>
              <a:t>）减免契税</a:t>
            </a:r>
            <a:endParaRPr lang="en-US" altLang="zh-CN"/>
          </a:p>
          <a:p>
            <a:r>
              <a:rPr lang="zh-CN" altLang="en-US">
                <a:latin typeface="Calibri" panose="020F0502020204030204" charset="0"/>
                <a:sym typeface="+mn-ea"/>
              </a:rPr>
              <a:t>①</a:t>
            </a:r>
            <a:r>
              <a:rPr lang="zh-CN" altLang="en-US">
                <a:sym typeface="+mn-ea"/>
              </a:rPr>
              <a:t>对公租房经营管理单位</a:t>
            </a:r>
            <a:r>
              <a:rPr lang="zh-CN" altLang="en-US">
                <a:solidFill>
                  <a:srgbClr val="FF0000"/>
                </a:solidFill>
                <a:sym typeface="+mn-ea"/>
              </a:rPr>
              <a:t>购买</a:t>
            </a:r>
            <a:r>
              <a:rPr lang="zh-CN" altLang="en-US">
                <a:sym typeface="+mn-ea"/>
              </a:rPr>
              <a:t>住房作为公租房，免征契税</a:t>
            </a:r>
            <a:endParaRPr lang="zh-CN" altLang="en-US">
              <a:sym typeface="+mn-ea"/>
            </a:endParaRPr>
          </a:p>
          <a:p>
            <a:r>
              <a:rPr lang="zh-CN" altLang="en-US">
                <a:latin typeface="Calibri" panose="020F0502020204030204" charset="0"/>
                <a:sym typeface="+mn-ea"/>
              </a:rPr>
              <a:t>②</a:t>
            </a:r>
            <a:r>
              <a:rPr lang="zh-CN" altLang="en-US">
                <a:sym typeface="+mn-ea"/>
              </a:rPr>
              <a:t>对保障性住房经营管理单位回购保障性住房继续作为保障性住房房源的，免征契税</a:t>
            </a:r>
            <a:endParaRPr lang="zh-CN" altLang="en-US"/>
          </a:p>
          <a:p>
            <a:r>
              <a:rPr lang="zh-CN" altLang="en-US">
                <a:latin typeface="Calibri" panose="020F0502020204030204" charset="0"/>
                <a:sym typeface="+mn-ea"/>
              </a:rPr>
              <a:t>③对个人购买保障性住房，减按1%的税率征收契税</a:t>
            </a:r>
            <a:endParaRPr lang="zh-CN" altLang="en-US">
              <a:latin typeface="Calibri" panose="020F0502020204030204" charset="0"/>
              <a:sym typeface="+mn-ea"/>
            </a:endParaRPr>
          </a:p>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gradFill>
                  <a:gsLst>
                    <a:gs pos="0">
                      <a:srgbClr val="012D86"/>
                    </a:gs>
                    <a:gs pos="100000">
                      <a:srgbClr val="0E2557"/>
                    </a:gs>
                  </a:gsLst>
                  <a:lin scaled="0"/>
                </a:gradFill>
                <a:sym typeface="+mn-ea"/>
              </a:rPr>
              <a:t>综合税方面</a:t>
            </a:r>
            <a:endParaRPr lang="zh-CN" altLang="en-US"/>
          </a:p>
        </p:txBody>
      </p:sp>
      <p:sp>
        <p:nvSpPr>
          <p:cNvPr id="3" name="内容占位符 2"/>
          <p:cNvSpPr>
            <a:spLocks noGrp="1"/>
          </p:cNvSpPr>
          <p:nvPr>
            <p:ph idx="1"/>
          </p:nvPr>
        </p:nvSpPr>
        <p:spPr/>
        <p:txBody>
          <a:bodyPr/>
          <a:p>
            <a:r>
              <a:rPr lang="zh-CN" altLang="en-US">
                <a:sym typeface="+mn-ea"/>
              </a:rPr>
              <a:t>（</a:t>
            </a:r>
            <a:r>
              <a:rPr lang="en-US" altLang="zh-CN">
                <a:sym typeface="+mn-ea"/>
              </a:rPr>
              <a:t>4</a:t>
            </a:r>
            <a:r>
              <a:rPr lang="zh-CN" altLang="en-US">
                <a:sym typeface="+mn-ea"/>
              </a:rPr>
              <a:t>）免征土地增值税</a:t>
            </a:r>
            <a:endParaRPr lang="zh-CN" altLang="en-US"/>
          </a:p>
          <a:p>
            <a:r>
              <a:rPr lang="zh-CN" altLang="en-US">
                <a:latin typeface="Calibri" panose="020F0502020204030204" charset="0"/>
                <a:sym typeface="+mn-ea"/>
              </a:rPr>
              <a:t>①</a:t>
            </a:r>
            <a:r>
              <a:rPr lang="zh-CN" altLang="en-US">
                <a:sym typeface="+mn-ea"/>
              </a:rPr>
              <a:t>对企事业单位、社会团体以及其他组织</a:t>
            </a:r>
            <a:r>
              <a:rPr lang="zh-CN" altLang="en-US">
                <a:solidFill>
                  <a:srgbClr val="FF0000"/>
                </a:solidFill>
                <a:sym typeface="+mn-ea"/>
              </a:rPr>
              <a:t>转让旧房</a:t>
            </a:r>
            <a:r>
              <a:rPr lang="zh-CN" altLang="en-US">
                <a:sym typeface="+mn-ea"/>
              </a:rPr>
              <a:t>作为公租房房源，且增值额未超过扣除项目金额20％的，免征土地增值税</a:t>
            </a:r>
            <a:endParaRPr lang="zh-CN" altLang="en-US">
              <a:sym typeface="+mn-ea"/>
            </a:endParaRPr>
          </a:p>
          <a:p>
            <a:r>
              <a:rPr lang="zh-CN" altLang="en-US">
                <a:latin typeface="Calibri" panose="020F0502020204030204" charset="0"/>
                <a:sym typeface="+mn-ea"/>
              </a:rPr>
              <a:t>②</a:t>
            </a:r>
            <a:r>
              <a:rPr lang="en-US" altLang="zh-CN"/>
              <a:t>企事业单位、社会团体以及其他组织转让旧房作为保障性住房房源且增值额未超过扣除项目金额20%的，免征土地增值税</a:t>
            </a:r>
            <a:endParaRPr lang="en-US" altLang="zh-CN"/>
          </a:p>
          <a:p>
            <a:r>
              <a:rPr lang="zh-CN" altLang="en-US">
                <a:sym typeface="+mn-ea"/>
              </a:rPr>
              <a:t>（</a:t>
            </a:r>
            <a:r>
              <a:rPr lang="en-US" altLang="zh-CN">
                <a:sym typeface="+mn-ea"/>
              </a:rPr>
              <a:t>5</a:t>
            </a:r>
            <a:r>
              <a:rPr lang="zh-CN" altLang="en-US">
                <a:sym typeface="+mn-ea"/>
              </a:rPr>
              <a:t>）捐赠税前扣除</a:t>
            </a:r>
            <a:endParaRPr lang="zh-CN" altLang="en-US"/>
          </a:p>
          <a:p>
            <a:r>
              <a:rPr lang="zh-CN" altLang="en-US">
                <a:latin typeface="Calibri" panose="020F0502020204030204" charset="0"/>
                <a:sym typeface="+mn-ea"/>
              </a:rPr>
              <a:t>①</a:t>
            </a:r>
            <a:r>
              <a:rPr lang="zh-CN" altLang="en-US">
                <a:sym typeface="+mn-ea"/>
              </a:rPr>
              <a:t>企事业单位、社会团体以及其他组织捐赠住房作为公租房，符合税收法律法规规定的，对其公益性捐赠支出在年度利润总额12%以内的部分，准予在计算应纳税所得额时扣除，超过年度利润总额12%的部分，准予结转以后三年内在计算应纳税所得额时扣除</a:t>
            </a:r>
            <a:r>
              <a:rPr lang="en-US" altLang="zh-CN">
                <a:sym typeface="+mn-ea"/>
              </a:rPr>
              <a:t> </a:t>
            </a:r>
            <a:endParaRPr lang="zh-CN" altLang="en-US"/>
          </a:p>
          <a:p>
            <a:r>
              <a:rPr lang="zh-CN" altLang="en-US">
                <a:latin typeface="Calibri" panose="020F0502020204030204" charset="0"/>
                <a:sym typeface="+mn-ea"/>
              </a:rPr>
              <a:t>②</a:t>
            </a:r>
            <a:r>
              <a:rPr lang="zh-CN" altLang="en-US">
                <a:sym typeface="+mn-ea"/>
              </a:rPr>
              <a:t>个人捐赠住房作为公租房，符合税收法律法规规定的，对其公益性捐赠支出未超过其申报的应纳税所得额30%的部分，准予从其应纳税所得额中扣除</a:t>
            </a:r>
            <a:r>
              <a:rPr lang="en-US" altLang="zh-CN">
                <a:sym typeface="+mn-ea"/>
              </a:rPr>
              <a:t> </a:t>
            </a:r>
            <a:endParaRPr lang="en-US" altLang="zh-CN"/>
          </a:p>
          <a:p>
            <a:pPr marL="0" indent="0">
              <a:buNone/>
            </a:pPr>
            <a:endParaRPr lang="en-US" altLang="zh-CN"/>
          </a:p>
          <a:p>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gradFill>
                  <a:gsLst>
                    <a:gs pos="0">
                      <a:srgbClr val="012D86"/>
                    </a:gs>
                    <a:gs pos="100000">
                      <a:srgbClr val="0E2557"/>
                    </a:gs>
                  </a:gsLst>
                  <a:lin scaled="0"/>
                </a:gradFill>
                <a:sym typeface="+mn-ea"/>
              </a:rPr>
              <a:t>综合税方面</a:t>
            </a:r>
            <a:endParaRPr lang="zh-CN" altLang="en-US"/>
          </a:p>
        </p:txBody>
      </p:sp>
      <p:sp>
        <p:nvSpPr>
          <p:cNvPr id="3" name="内容占位符 2"/>
          <p:cNvSpPr>
            <a:spLocks noGrp="1"/>
          </p:cNvSpPr>
          <p:nvPr>
            <p:ph idx="1"/>
          </p:nvPr>
        </p:nvSpPr>
        <p:spPr/>
        <p:txBody>
          <a:bodyPr>
            <a:normAutofit lnSpcReduction="10000"/>
          </a:bodyPr>
          <a:p>
            <a:pPr fontAlgn="auto">
              <a:lnSpc>
                <a:spcPct val="100000"/>
              </a:lnSpc>
            </a:pPr>
            <a:r>
              <a:rPr lang="zh-CN" altLang="en-US"/>
              <a:t>（</a:t>
            </a:r>
            <a:r>
              <a:rPr lang="en-US" altLang="zh-CN"/>
              <a:t>6</a:t>
            </a:r>
            <a:r>
              <a:rPr lang="zh-CN" altLang="en-US"/>
              <a:t>）免征个人所得税</a:t>
            </a:r>
            <a:endParaRPr lang="zh-CN" altLang="en-US"/>
          </a:p>
          <a:p>
            <a:pPr fontAlgn="auto">
              <a:lnSpc>
                <a:spcPct val="100000"/>
              </a:lnSpc>
            </a:pPr>
            <a:r>
              <a:rPr lang="zh-CN" altLang="en-US"/>
              <a:t>对符合地方政府规定条件的城镇住房保障家庭从地方政府领取的住房租赁补贴，免征个人所得税</a:t>
            </a:r>
            <a:endParaRPr lang="zh-CN" altLang="en-US"/>
          </a:p>
          <a:p>
            <a:pPr fontAlgn="auto">
              <a:lnSpc>
                <a:spcPct val="100000"/>
              </a:lnSpc>
            </a:pPr>
            <a:r>
              <a:rPr lang="zh-CN" altLang="en-US"/>
              <a:t>（</a:t>
            </a:r>
            <a:r>
              <a:rPr lang="en-US" altLang="zh-CN"/>
              <a:t>7</a:t>
            </a:r>
            <a:r>
              <a:rPr lang="zh-CN" altLang="en-US"/>
              <a:t>）免征房产税、增值税</a:t>
            </a:r>
            <a:endParaRPr lang="zh-CN" altLang="en-US"/>
          </a:p>
          <a:p>
            <a:pPr fontAlgn="auto">
              <a:lnSpc>
                <a:spcPct val="100000"/>
              </a:lnSpc>
            </a:pPr>
            <a:r>
              <a:rPr lang="zh-CN" altLang="en-US">
                <a:latin typeface="Calibri" panose="020F0502020204030204" charset="0"/>
              </a:rPr>
              <a:t>①</a:t>
            </a:r>
            <a:r>
              <a:rPr lang="zh-CN" altLang="en-US"/>
              <a:t>对公租房免征房产税</a:t>
            </a:r>
            <a:endParaRPr lang="zh-CN" altLang="en-US"/>
          </a:p>
          <a:p>
            <a:pPr fontAlgn="auto">
              <a:lnSpc>
                <a:spcPct val="100000"/>
              </a:lnSpc>
            </a:pPr>
            <a:r>
              <a:rPr lang="zh-CN" altLang="en-US">
                <a:latin typeface="Calibri" panose="020F0502020204030204" charset="0"/>
              </a:rPr>
              <a:t>②</a:t>
            </a:r>
            <a:r>
              <a:rPr lang="zh-CN" altLang="en-US"/>
              <a:t>对经营公租房所取得的租金收入，免征增值税</a:t>
            </a:r>
            <a:endParaRPr lang="zh-CN" altLang="en-US"/>
          </a:p>
          <a:p>
            <a:pPr fontAlgn="auto">
              <a:lnSpc>
                <a:spcPct val="100000"/>
              </a:lnSpc>
            </a:pPr>
            <a:r>
              <a:rPr lang="zh-CN" altLang="en-US"/>
              <a:t>公租房经营管理单位应单独核算公租房租金收入，未单独核算的，不得享受免征增值税、房产税优惠政策</a:t>
            </a:r>
            <a:endParaRPr lang="zh-CN" altLang="en-US"/>
          </a:p>
          <a:p>
            <a:pPr fontAlgn="auto">
              <a:lnSpc>
                <a:spcPct val="100000"/>
              </a:lnSpc>
            </a:pPr>
            <a:r>
              <a:rPr lang="zh-CN" altLang="en-US"/>
              <a:t>（</a:t>
            </a:r>
            <a:r>
              <a:rPr lang="en-US" altLang="zh-CN"/>
              <a:t>8</a:t>
            </a:r>
            <a:r>
              <a:rPr lang="zh-CN" altLang="en-US"/>
              <a:t>）免收各项行政事业性收费和政府性基金</a:t>
            </a:r>
            <a:endParaRPr lang="zh-CN" altLang="en-US"/>
          </a:p>
          <a:p>
            <a:pPr fontAlgn="auto">
              <a:lnSpc>
                <a:spcPct val="100000"/>
              </a:lnSpc>
            </a:pPr>
            <a:r>
              <a:rPr lang="zh-CN" altLang="en-US"/>
              <a:t>保障性住房项目免收各项行政事业性收费和政府性基金，包括防空地下室易地建设费、城市基础设施配套费、教育费附加和地方教育附加等</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0070C0"/>
                </a:solidFill>
              </a:rPr>
              <a:t>增值税方面</a:t>
            </a:r>
            <a:endParaRPr lang="zh-CN" altLang="en-US">
              <a:solidFill>
                <a:srgbClr val="0070C0"/>
              </a:solidFill>
            </a:endParaRPr>
          </a:p>
        </p:txBody>
      </p:sp>
      <p:sp>
        <p:nvSpPr>
          <p:cNvPr id="3" name="内容占位符 2"/>
          <p:cNvSpPr>
            <a:spLocks noGrp="1"/>
          </p:cNvSpPr>
          <p:nvPr>
            <p:ph idx="1"/>
          </p:nvPr>
        </p:nvSpPr>
        <p:spPr/>
        <p:txBody>
          <a:bodyPr/>
          <a:lstStyle/>
          <a:p>
            <a:r>
              <a:rPr lang="zh-CN" altLang="en-US">
                <a:solidFill>
                  <a:srgbClr val="FF0000"/>
                </a:solidFill>
                <a:sym typeface="+mn-ea"/>
              </a:rPr>
              <a:t>一</a:t>
            </a:r>
            <a:r>
              <a:rPr lang="en-US" altLang="zh-CN">
                <a:solidFill>
                  <a:srgbClr val="FF0000"/>
                </a:solidFill>
                <a:sym typeface="+mn-ea"/>
              </a:rPr>
              <a:t>.</a:t>
            </a:r>
            <a:r>
              <a:rPr lang="zh-CN" altLang="en-US">
                <a:solidFill>
                  <a:srgbClr val="FF0000"/>
                </a:solidFill>
                <a:sym typeface="+mn-ea"/>
              </a:rPr>
              <a:t>加计抵减政策</a:t>
            </a:r>
            <a:endParaRPr lang="zh-CN" altLang="en-US">
              <a:solidFill>
                <a:srgbClr val="FF0000"/>
              </a:solidFill>
              <a:sym typeface="+mn-ea"/>
            </a:endParaRPr>
          </a:p>
          <a:p>
            <a:r>
              <a:rPr lang="zh-CN" altLang="en-US">
                <a:solidFill>
                  <a:srgbClr val="0070C0"/>
                </a:solidFill>
              </a:rPr>
              <a:t>（一）</a:t>
            </a:r>
            <a:r>
              <a:rPr lang="zh-CN" altLang="en-US" dirty="0" smtClean="0">
                <a:solidFill>
                  <a:srgbClr val="0070C0"/>
                </a:solidFill>
                <a:sym typeface="+mn-ea"/>
              </a:rPr>
              <a:t>适用范围、时限及加计比例</a:t>
            </a:r>
            <a:endParaRPr lang="zh-CN" altLang="en-US" dirty="0" smtClean="0">
              <a:solidFill>
                <a:srgbClr val="0070C0"/>
              </a:solidFill>
              <a:sym typeface="+mn-ea"/>
            </a:endParaRPr>
          </a:p>
          <a:p>
            <a:endParaRPr lang="zh-CN" altLang="en-US" dirty="0" smtClean="0">
              <a:solidFill>
                <a:srgbClr val="0070C0"/>
              </a:solidFill>
              <a:sym typeface="+mn-ea"/>
            </a:endParaRPr>
          </a:p>
        </p:txBody>
      </p:sp>
      <p:graphicFrame>
        <p:nvGraphicFramePr>
          <p:cNvPr id="4" name="表格 3"/>
          <p:cNvGraphicFramePr/>
          <p:nvPr>
            <p:custDataLst>
              <p:tags r:id="rId1"/>
            </p:custDataLst>
          </p:nvPr>
        </p:nvGraphicFramePr>
        <p:xfrm>
          <a:off x="883285" y="1978660"/>
          <a:ext cx="10014585" cy="2935605"/>
        </p:xfrm>
        <a:graphic>
          <a:graphicData uri="http://schemas.openxmlformats.org/drawingml/2006/table">
            <a:tbl>
              <a:tblPr firstRow="1" bandRow="1">
                <a:tableStyleId>{5C22544A-7EE6-4342-B048-85BDC9FD1C3A}</a:tableStyleId>
              </a:tblPr>
              <a:tblGrid>
                <a:gridCol w="2097405"/>
                <a:gridCol w="3340100"/>
                <a:gridCol w="2691765"/>
                <a:gridCol w="1885315"/>
              </a:tblGrid>
              <a:tr h="401955">
                <a:tc>
                  <a:txBody>
                    <a:bodyPr/>
                    <a:p>
                      <a:pPr>
                        <a:buNone/>
                      </a:pPr>
                      <a:r>
                        <a:rPr lang="zh-CN" altLang="en-US" sz="2000" b="1">
                          <a:ea typeface="华文中宋" panose="02010600040101010101" pitchFamily="2" charset="-122"/>
                        </a:rPr>
                        <a:t>适用行业</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政策依据</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执行时间</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加计比例</a:t>
                      </a:r>
                      <a:endParaRPr lang="zh-CN" altLang="en-US" sz="2000" b="1">
                        <a:ea typeface="华文中宋" panose="02010600040101010101" pitchFamily="2" charset="-122"/>
                      </a:endParaRPr>
                    </a:p>
                  </a:txBody>
                  <a:tcPr/>
                </a:tc>
              </a:tr>
              <a:tr h="403225">
                <a:tc>
                  <a:txBody>
                    <a:bodyPr/>
                    <a:p>
                      <a:pPr>
                        <a:buNone/>
                      </a:pPr>
                      <a:r>
                        <a:rPr lang="zh-CN" altLang="en-US" sz="2000" b="1">
                          <a:ea typeface="华文中宋" panose="02010600040101010101" pitchFamily="2" charset="-122"/>
                          <a:sym typeface="+mn-ea"/>
                        </a:rPr>
                        <a:t>生产性服务业</a:t>
                      </a:r>
                      <a:endParaRPr lang="zh-CN" altLang="en-US" sz="2000" b="1">
                        <a:ea typeface="华文中宋" panose="02010600040101010101" pitchFamily="2" charset="-122"/>
                        <a:sym typeface="+mn-ea"/>
                      </a:endParaRPr>
                    </a:p>
                  </a:txBody>
                  <a:tcPr/>
                </a:tc>
                <a:tc rowSpan="2">
                  <a:txBody>
                    <a:bodyPr/>
                    <a:p>
                      <a:pPr>
                        <a:buNone/>
                      </a:pPr>
                      <a:r>
                        <a:rPr lang="zh-CN" altLang="en-US" sz="2000" b="1">
                          <a:ea typeface="华文中宋" panose="02010600040101010101" pitchFamily="2" charset="-122"/>
                          <a:sym typeface="+mn-ea"/>
                        </a:rPr>
                        <a:t>财</a:t>
                      </a:r>
                      <a:r>
                        <a:rPr lang="en-US" altLang="zh-CN" sz="2000" b="1">
                          <a:ea typeface="华文中宋" panose="02010600040101010101" pitchFamily="2" charset="-122"/>
                          <a:sym typeface="+mn-ea"/>
                        </a:rPr>
                        <a:t> </a:t>
                      </a:r>
                      <a:r>
                        <a:rPr lang="zh-CN" altLang="en-US" sz="2000" b="1">
                          <a:ea typeface="华文中宋" panose="02010600040101010101" pitchFamily="2" charset="-122"/>
                          <a:sym typeface="+mn-ea"/>
                        </a:rPr>
                        <a:t>税公告2023年第1号</a:t>
                      </a:r>
                      <a:endParaRPr lang="zh-CN" altLang="en-US" sz="2000" b="1">
                        <a:ea typeface="华文中宋" panose="02010600040101010101" pitchFamily="2" charset="-122"/>
                      </a:endParaRPr>
                    </a:p>
                  </a:txBody>
                  <a:tcPr/>
                </a:tc>
                <a:tc rowSpan="2">
                  <a:txBody>
                    <a:bodyPr/>
                    <a:p>
                      <a:pPr>
                        <a:buNone/>
                      </a:pPr>
                      <a:r>
                        <a:rPr lang="zh-CN" altLang="en-US" sz="2000" b="1">
                          <a:ea typeface="华文中宋" panose="02010600040101010101" pitchFamily="2" charset="-122"/>
                          <a:sym typeface="+mn-ea"/>
                        </a:rPr>
                        <a:t>至2023年12月31日</a:t>
                      </a:r>
                      <a:r>
                        <a:rPr lang="zh-CN" altLang="en-US" sz="2000" b="1">
                          <a:solidFill>
                            <a:srgbClr val="FF0000"/>
                          </a:solidFill>
                          <a:ea typeface="华文中宋" panose="02010600040101010101" pitchFamily="2" charset="-122"/>
                          <a:sym typeface="+mn-ea"/>
                        </a:rPr>
                        <a:t>止</a:t>
                      </a:r>
                      <a:endParaRPr lang="zh-CN" altLang="en-US" sz="2000" b="1">
                        <a:solidFill>
                          <a:srgbClr val="FF0000"/>
                        </a:solidFill>
                        <a:ea typeface="华文中宋" panose="02010600040101010101" pitchFamily="2" charset="-122"/>
                        <a:sym typeface="+mn-ea"/>
                      </a:endParaRPr>
                    </a:p>
                  </a:txBody>
                  <a:tcPr/>
                </a:tc>
                <a:tc>
                  <a:txBody>
                    <a:bodyPr/>
                    <a:p>
                      <a:pPr>
                        <a:buNone/>
                      </a:pPr>
                      <a:r>
                        <a:rPr lang="zh-CN" altLang="en-US" sz="2000" b="1">
                          <a:ea typeface="华文中宋" panose="02010600040101010101" pitchFamily="2" charset="-122"/>
                        </a:rPr>
                        <a:t>5%</a:t>
                      </a:r>
                      <a:endParaRPr lang="zh-CN" altLang="en-US" sz="2000" b="1">
                        <a:ea typeface="华文中宋" panose="02010600040101010101" pitchFamily="2" charset="-122"/>
                      </a:endParaRPr>
                    </a:p>
                  </a:txBody>
                  <a:tcPr/>
                </a:tc>
              </a:tr>
              <a:tr h="618490">
                <a:tc>
                  <a:txBody>
                    <a:bodyPr/>
                    <a:p>
                      <a:pPr>
                        <a:buNone/>
                      </a:pPr>
                      <a:r>
                        <a:rPr lang="zh-CN" altLang="en-US" sz="2000" b="1">
                          <a:ea typeface="华文中宋" panose="02010600040101010101" pitchFamily="2" charset="-122"/>
                          <a:sym typeface="+mn-ea"/>
                        </a:rPr>
                        <a:t>生活性服务业</a:t>
                      </a:r>
                      <a:endParaRPr lang="zh-CN" altLang="en-US" sz="2000" b="1">
                        <a:ea typeface="华文中宋" panose="02010600040101010101" pitchFamily="2" charset="-122"/>
                        <a:sym typeface="+mn-ea"/>
                      </a:endParaRPr>
                    </a:p>
                  </a:txBody>
                  <a:tcPr/>
                </a:tc>
                <a:tc vMerge="1">
                  <a:tcPr/>
                </a:tc>
                <a:tc vMerge="1">
                  <a:tcPr/>
                </a:tc>
                <a:tc>
                  <a:txBody>
                    <a:bodyPr/>
                    <a:p>
                      <a:pPr>
                        <a:buNone/>
                      </a:pPr>
                      <a:r>
                        <a:rPr lang="zh-CN" altLang="en-US" sz="2000" b="1">
                          <a:ea typeface="华文中宋" panose="02010600040101010101" pitchFamily="2" charset="-122"/>
                        </a:rPr>
                        <a:t>10%</a:t>
                      </a:r>
                      <a:endParaRPr lang="zh-CN" altLang="en-US" sz="2000" b="1">
                        <a:ea typeface="华文中宋" panose="02010600040101010101" pitchFamily="2" charset="-122"/>
                      </a:endParaRPr>
                    </a:p>
                  </a:txBody>
                  <a:tcPr/>
                </a:tc>
              </a:tr>
              <a:tr h="706755">
                <a:tc>
                  <a:txBody>
                    <a:bodyPr/>
                    <a:p>
                      <a:pPr>
                        <a:buNone/>
                      </a:pPr>
                      <a:r>
                        <a:rPr lang="zh-CN" altLang="en-US" sz="2000" b="1">
                          <a:ea typeface="华文中宋" panose="02010600040101010101" pitchFamily="2" charset="-122"/>
                          <a:sym typeface="+mn-ea"/>
                        </a:rPr>
                        <a:t>集成电路企业</a:t>
                      </a:r>
                      <a:endParaRPr lang="zh-CN" altLang="en-US" sz="2000" b="1">
                        <a:ea typeface="华文中宋" panose="02010600040101010101" pitchFamily="2" charset="-122"/>
                        <a:sym typeface="+mn-ea"/>
                      </a:endParaRPr>
                    </a:p>
                  </a:txBody>
                  <a:tcPr/>
                </a:tc>
                <a:tc>
                  <a:txBody>
                    <a:bodyPr/>
                    <a:p>
                      <a:pPr>
                        <a:buNone/>
                      </a:pPr>
                      <a:r>
                        <a:rPr lang="zh-CN" altLang="en-US" sz="2000" b="1">
                          <a:ea typeface="华文中宋" panose="02010600040101010101" pitchFamily="2" charset="-122"/>
                        </a:rPr>
                        <a:t>财税〔2023〕17号、工信部联电子函〔2023〕228号</a:t>
                      </a:r>
                      <a:endParaRPr lang="zh-CN" altLang="en-US" sz="2000" b="1">
                        <a:ea typeface="华文中宋" panose="02010600040101010101" pitchFamily="2" charset="-122"/>
                      </a:endParaRPr>
                    </a:p>
                  </a:txBody>
                  <a:tcPr/>
                </a:tc>
                <a:tc rowSpan="3">
                  <a:txBody>
                    <a:bodyPr/>
                    <a:p>
                      <a:pPr>
                        <a:buNone/>
                      </a:pPr>
                      <a:endParaRPr lang="zh-CN" altLang="en-US" sz="2000" b="1">
                        <a:sym typeface="+mn-ea"/>
                      </a:endParaRPr>
                    </a:p>
                    <a:p>
                      <a:pPr>
                        <a:buNone/>
                      </a:pPr>
                      <a:r>
                        <a:rPr lang="zh-CN" altLang="en-US" sz="2000" b="1">
                          <a:sym typeface="+mn-ea"/>
                        </a:rPr>
                        <a:t>2023年1月1日至</a:t>
                      </a:r>
                      <a:r>
                        <a:rPr lang="zh-CN" altLang="en-US" sz="2000" b="1">
                          <a:solidFill>
                            <a:srgbClr val="FF0000"/>
                          </a:solidFill>
                          <a:sym typeface="+mn-ea"/>
                        </a:rPr>
                        <a:t>2027</a:t>
                      </a:r>
                      <a:r>
                        <a:rPr lang="zh-CN" altLang="en-US" sz="2000" b="1">
                          <a:sym typeface="+mn-ea"/>
                        </a:rPr>
                        <a:t>年12月31日</a:t>
                      </a:r>
                      <a:endParaRPr lang="zh-CN" altLang="en-US" sz="2000" b="1"/>
                    </a:p>
                    <a:p>
                      <a:pPr>
                        <a:buNone/>
                      </a:pPr>
                      <a:endParaRPr lang="zh-CN" altLang="en-US" sz="2000" b="1">
                        <a:ea typeface="华文中宋" panose="02010600040101010101" pitchFamily="2" charset="-122"/>
                      </a:endParaRPr>
                    </a:p>
                  </a:txBody>
                  <a:tcPr/>
                </a:tc>
                <a:tc>
                  <a:txBody>
                    <a:bodyPr/>
                    <a:p>
                      <a:pPr>
                        <a:buNone/>
                      </a:pPr>
                      <a:r>
                        <a:rPr lang="en-US" altLang="zh-CN" sz="2000" b="1">
                          <a:ea typeface="华文中宋" panose="02010600040101010101" pitchFamily="2" charset="-122"/>
                        </a:rPr>
                        <a:t>15%</a:t>
                      </a:r>
                      <a:endParaRPr lang="en-US" altLang="zh-CN" sz="2000" b="1">
                        <a:ea typeface="华文中宋" panose="02010600040101010101" pitchFamily="2" charset="-122"/>
                      </a:endParaRPr>
                    </a:p>
                  </a:txBody>
                  <a:tcPr/>
                </a:tc>
              </a:tr>
              <a:tr h="403225">
                <a:tc>
                  <a:txBody>
                    <a:bodyPr/>
                    <a:p>
                      <a:pPr>
                        <a:buNone/>
                      </a:pPr>
                      <a:r>
                        <a:rPr lang="zh-CN" altLang="en-US" sz="2000" b="1">
                          <a:ea typeface="华文中宋" panose="02010600040101010101" pitchFamily="2" charset="-122"/>
                          <a:sym typeface="+mn-ea"/>
                        </a:rPr>
                        <a:t>工业母机企业</a:t>
                      </a:r>
                      <a:endParaRPr lang="zh-CN" altLang="en-US" sz="2000" b="1">
                        <a:ea typeface="华文中宋" panose="02010600040101010101" pitchFamily="2" charset="-122"/>
                        <a:sym typeface="+mn-ea"/>
                      </a:endParaRPr>
                    </a:p>
                  </a:txBody>
                  <a:tcPr/>
                </a:tc>
                <a:tc>
                  <a:txBody>
                    <a:bodyPr/>
                    <a:p>
                      <a:pPr>
                        <a:buNone/>
                      </a:pPr>
                      <a:r>
                        <a:rPr lang="zh-CN" altLang="en-US" sz="2000" b="1">
                          <a:ea typeface="华文中宋" panose="02010600040101010101" pitchFamily="2" charset="-122"/>
                        </a:rPr>
                        <a:t>财税〔2023〕25号、工信部联通装函〔2023〕245号</a:t>
                      </a:r>
                      <a:endParaRPr lang="zh-CN" altLang="en-US" sz="2000" b="1">
                        <a:ea typeface="华文中宋" panose="02010600040101010101" pitchFamily="2" charset="-122"/>
                      </a:endParaRPr>
                    </a:p>
                  </a:txBody>
                  <a:tcPr/>
                </a:tc>
                <a:tc vMerge="1">
                  <a:tcPr/>
                </a:tc>
                <a:tc>
                  <a:txBody>
                    <a:bodyPr/>
                    <a:p>
                      <a:pPr>
                        <a:buNone/>
                      </a:pPr>
                      <a:r>
                        <a:rPr lang="en-US" altLang="zh-CN" sz="2000" b="1">
                          <a:ea typeface="华文中宋" panose="02010600040101010101" pitchFamily="2" charset="-122"/>
                        </a:rPr>
                        <a:t>15%</a:t>
                      </a:r>
                      <a:endParaRPr lang="en-US" altLang="zh-CN" sz="2000" b="1">
                        <a:ea typeface="华文中宋" panose="02010600040101010101" pitchFamily="2" charset="-122"/>
                      </a:endParaRPr>
                    </a:p>
                  </a:txBody>
                  <a:tcPr/>
                </a:tc>
              </a:tr>
              <a:tr h="401955">
                <a:tc>
                  <a:txBody>
                    <a:bodyPr/>
                    <a:p>
                      <a:pPr>
                        <a:buNone/>
                      </a:pPr>
                      <a:r>
                        <a:rPr lang="zh-CN" altLang="en-US" sz="2000" b="1">
                          <a:ea typeface="华文中宋" panose="02010600040101010101" pitchFamily="2" charset="-122"/>
                          <a:sym typeface="+mn-ea"/>
                        </a:rPr>
                        <a:t>先进制造业企业</a:t>
                      </a:r>
                      <a:endParaRPr lang="zh-CN" altLang="en-US" sz="2000" b="1">
                        <a:ea typeface="华文中宋" panose="02010600040101010101" pitchFamily="2" charset="-122"/>
                        <a:sym typeface="+mn-ea"/>
                      </a:endParaRPr>
                    </a:p>
                  </a:txBody>
                  <a:tcPr/>
                </a:tc>
                <a:tc>
                  <a:txBody>
                    <a:bodyPr/>
                    <a:p>
                      <a:pPr>
                        <a:buNone/>
                      </a:pPr>
                      <a:r>
                        <a:rPr lang="zh-CN" altLang="en-US" sz="2000" b="1">
                          <a:ea typeface="华文中宋" panose="02010600040101010101" pitchFamily="2" charset="-122"/>
                        </a:rPr>
                        <a:t>财</a:t>
                      </a:r>
                      <a:r>
                        <a:rPr lang="en-US" altLang="zh-CN" sz="2000" b="1">
                          <a:ea typeface="华文中宋" panose="02010600040101010101" pitchFamily="2" charset="-122"/>
                        </a:rPr>
                        <a:t> </a:t>
                      </a:r>
                      <a:r>
                        <a:rPr lang="zh-CN" altLang="en-US" sz="2000" b="1">
                          <a:ea typeface="华文中宋" panose="02010600040101010101" pitchFamily="2" charset="-122"/>
                        </a:rPr>
                        <a:t>税公告2023年第43号、</a:t>
                      </a:r>
                      <a:endParaRPr lang="zh-CN" altLang="en-US" sz="2000" b="1">
                        <a:ea typeface="华文中宋" panose="02010600040101010101" pitchFamily="2" charset="-122"/>
                      </a:endParaRPr>
                    </a:p>
                    <a:p>
                      <a:pPr>
                        <a:buNone/>
                      </a:pPr>
                      <a:r>
                        <a:rPr lang="zh-CN" altLang="en-US" sz="2000" b="1">
                          <a:ea typeface="华文中宋" panose="02010600040101010101" pitchFamily="2" charset="-122"/>
                        </a:rPr>
                        <a:t>工信厅财函〔2023〕267号</a:t>
                      </a:r>
                      <a:endParaRPr lang="zh-CN" altLang="en-US" sz="2000" b="1">
                        <a:ea typeface="华文中宋" panose="02010600040101010101" pitchFamily="2" charset="-122"/>
                      </a:endParaRPr>
                    </a:p>
                  </a:txBody>
                  <a:tcPr/>
                </a:tc>
                <a:tc vMerge="1">
                  <a:tcPr/>
                </a:tc>
                <a:tc>
                  <a:txBody>
                    <a:bodyPr/>
                    <a:p>
                      <a:pPr>
                        <a:buNone/>
                      </a:pPr>
                      <a:r>
                        <a:rPr lang="en-US" altLang="zh-CN" sz="2000" b="1">
                          <a:ea typeface="华文中宋" panose="02010600040101010101" pitchFamily="2" charset="-122"/>
                        </a:rPr>
                        <a:t>5%</a:t>
                      </a:r>
                      <a:endParaRPr lang="en-US" altLang="zh-CN" sz="2000" b="1">
                        <a:ea typeface="华文中宋" panose="02010600040101010101" pitchFamily="2" charset="-122"/>
                      </a:endParaRPr>
                    </a:p>
                  </a:txBody>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gradFill>
                  <a:gsLst>
                    <a:gs pos="0">
                      <a:srgbClr val="012D86"/>
                    </a:gs>
                    <a:gs pos="100000">
                      <a:srgbClr val="0E2557"/>
                    </a:gs>
                  </a:gsLst>
                  <a:lin scaled="0"/>
                </a:gradFill>
                <a:sym typeface="+mn-ea"/>
              </a:rPr>
              <a:t>综合税方面</a:t>
            </a:r>
            <a:endParaRPr lang="zh-CN" altLang="en-US"/>
          </a:p>
        </p:txBody>
      </p:sp>
      <p:sp>
        <p:nvSpPr>
          <p:cNvPr id="3" name="内容占位符 2"/>
          <p:cNvSpPr>
            <a:spLocks noGrp="1"/>
          </p:cNvSpPr>
          <p:nvPr>
            <p:ph idx="1"/>
          </p:nvPr>
        </p:nvSpPr>
        <p:spPr>
          <a:xfrm>
            <a:off x="522605" y="870585"/>
            <a:ext cx="11256010" cy="5748020"/>
          </a:xfrm>
        </p:spPr>
        <p:txBody>
          <a:bodyPr>
            <a:noAutofit/>
          </a:bodyPr>
          <a:p>
            <a:pPr fontAlgn="auto">
              <a:lnSpc>
                <a:spcPct val="120000"/>
              </a:lnSpc>
            </a:pPr>
            <a:r>
              <a:rPr lang="zh-CN" altLang="en-US">
                <a:solidFill>
                  <a:srgbClr val="FF0000"/>
                </a:solidFill>
              </a:rPr>
              <a:t>三</a:t>
            </a:r>
            <a:r>
              <a:rPr lang="en-US" altLang="zh-CN">
                <a:solidFill>
                  <a:srgbClr val="FF0000"/>
                </a:solidFill>
              </a:rPr>
              <a:t>.不良债权以物抵债</a:t>
            </a:r>
            <a:endParaRPr lang="en-US" altLang="zh-CN">
              <a:solidFill>
                <a:srgbClr val="FF0000"/>
              </a:solidFill>
            </a:endParaRPr>
          </a:p>
          <a:p>
            <a:pPr fontAlgn="auto">
              <a:lnSpc>
                <a:spcPct val="120000"/>
              </a:lnSpc>
            </a:pPr>
            <a:r>
              <a:rPr lang="zh-CN" altLang="en-US">
                <a:solidFill>
                  <a:srgbClr val="0070C0"/>
                </a:solidFill>
                <a:sym typeface="+mn-ea"/>
              </a:rPr>
              <a:t>（一）政策依据</a:t>
            </a:r>
            <a:endParaRPr lang="zh-CN" altLang="en-US">
              <a:solidFill>
                <a:srgbClr val="0070C0"/>
              </a:solidFill>
            </a:endParaRPr>
          </a:p>
          <a:p>
            <a:pPr fontAlgn="auto">
              <a:lnSpc>
                <a:spcPct val="120000"/>
              </a:lnSpc>
            </a:pPr>
            <a:r>
              <a:rPr lang="en-US" altLang="zh-CN">
                <a:solidFill>
                  <a:schemeClr val="tx1"/>
                </a:solidFill>
              </a:rPr>
              <a:t>财政部 税务总局关于继续实施银行业金融机构、金融资产管理公司不良债权以物抵债有关税收政策的公告</a:t>
            </a:r>
            <a:r>
              <a:rPr lang="zh-CN" altLang="en-US">
                <a:solidFill>
                  <a:schemeClr val="tx1"/>
                </a:solidFill>
              </a:rPr>
              <a:t>（</a:t>
            </a:r>
            <a:r>
              <a:rPr lang="en-US" altLang="zh-CN">
                <a:solidFill>
                  <a:schemeClr val="tx1"/>
                </a:solidFill>
              </a:rPr>
              <a:t>财政部 税务总局公告2023年第35号</a:t>
            </a:r>
            <a:r>
              <a:rPr lang="zh-CN" altLang="en-US">
                <a:solidFill>
                  <a:schemeClr val="tx1"/>
                </a:solidFill>
              </a:rPr>
              <a:t>）</a:t>
            </a:r>
            <a:r>
              <a:rPr lang="en-US" altLang="zh-CN">
                <a:solidFill>
                  <a:schemeClr val="tx1"/>
                </a:solidFill>
              </a:rPr>
              <a:t>  </a:t>
            </a:r>
            <a:endParaRPr lang="en-US" altLang="zh-CN">
              <a:solidFill>
                <a:schemeClr val="tx1"/>
              </a:solidFill>
            </a:endParaRPr>
          </a:p>
          <a:p>
            <a:pPr fontAlgn="auto">
              <a:lnSpc>
                <a:spcPct val="120000"/>
              </a:lnSpc>
            </a:pPr>
            <a:r>
              <a:rPr lang="zh-CN" altLang="en-US">
                <a:solidFill>
                  <a:srgbClr val="0070C0"/>
                </a:solidFill>
              </a:rPr>
              <a:t>（二）政策规定</a:t>
            </a:r>
            <a:endParaRPr lang="zh-CN" altLang="en-US">
              <a:solidFill>
                <a:srgbClr val="0070C0"/>
              </a:solidFill>
            </a:endParaRPr>
          </a:p>
          <a:p>
            <a:pPr fontAlgn="auto">
              <a:lnSpc>
                <a:spcPct val="120000"/>
              </a:lnSpc>
            </a:pPr>
            <a:r>
              <a:rPr lang="en-US" altLang="zh-CN"/>
              <a:t>1.执行期限</a:t>
            </a:r>
            <a:endParaRPr lang="en-US" altLang="zh-CN"/>
          </a:p>
          <a:p>
            <a:pPr fontAlgn="auto">
              <a:lnSpc>
                <a:spcPct val="120000"/>
              </a:lnSpc>
            </a:pPr>
            <a:r>
              <a:rPr lang="zh-CN" altLang="en-US"/>
              <a:t>（政策延续）</a:t>
            </a:r>
            <a:r>
              <a:rPr lang="en-US" altLang="zh-CN"/>
              <a:t>执行至2027年12月31日</a:t>
            </a:r>
            <a:endParaRPr lang="en-US" altLang="zh-CN"/>
          </a:p>
          <a:p>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dirty="0">
                <a:gradFill>
                  <a:gsLst>
                    <a:gs pos="0">
                      <a:srgbClr val="012D86"/>
                    </a:gs>
                    <a:gs pos="100000">
                      <a:srgbClr val="0E2557"/>
                    </a:gs>
                  </a:gsLst>
                  <a:lin scaled="0"/>
                </a:gradFill>
                <a:sym typeface="+mn-ea"/>
              </a:rPr>
              <a:t>综合税方面</a:t>
            </a:r>
            <a:endParaRPr lang="zh-CN" altLang="en-US"/>
          </a:p>
        </p:txBody>
      </p:sp>
      <p:sp>
        <p:nvSpPr>
          <p:cNvPr id="3" name="内容占位符 2"/>
          <p:cNvSpPr>
            <a:spLocks noGrp="1"/>
          </p:cNvSpPr>
          <p:nvPr>
            <p:ph idx="1"/>
          </p:nvPr>
        </p:nvSpPr>
        <p:spPr>
          <a:xfrm>
            <a:off x="467903" y="916667"/>
            <a:ext cx="11255829" cy="5508171"/>
          </a:xfrm>
        </p:spPr>
        <p:txBody>
          <a:bodyPr>
            <a:noAutofit/>
          </a:bodyPr>
          <a:p>
            <a:pPr fontAlgn="auto">
              <a:lnSpc>
                <a:spcPct val="120000"/>
              </a:lnSpc>
            </a:pPr>
            <a:r>
              <a:rPr lang="en-US" altLang="zh-CN" sz="2000">
                <a:sym typeface="+mn-ea"/>
              </a:rPr>
              <a:t>2.</a:t>
            </a:r>
            <a:r>
              <a:rPr lang="zh-CN" altLang="en-US" sz="2000">
                <a:sym typeface="+mn-ea"/>
              </a:rPr>
              <a:t>政策规定</a:t>
            </a:r>
            <a:endParaRPr lang="zh-CN" altLang="en-US" sz="2000"/>
          </a:p>
          <a:p>
            <a:pPr fontAlgn="auto">
              <a:lnSpc>
                <a:spcPct val="120000"/>
              </a:lnSpc>
            </a:pPr>
            <a:r>
              <a:rPr lang="zh-CN" altLang="en-US" sz="2000">
                <a:sym typeface="+mn-ea"/>
              </a:rPr>
              <a:t>（</a:t>
            </a:r>
            <a:r>
              <a:rPr lang="en-US" altLang="zh-CN" sz="2000">
                <a:sym typeface="+mn-ea"/>
              </a:rPr>
              <a:t>1</a:t>
            </a:r>
            <a:r>
              <a:rPr lang="zh-CN" altLang="en-US" sz="2000">
                <a:sym typeface="+mn-ea"/>
              </a:rPr>
              <a:t>）</a:t>
            </a:r>
            <a:r>
              <a:rPr lang="zh-CN" altLang="en-US" sz="2000">
                <a:sym typeface="+mn-ea"/>
              </a:rPr>
              <a:t>处置抵债</a:t>
            </a:r>
            <a:r>
              <a:rPr lang="zh-CN" altLang="en-US" sz="2000">
                <a:solidFill>
                  <a:srgbClr val="FF0000"/>
                </a:solidFill>
                <a:sym typeface="+mn-ea"/>
              </a:rPr>
              <a:t>不动产</a:t>
            </a:r>
            <a:r>
              <a:rPr lang="zh-CN" altLang="en-US" sz="2000">
                <a:sym typeface="+mn-ea"/>
              </a:rPr>
              <a:t>的</a:t>
            </a:r>
            <a:r>
              <a:rPr lang="zh-CN" altLang="en-US" sz="2000">
                <a:sym typeface="+mn-ea"/>
              </a:rPr>
              <a:t>增值税</a:t>
            </a:r>
            <a:endParaRPr lang="zh-CN" altLang="en-US" sz="2000"/>
          </a:p>
          <a:p>
            <a:pPr fontAlgn="auto">
              <a:lnSpc>
                <a:spcPct val="120000"/>
              </a:lnSpc>
            </a:pPr>
            <a:r>
              <a:rPr lang="zh-CN" altLang="en-US" sz="2000">
                <a:sym typeface="+mn-ea"/>
              </a:rPr>
              <a:t>银行业金融机构、金融资产管理公司中的增值税一般纳税人处置抵债不动产，可选择以取得的全部价款和价外费用扣除取得该抵债不动产时的作价为销售额，适用9%税率计算缴纳增值税</a:t>
            </a:r>
            <a:r>
              <a:rPr lang="en-US" altLang="zh-CN" sz="2000">
                <a:sym typeface="+mn-ea"/>
              </a:rPr>
              <a:t> </a:t>
            </a:r>
            <a:endParaRPr lang="zh-CN" altLang="en-US" sz="2000"/>
          </a:p>
          <a:p>
            <a:pPr fontAlgn="auto">
              <a:lnSpc>
                <a:spcPct val="120000"/>
              </a:lnSpc>
            </a:pPr>
            <a:r>
              <a:rPr lang="zh-CN" altLang="en-US" sz="2000">
                <a:sym typeface="+mn-ea"/>
              </a:rPr>
              <a:t>从全部价款和价外费用中扣除抵债不动产的作价，应当取得人民法院、仲裁机构生效的法律文书</a:t>
            </a:r>
            <a:r>
              <a:rPr lang="en-US" altLang="zh-CN" sz="2000">
                <a:sym typeface="+mn-ea"/>
              </a:rPr>
              <a:t> </a:t>
            </a:r>
            <a:endParaRPr lang="zh-CN" altLang="en-US" sz="2000"/>
          </a:p>
          <a:p>
            <a:pPr fontAlgn="auto">
              <a:lnSpc>
                <a:spcPct val="120000"/>
              </a:lnSpc>
            </a:pPr>
            <a:r>
              <a:rPr lang="zh-CN" altLang="en-US" sz="2000">
                <a:sym typeface="+mn-ea"/>
              </a:rPr>
              <a:t>选择上述办法计算销售额的银行业金融机构、金融资产管理公司，接收抵债不动产取得增值税专用发票的，其进项税额</a:t>
            </a:r>
            <a:r>
              <a:rPr lang="zh-CN" altLang="en-US" sz="2000">
                <a:solidFill>
                  <a:srgbClr val="FF0000"/>
                </a:solidFill>
                <a:sym typeface="+mn-ea"/>
              </a:rPr>
              <a:t>不得</a:t>
            </a:r>
            <a:r>
              <a:rPr lang="zh-CN" altLang="en-US" sz="2000">
                <a:sym typeface="+mn-ea"/>
              </a:rPr>
              <a:t>从销项税额中抵扣；处置抵债不动产时，抵债不动产作价的部分</a:t>
            </a:r>
            <a:r>
              <a:rPr lang="zh-CN" altLang="en-US" sz="2000">
                <a:solidFill>
                  <a:srgbClr val="FF0000"/>
                </a:solidFill>
                <a:sym typeface="+mn-ea"/>
              </a:rPr>
              <a:t>不得</a:t>
            </a:r>
            <a:r>
              <a:rPr lang="zh-CN" altLang="en-US" sz="2000">
                <a:sym typeface="+mn-ea"/>
              </a:rPr>
              <a:t>向购买方开具增值税专用发票</a:t>
            </a:r>
            <a:r>
              <a:rPr lang="en-US" altLang="zh-CN" sz="2000">
                <a:sym typeface="+mn-ea"/>
              </a:rPr>
              <a:t> </a:t>
            </a:r>
            <a:endParaRPr lang="zh-CN" altLang="en-US" sz="2000"/>
          </a:p>
          <a:p>
            <a:r>
              <a:rPr lang="zh-CN" altLang="en-US" sz="2000"/>
              <a:t>（</a:t>
            </a:r>
            <a:r>
              <a:rPr lang="en-US" altLang="zh-CN" sz="2000"/>
              <a:t>2</a:t>
            </a:r>
            <a:r>
              <a:rPr lang="zh-CN" altLang="en-US" sz="2000"/>
              <a:t>）印花税</a:t>
            </a:r>
            <a:endParaRPr lang="zh-CN" altLang="en-US" sz="2000"/>
          </a:p>
          <a:p>
            <a:r>
              <a:rPr lang="zh-CN" altLang="en-US" sz="2000"/>
              <a:t>对银行业金融机构、金融资产管理公司接收、处置抵债资产过程中涉及的合同、产权转移书据和营业账簿免征印花税</a:t>
            </a:r>
            <a:endParaRPr lang="zh-CN" altLang="en-US" sz="2000"/>
          </a:p>
          <a:p>
            <a:r>
              <a:rPr lang="zh-CN" altLang="en-US" sz="2000"/>
              <a:t>对合同或产权转移书据其他各方当事人应缴纳的印花税照章征收</a:t>
            </a:r>
            <a:r>
              <a:rPr lang="en-US" altLang="zh-CN" sz="2000"/>
              <a:t> </a:t>
            </a:r>
            <a:endParaRPr lang="en-US" altLang="zh-CN" sz="2000"/>
          </a:p>
          <a:p>
            <a:r>
              <a:rPr lang="zh-CN" altLang="en-US" sz="2000"/>
              <a:t>（</a:t>
            </a:r>
            <a:r>
              <a:rPr lang="en-US" altLang="zh-CN" sz="2000"/>
              <a:t>3</a:t>
            </a:r>
            <a:r>
              <a:rPr lang="zh-CN" altLang="en-US" sz="2000"/>
              <a:t>）契税</a:t>
            </a:r>
            <a:endParaRPr lang="zh-CN" altLang="en-US" sz="2000"/>
          </a:p>
          <a:p>
            <a:r>
              <a:rPr lang="zh-CN" altLang="en-US" sz="2000"/>
              <a:t>对银行业金融机构、金融资产管理公司接收抵债资产免征契税</a:t>
            </a:r>
            <a:r>
              <a:rPr lang="en-US" altLang="zh-CN" sz="2000"/>
              <a:t> </a:t>
            </a:r>
            <a:endParaRPr lang="en-US" altLang="zh-CN" sz="20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其他税费方面</a:t>
            </a:r>
            <a:endParaRPr lang="zh-CN" altLang="en-US"/>
          </a:p>
        </p:txBody>
      </p:sp>
      <p:sp>
        <p:nvSpPr>
          <p:cNvPr id="3" name="内容占位符 2"/>
          <p:cNvSpPr>
            <a:spLocks noGrp="1"/>
          </p:cNvSpPr>
          <p:nvPr>
            <p:ph idx="1"/>
          </p:nvPr>
        </p:nvSpPr>
        <p:spPr/>
        <p:txBody>
          <a:bodyPr>
            <a:normAutofit fontScale="90000"/>
          </a:bodyPr>
          <a:p>
            <a:r>
              <a:rPr lang="zh-CN" altLang="en-US">
                <a:solidFill>
                  <a:srgbClr val="FF0000"/>
                </a:solidFill>
              </a:rPr>
              <a:t>一</a:t>
            </a:r>
            <a:r>
              <a:rPr lang="en-US" altLang="zh-CN">
                <a:solidFill>
                  <a:srgbClr val="FF0000"/>
                </a:solidFill>
              </a:rPr>
              <a:t>.“</a:t>
            </a:r>
            <a:r>
              <a:rPr lang="zh-CN" altLang="en-US">
                <a:solidFill>
                  <a:srgbClr val="FF0000"/>
                </a:solidFill>
              </a:rPr>
              <a:t>六税两费</a:t>
            </a:r>
            <a:r>
              <a:rPr lang="en-US" altLang="zh-CN">
                <a:solidFill>
                  <a:srgbClr val="FF0000"/>
                </a:solidFill>
              </a:rPr>
              <a:t>”</a:t>
            </a:r>
            <a:r>
              <a:rPr lang="zh-CN" altLang="en-US">
                <a:solidFill>
                  <a:srgbClr val="FF0000"/>
                </a:solidFill>
              </a:rPr>
              <a:t>减征</a:t>
            </a:r>
            <a:endParaRPr lang="zh-CN" altLang="en-US">
              <a:solidFill>
                <a:srgbClr val="FF0000"/>
              </a:solidFill>
            </a:endParaRPr>
          </a:p>
          <a:p>
            <a:r>
              <a:rPr lang="zh-CN" altLang="en-US">
                <a:solidFill>
                  <a:srgbClr val="0070C0"/>
                </a:solidFill>
              </a:rPr>
              <a:t>（一）政策依据</a:t>
            </a:r>
            <a:endParaRPr lang="zh-CN" altLang="en-US">
              <a:solidFill>
                <a:srgbClr val="0070C0"/>
              </a:solidFill>
            </a:endParaRPr>
          </a:p>
          <a:p>
            <a:r>
              <a:rPr lang="zh-CN" altLang="en-US">
                <a:solidFill>
                  <a:schemeClr val="tx1"/>
                </a:solidFill>
              </a:rPr>
              <a:t>财政部 税务总局关于进一步支持小微企业和个体工商户发展有关税费政策的公告（财</a:t>
            </a:r>
            <a:r>
              <a:rPr lang="en-US" altLang="zh-CN">
                <a:solidFill>
                  <a:schemeClr val="tx1"/>
                </a:solidFill>
              </a:rPr>
              <a:t> </a:t>
            </a:r>
            <a:r>
              <a:rPr lang="zh-CN" altLang="en-US">
                <a:solidFill>
                  <a:schemeClr val="tx1"/>
                </a:solidFill>
              </a:rPr>
              <a:t>税</a:t>
            </a:r>
            <a:r>
              <a:rPr lang="en-US" altLang="zh-CN">
                <a:solidFill>
                  <a:schemeClr val="tx1"/>
                </a:solidFill>
              </a:rPr>
              <a:t> </a:t>
            </a:r>
            <a:r>
              <a:rPr lang="zh-CN" altLang="en-US">
                <a:solidFill>
                  <a:schemeClr val="tx1"/>
                </a:solidFill>
              </a:rPr>
              <a:t>公告2023年第12号）</a:t>
            </a:r>
            <a:endParaRPr lang="zh-CN" altLang="en-US">
              <a:solidFill>
                <a:schemeClr val="tx1"/>
              </a:solidFill>
            </a:endParaRPr>
          </a:p>
          <a:p>
            <a:r>
              <a:rPr lang="zh-CN" altLang="en-US">
                <a:solidFill>
                  <a:srgbClr val="0070C0"/>
                </a:solidFill>
                <a:sym typeface="+mn-ea"/>
              </a:rPr>
              <a:t>（二）政策规定</a:t>
            </a:r>
            <a:endParaRPr lang="zh-CN" altLang="en-US">
              <a:solidFill>
                <a:srgbClr val="0070C0"/>
              </a:solidFill>
              <a:sym typeface="+mn-ea"/>
            </a:endParaRPr>
          </a:p>
          <a:p>
            <a:r>
              <a:rPr lang="zh-CN" altLang="en-US">
                <a:sym typeface="+mn-ea"/>
              </a:rPr>
              <a:t>1.执行期限</a:t>
            </a:r>
            <a:endParaRPr lang="zh-CN" altLang="en-US">
              <a:sym typeface="+mn-ea"/>
            </a:endParaRPr>
          </a:p>
          <a:p>
            <a:r>
              <a:rPr lang="zh-CN" altLang="en-US">
                <a:sym typeface="+mn-ea"/>
              </a:rPr>
              <a:t>（政策延续）执行至2027年12月31日</a:t>
            </a:r>
            <a:endParaRPr lang="zh-CN" altLang="en-US">
              <a:sym typeface="+mn-ea"/>
            </a:endParaRPr>
          </a:p>
          <a:p>
            <a:r>
              <a:rPr lang="en-US" altLang="zh-CN">
                <a:sym typeface="+mn-ea"/>
              </a:rPr>
              <a:t>2.</a:t>
            </a:r>
            <a:r>
              <a:rPr lang="zh-CN" altLang="en-US">
                <a:sym typeface="+mn-ea"/>
              </a:rPr>
              <a:t>优惠规定</a:t>
            </a:r>
            <a:endParaRPr lang="zh-CN" altLang="en-US">
              <a:sym typeface="+mn-ea"/>
            </a:endParaRPr>
          </a:p>
          <a:p>
            <a:r>
              <a:rPr lang="zh-CN" altLang="en-US"/>
              <a:t>（</a:t>
            </a:r>
            <a:r>
              <a:rPr lang="en-US" altLang="zh-CN"/>
              <a:t>1</a:t>
            </a:r>
            <a:r>
              <a:rPr lang="zh-CN" altLang="en-US"/>
              <a:t>）对增值税小规模纳税人、小型微利企业和个体工商户</a:t>
            </a:r>
            <a:r>
              <a:rPr lang="zh-CN" altLang="en-US">
                <a:solidFill>
                  <a:srgbClr val="FF0000"/>
                </a:solidFill>
              </a:rPr>
              <a:t>减半</a:t>
            </a:r>
            <a:r>
              <a:rPr lang="zh-CN" altLang="en-US"/>
              <a:t>征收资源税（不含水资源税）、城市维护建设税、房产税、城镇土地使用税、印花税（不含证券交易印花税）、耕地占用税和教育费附加、地方教育附加</a:t>
            </a:r>
            <a:endParaRPr lang="zh-CN" altLang="en-US"/>
          </a:p>
          <a:p>
            <a:r>
              <a:rPr lang="zh-CN" altLang="en-US"/>
              <a:t>（</a:t>
            </a:r>
            <a:r>
              <a:rPr lang="en-US" altLang="zh-CN"/>
              <a:t>2</a:t>
            </a:r>
            <a:r>
              <a:rPr lang="zh-CN" altLang="en-US"/>
              <a:t>）增值税小规模纳税人、小型微利企业和个体工商户已依法享受资源税、城市维护建设税、房产税、城镇土地使用税、印花税、耕地占用税、教育费附加、地方教育附加等其他优惠政策的，可叠加享受优惠政策</a:t>
            </a:r>
            <a:r>
              <a:rPr lang="en-US" altLang="zh-CN"/>
              <a:t> </a:t>
            </a:r>
            <a:endParaRPr lang="zh-CN" altLang="en-US"/>
          </a:p>
          <a:p>
            <a:pPr marL="0" indent="0">
              <a:buNone/>
            </a:pP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rPr>
              <a:t>其他税费方面</a:t>
            </a:r>
            <a:endParaRPr lang="zh-CN" altLang="en-US">
              <a:solidFill>
                <a:srgbClr val="0070C0"/>
              </a:solidFill>
            </a:endParaRPr>
          </a:p>
        </p:txBody>
      </p:sp>
      <p:sp>
        <p:nvSpPr>
          <p:cNvPr id="3" name="内容占位符 2"/>
          <p:cNvSpPr>
            <a:spLocks noGrp="1"/>
          </p:cNvSpPr>
          <p:nvPr>
            <p:ph idx="1"/>
          </p:nvPr>
        </p:nvSpPr>
        <p:spPr/>
        <p:txBody>
          <a:bodyPr/>
          <a:p>
            <a:r>
              <a:rPr lang="zh-CN" altLang="en-US">
                <a:solidFill>
                  <a:srgbClr val="FF0000"/>
                </a:solidFill>
              </a:rPr>
              <a:t>二</a:t>
            </a:r>
            <a:r>
              <a:rPr lang="en-US" altLang="zh-CN">
                <a:solidFill>
                  <a:srgbClr val="FF0000"/>
                </a:solidFill>
              </a:rPr>
              <a:t>.</a:t>
            </a:r>
            <a:r>
              <a:rPr lang="zh-CN" altLang="en-US" dirty="0">
                <a:solidFill>
                  <a:srgbClr val="FF0000"/>
                </a:solidFill>
                <a:sym typeface="+mn-ea"/>
              </a:rPr>
              <a:t>重组涉及契税和土地增值税</a:t>
            </a:r>
            <a:endParaRPr lang="zh-CN" altLang="en-US">
              <a:solidFill>
                <a:srgbClr val="FF0000"/>
              </a:solidFill>
            </a:endParaRPr>
          </a:p>
          <a:p>
            <a:r>
              <a:rPr lang="zh-CN" altLang="en-US">
                <a:solidFill>
                  <a:srgbClr val="0070C0"/>
                </a:solidFill>
              </a:rPr>
              <a:t>（一）政策依据</a:t>
            </a:r>
            <a:endParaRPr lang="zh-CN" altLang="en-US">
              <a:solidFill>
                <a:srgbClr val="FF0000"/>
              </a:solidFill>
            </a:endParaRPr>
          </a:p>
          <a:p>
            <a:r>
              <a:rPr lang="zh-CN" altLang="en-US">
                <a:sym typeface="+mn-ea"/>
              </a:rPr>
              <a:t>1.财政部、税务总局关于继续实施企业、事业单位改制重组有关契税政策的公告（财政部、税务总局公告2023年第49号）</a:t>
            </a:r>
            <a:endParaRPr lang="zh-CN" altLang="en-US"/>
          </a:p>
          <a:p>
            <a:r>
              <a:rPr lang="zh-CN" altLang="en-US">
                <a:sym typeface="+mn-ea"/>
              </a:rPr>
              <a:t>2.财政部、税务总局关于继续实施企业改制重组有关土地增值税政策的公告（财政部、税务总局公告2023年第51号）</a:t>
            </a:r>
            <a:endParaRPr lang="zh-CN" altLang="en-US"/>
          </a:p>
          <a:p>
            <a:r>
              <a:rPr lang="zh-CN" altLang="en-US">
                <a:solidFill>
                  <a:srgbClr val="0070C0"/>
                </a:solidFill>
              </a:rPr>
              <a:t>（二）政策规定</a:t>
            </a:r>
            <a:endParaRPr lang="zh-CN" altLang="en-US">
              <a:solidFill>
                <a:srgbClr val="0070C0"/>
              </a:solidFill>
            </a:endParaRPr>
          </a:p>
          <a:p>
            <a:r>
              <a:rPr lang="zh-CN" altLang="en-US">
                <a:sym typeface="+mn-ea"/>
              </a:rPr>
              <a:t>1.</a:t>
            </a:r>
            <a:r>
              <a:rPr lang="zh-CN" altLang="en-US">
                <a:sym typeface="+mn-ea"/>
              </a:rPr>
              <a:t>执行期限</a:t>
            </a:r>
            <a:endParaRPr lang="zh-CN" altLang="en-US"/>
          </a:p>
          <a:p>
            <a:r>
              <a:rPr lang="zh-CN" altLang="en-US">
                <a:sym typeface="+mn-ea"/>
              </a:rPr>
              <a:t>（政策延续）执行至2027年12月31日</a:t>
            </a:r>
            <a:endParaRPr lang="zh-CN" altLang="en-US">
              <a:solidFill>
                <a:srgbClr val="0070C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其他税费方面</a:t>
            </a:r>
            <a:endParaRPr lang="zh-CN" altLang="en-US"/>
          </a:p>
        </p:txBody>
      </p:sp>
      <p:sp>
        <p:nvSpPr>
          <p:cNvPr id="3" name="内容占位符 2"/>
          <p:cNvSpPr>
            <a:spLocks noGrp="1"/>
          </p:cNvSpPr>
          <p:nvPr>
            <p:ph idx="1"/>
          </p:nvPr>
        </p:nvSpPr>
        <p:spPr>
          <a:xfrm>
            <a:off x="340088" y="746216"/>
            <a:ext cx="11132457" cy="5651046"/>
          </a:xfrm>
        </p:spPr>
        <p:txBody>
          <a:bodyPr/>
          <a:p>
            <a:r>
              <a:rPr lang="en-US" altLang="zh-CN">
                <a:solidFill>
                  <a:schemeClr val="tx1"/>
                </a:solidFill>
              </a:rPr>
              <a:t>2.</a:t>
            </a:r>
            <a:r>
              <a:rPr lang="zh-CN" altLang="en-US">
                <a:solidFill>
                  <a:schemeClr val="tx1"/>
                </a:solidFill>
              </a:rPr>
              <a:t>政策规定（涉及房产土地权属）</a:t>
            </a:r>
            <a:endParaRPr lang="zh-CN" altLang="en-US">
              <a:solidFill>
                <a:schemeClr val="tx1"/>
              </a:solidFill>
            </a:endParaRPr>
          </a:p>
        </p:txBody>
      </p:sp>
      <p:graphicFrame>
        <p:nvGraphicFramePr>
          <p:cNvPr id="5" name="表格 4"/>
          <p:cNvGraphicFramePr/>
          <p:nvPr>
            <p:custDataLst>
              <p:tags r:id="rId1"/>
            </p:custDataLst>
          </p:nvPr>
        </p:nvGraphicFramePr>
        <p:xfrm>
          <a:off x="753745" y="1165860"/>
          <a:ext cx="10683875" cy="5547360"/>
        </p:xfrm>
        <a:graphic>
          <a:graphicData uri="http://schemas.openxmlformats.org/drawingml/2006/table">
            <a:tbl>
              <a:tblPr firstRow="1" bandRow="1">
                <a:tableStyleId>{5C22544A-7EE6-4342-B048-85BDC9FD1C3A}</a:tableStyleId>
              </a:tblPr>
              <a:tblGrid>
                <a:gridCol w="2192655"/>
                <a:gridCol w="3931285"/>
                <a:gridCol w="4559935"/>
              </a:tblGrid>
              <a:tr h="384810">
                <a:tc>
                  <a:txBody>
                    <a:bodyPr/>
                    <a:p>
                      <a:pPr algn="ctr">
                        <a:buNone/>
                      </a:pPr>
                      <a:r>
                        <a:rPr lang="zh-CN" altLang="en-US" b="1">
                          <a:ea typeface="华文中宋" panose="02010600040101010101" pitchFamily="2" charset="-122"/>
                        </a:rPr>
                        <a:t>重组方式</a:t>
                      </a:r>
                      <a:endParaRPr lang="zh-CN" altLang="en-US" b="1">
                        <a:ea typeface="华文中宋" panose="02010600040101010101" pitchFamily="2" charset="-122"/>
                      </a:endParaRPr>
                    </a:p>
                  </a:txBody>
                  <a:tcPr/>
                </a:tc>
                <a:tc>
                  <a:txBody>
                    <a:bodyPr/>
                    <a:p>
                      <a:pPr algn="ctr">
                        <a:buNone/>
                      </a:pPr>
                      <a:r>
                        <a:rPr lang="zh-CN" altLang="en-US" b="1">
                          <a:ea typeface="华文中宋" panose="02010600040101010101" pitchFamily="2" charset="-122"/>
                        </a:rPr>
                        <a:t>契税</a:t>
                      </a:r>
                      <a:endParaRPr lang="zh-CN" altLang="en-US" b="1">
                        <a:ea typeface="华文中宋" panose="02010600040101010101" pitchFamily="2" charset="-122"/>
                      </a:endParaRPr>
                    </a:p>
                  </a:txBody>
                  <a:tcPr/>
                </a:tc>
                <a:tc>
                  <a:txBody>
                    <a:bodyPr/>
                    <a:p>
                      <a:pPr algn="ctr">
                        <a:buNone/>
                      </a:pPr>
                      <a:r>
                        <a:rPr lang="zh-CN" altLang="en-US" b="1">
                          <a:ea typeface="华文中宋" panose="02010600040101010101" pitchFamily="2" charset="-122"/>
                        </a:rPr>
                        <a:t>土地增值税</a:t>
                      </a:r>
                      <a:endParaRPr lang="zh-CN" altLang="en-US" b="1">
                        <a:ea typeface="华文中宋" panose="02010600040101010101" pitchFamily="2" charset="-122"/>
                      </a:endParaRPr>
                    </a:p>
                  </a:txBody>
                  <a:tcPr/>
                </a:tc>
              </a:tr>
              <a:tr h="384810">
                <a:tc>
                  <a:txBody>
                    <a:bodyPr/>
                    <a:p>
                      <a:pPr>
                        <a:buNone/>
                      </a:pPr>
                      <a:r>
                        <a:rPr lang="zh-CN" altLang="en-US" b="1">
                          <a:ea typeface="华文中宋" panose="02010600040101010101" pitchFamily="2" charset="-122"/>
                        </a:rPr>
                        <a:t>企业改制</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原投资主体存续并超过75%，免征</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不改变原投资主体（比例可变），暂不征</a:t>
                      </a:r>
                      <a:endParaRPr lang="zh-CN" altLang="en-US" b="1">
                        <a:ea typeface="华文中宋" panose="02010600040101010101" pitchFamily="2" charset="-122"/>
                      </a:endParaRPr>
                    </a:p>
                  </a:txBody>
                  <a:tcPr/>
                </a:tc>
              </a:tr>
              <a:tr h="384810">
                <a:tc>
                  <a:txBody>
                    <a:bodyPr/>
                    <a:p>
                      <a:pPr>
                        <a:buNone/>
                      </a:pPr>
                      <a:r>
                        <a:rPr lang="zh-CN" altLang="en-US" b="1">
                          <a:ea typeface="华文中宋" panose="02010600040101010101" pitchFamily="2" charset="-122"/>
                        </a:rPr>
                        <a:t>事业单位改制　</a:t>
                      </a:r>
                      <a:endParaRPr lang="zh-CN" altLang="en-US" b="1">
                        <a:ea typeface="华文中宋" panose="02010600040101010101" pitchFamily="2" charset="-122"/>
                      </a:endParaRPr>
                    </a:p>
                  </a:txBody>
                  <a:tcPr/>
                </a:tc>
                <a:tc>
                  <a:txBody>
                    <a:bodyPr/>
                    <a:p>
                      <a:pPr>
                        <a:buNone/>
                      </a:pPr>
                      <a:r>
                        <a:rPr lang="zh-CN" altLang="en-US" sz="1800" b="1">
                          <a:ea typeface="华文中宋" panose="02010600040101010101" pitchFamily="2" charset="-122"/>
                          <a:sym typeface="+mn-ea"/>
                        </a:rPr>
                        <a:t>原投资主体存续并超过</a:t>
                      </a:r>
                      <a:r>
                        <a:rPr lang="en-US" altLang="zh-CN" sz="1800" b="1">
                          <a:ea typeface="华文中宋" panose="02010600040101010101" pitchFamily="2" charset="-122"/>
                          <a:sym typeface="+mn-ea"/>
                        </a:rPr>
                        <a:t>50</a:t>
                      </a:r>
                      <a:r>
                        <a:rPr lang="zh-CN" altLang="en-US" sz="1800" b="1">
                          <a:ea typeface="华文中宋" panose="02010600040101010101" pitchFamily="2" charset="-122"/>
                          <a:sym typeface="+mn-ea"/>
                        </a:rPr>
                        <a:t>%，免征</a:t>
                      </a:r>
                      <a:endParaRPr lang="zh-CN" altLang="en-US" b="1">
                        <a:ea typeface="华文中宋" panose="02010600040101010101" pitchFamily="2" charset="-122"/>
                      </a:endParaRPr>
                    </a:p>
                  </a:txBody>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r>
              <a:tr h="384810">
                <a:tc>
                  <a:txBody>
                    <a:bodyPr/>
                    <a:p>
                      <a:pPr>
                        <a:buNone/>
                      </a:pPr>
                      <a:r>
                        <a:rPr lang="zh-CN" altLang="en-US" b="1">
                          <a:ea typeface="华文中宋" panose="02010600040101010101" pitchFamily="2" charset="-122"/>
                        </a:rPr>
                        <a:t>公司合并</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免征</a:t>
                      </a:r>
                      <a:r>
                        <a:rPr lang="en-US" altLang="zh-CN" b="1">
                          <a:ea typeface="华文中宋" panose="02010600040101010101" pitchFamily="2" charset="-122"/>
                        </a:rPr>
                        <a:t> </a:t>
                      </a:r>
                      <a:endParaRPr lang="en-US" altLang="zh-CN" b="1">
                        <a:ea typeface="华文中宋" panose="02010600040101010101" pitchFamily="2" charset="-122"/>
                      </a:endParaRPr>
                    </a:p>
                  </a:txBody>
                  <a:tcPr/>
                </a:tc>
                <a:tc>
                  <a:txBody>
                    <a:bodyPr/>
                    <a:p>
                      <a:pPr>
                        <a:buNone/>
                      </a:pPr>
                      <a:r>
                        <a:rPr lang="zh-CN" altLang="en-US" b="1">
                          <a:ea typeface="华文中宋" panose="02010600040101010101" pitchFamily="2" charset="-122"/>
                        </a:rPr>
                        <a:t>暂不征收</a:t>
                      </a:r>
                      <a:endParaRPr lang="zh-CN" altLang="en-US" b="1">
                        <a:ea typeface="华文中宋" panose="02010600040101010101" pitchFamily="2" charset="-122"/>
                      </a:endParaRPr>
                    </a:p>
                  </a:txBody>
                  <a:tcPr/>
                </a:tc>
              </a:tr>
              <a:tr h="384810">
                <a:tc>
                  <a:txBody>
                    <a:bodyPr/>
                    <a:p>
                      <a:pPr>
                        <a:buNone/>
                      </a:pPr>
                      <a:r>
                        <a:rPr lang="zh-CN" altLang="en-US" b="1">
                          <a:ea typeface="华文中宋" panose="02010600040101010101" pitchFamily="2" charset="-122"/>
                        </a:rPr>
                        <a:t>公司分立</a:t>
                      </a:r>
                      <a:endParaRPr lang="zh-CN" altLang="en-US" b="1">
                        <a:ea typeface="华文中宋" panose="02010600040101010101" pitchFamily="2" charset="-122"/>
                      </a:endParaRPr>
                    </a:p>
                  </a:txBody>
                  <a:tcPr/>
                </a:tc>
                <a:tc>
                  <a:txBody>
                    <a:bodyPr/>
                    <a:p>
                      <a:pPr>
                        <a:buNone/>
                      </a:pPr>
                      <a:r>
                        <a:rPr lang="zh-CN" altLang="en-US" sz="1800" b="1">
                          <a:ea typeface="华文中宋" panose="02010600040101010101" pitchFamily="2" charset="-122"/>
                          <a:sym typeface="+mn-ea"/>
                        </a:rPr>
                        <a:t>免征</a:t>
                      </a:r>
                      <a:r>
                        <a:rPr lang="en-US" altLang="zh-CN" sz="1800" b="1">
                          <a:ea typeface="华文中宋" panose="02010600040101010101" pitchFamily="2" charset="-122"/>
                          <a:sym typeface="+mn-ea"/>
                        </a:rPr>
                        <a:t> </a:t>
                      </a:r>
                      <a:endParaRPr lang="en-US" altLang="zh-CN" sz="1800" b="1">
                        <a:ea typeface="华文中宋" panose="02010600040101010101" pitchFamily="2" charset="-122"/>
                        <a:sym typeface="+mn-ea"/>
                      </a:endParaRPr>
                    </a:p>
                  </a:txBody>
                  <a:tcPr/>
                </a:tc>
                <a:tc>
                  <a:txBody>
                    <a:bodyPr/>
                    <a:p>
                      <a:pPr>
                        <a:buNone/>
                      </a:pPr>
                      <a:r>
                        <a:rPr lang="zh-CN" altLang="en-US" b="1">
                          <a:ea typeface="华文中宋" panose="02010600040101010101" pitchFamily="2" charset="-122"/>
                        </a:rPr>
                        <a:t>暂不征收</a:t>
                      </a:r>
                      <a:endParaRPr lang="zh-CN" altLang="en-US" b="1">
                        <a:ea typeface="华文中宋" panose="02010600040101010101" pitchFamily="2" charset="-122"/>
                      </a:endParaRPr>
                    </a:p>
                  </a:txBody>
                  <a:tcPr/>
                </a:tc>
              </a:tr>
              <a:tr h="384810">
                <a:tc>
                  <a:txBody>
                    <a:bodyPr/>
                    <a:p>
                      <a:pPr>
                        <a:buNone/>
                      </a:pPr>
                      <a:r>
                        <a:rPr lang="zh-CN" altLang="en-US" b="1">
                          <a:ea typeface="华文中宋" panose="02010600040101010101" pitchFamily="2" charset="-122"/>
                        </a:rPr>
                        <a:t>企业破产</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债权人承受，免征</a:t>
                      </a:r>
                      <a:r>
                        <a:rPr lang="en-US" altLang="zh-CN" b="1">
                          <a:ea typeface="华文中宋" panose="02010600040101010101" pitchFamily="2" charset="-122"/>
                        </a:rPr>
                        <a:t>  </a:t>
                      </a:r>
                      <a:endParaRPr lang="zh-CN" altLang="en-US" b="1">
                        <a:ea typeface="华文中宋" panose="02010600040101010101" pitchFamily="2" charset="-122"/>
                      </a:endParaRPr>
                    </a:p>
                    <a:p>
                      <a:pPr>
                        <a:buNone/>
                      </a:pPr>
                      <a:r>
                        <a:rPr lang="zh-CN" altLang="en-US" b="1">
                          <a:ea typeface="华文中宋" panose="02010600040101010101" pitchFamily="2" charset="-122"/>
                        </a:rPr>
                        <a:t>非债权人承受安置全体职工，免征</a:t>
                      </a:r>
                      <a:r>
                        <a:rPr lang="en-US" altLang="zh-CN" b="1">
                          <a:ea typeface="华文中宋" panose="02010600040101010101" pitchFamily="2" charset="-122"/>
                        </a:rPr>
                        <a:t> </a:t>
                      </a:r>
                      <a:r>
                        <a:rPr lang="zh-CN" altLang="en-US" b="1">
                          <a:ea typeface="华文中宋" panose="02010600040101010101" pitchFamily="2" charset="-122"/>
                        </a:rPr>
                        <a:t>；安置</a:t>
                      </a:r>
                      <a:r>
                        <a:rPr lang="en-US" altLang="zh-CN" b="1">
                          <a:ea typeface="华文中宋" panose="02010600040101010101" pitchFamily="2" charset="-122"/>
                        </a:rPr>
                        <a:t>30%</a:t>
                      </a:r>
                      <a:r>
                        <a:rPr lang="zh-CN" altLang="en-US" b="1">
                          <a:ea typeface="华文中宋" panose="02010600040101010101" pitchFamily="2" charset="-122"/>
                        </a:rPr>
                        <a:t>以上职工，减半征</a:t>
                      </a:r>
                      <a:r>
                        <a:rPr lang="en-US" altLang="zh-CN" b="1">
                          <a:ea typeface="华文中宋" panose="02010600040101010101" pitchFamily="2" charset="-122"/>
                        </a:rPr>
                        <a:t> </a:t>
                      </a:r>
                      <a:endParaRPr lang="en-US" altLang="zh-CN" b="1">
                        <a:ea typeface="华文中宋" panose="02010600040101010101" pitchFamily="2" charset="-122"/>
                      </a:endParaRPr>
                    </a:p>
                  </a:txBody>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r>
              <a:tr h="384810">
                <a:tc>
                  <a:txBody>
                    <a:bodyPr/>
                    <a:p>
                      <a:pPr>
                        <a:buNone/>
                      </a:pPr>
                      <a:r>
                        <a:rPr lang="zh-CN" altLang="en-US" b="1">
                          <a:ea typeface="华文中宋" panose="02010600040101010101" pitchFamily="2" charset="-122"/>
                        </a:rPr>
                        <a:t>资产划转</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县级以上行政性划转，免征</a:t>
                      </a:r>
                      <a:r>
                        <a:rPr lang="en-US" altLang="zh-CN" b="1">
                          <a:ea typeface="华文中宋" panose="02010600040101010101" pitchFamily="2" charset="-122"/>
                        </a:rPr>
                        <a:t> </a:t>
                      </a:r>
                      <a:endParaRPr lang="en-US" altLang="zh-CN" b="1">
                        <a:ea typeface="华文中宋" panose="02010600040101010101" pitchFamily="2" charset="-122"/>
                      </a:endParaRPr>
                    </a:p>
                    <a:p>
                      <a:pPr>
                        <a:buNone/>
                      </a:pPr>
                      <a:r>
                        <a:rPr lang="zh-CN" altLang="en-US" b="1">
                          <a:ea typeface="华文中宋" panose="02010600040101010101" pitchFamily="2" charset="-122"/>
                        </a:rPr>
                        <a:t>同一投资主体内部划转，</a:t>
                      </a:r>
                      <a:r>
                        <a:rPr lang="zh-CN" altLang="en-US" sz="1800" b="1">
                          <a:ea typeface="华文中宋" panose="02010600040101010101" pitchFamily="2" charset="-122"/>
                          <a:sym typeface="+mn-ea"/>
                        </a:rPr>
                        <a:t>免征</a:t>
                      </a:r>
                      <a:r>
                        <a:rPr lang="en-US" altLang="zh-CN" sz="1800" b="1">
                          <a:ea typeface="华文中宋" panose="02010600040101010101" pitchFamily="2" charset="-122"/>
                          <a:sym typeface="+mn-ea"/>
                        </a:rPr>
                        <a:t> </a:t>
                      </a:r>
                      <a:endParaRPr lang="zh-CN" altLang="en-US" sz="1800" b="1">
                        <a:ea typeface="华文中宋" panose="02010600040101010101" pitchFamily="2" charset="-122"/>
                        <a:sym typeface="+mn-ea"/>
                      </a:endParaRPr>
                    </a:p>
                    <a:p>
                      <a:pPr>
                        <a:buNone/>
                      </a:pPr>
                      <a:r>
                        <a:rPr lang="zh-CN" altLang="en-US" b="1">
                          <a:ea typeface="华文中宋" panose="02010600040101010101" pitchFamily="2" charset="-122"/>
                        </a:rPr>
                        <a:t>母公司向其全资子公司增资，免征</a:t>
                      </a:r>
                      <a:r>
                        <a:rPr lang="en-US" altLang="zh-CN" b="1">
                          <a:ea typeface="华文中宋" panose="02010600040101010101" pitchFamily="2" charset="-122"/>
                        </a:rPr>
                        <a:t> </a:t>
                      </a:r>
                      <a:endParaRPr lang="en-US" altLang="zh-CN" b="1">
                        <a:ea typeface="华文中宋" panose="02010600040101010101" pitchFamily="2" charset="-122"/>
                      </a:endParaRPr>
                    </a:p>
                  </a:txBody>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r>
              <a:tr h="384810">
                <a:tc>
                  <a:txBody>
                    <a:bodyPr/>
                    <a:p>
                      <a:pPr>
                        <a:buNone/>
                      </a:pPr>
                      <a:r>
                        <a:rPr lang="zh-CN" altLang="en-US" b="1">
                          <a:ea typeface="华文中宋" panose="02010600040101010101" pitchFamily="2" charset="-122"/>
                        </a:rPr>
                        <a:t>债权转股权</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国务院批准债权转股权，免征</a:t>
                      </a:r>
                      <a:r>
                        <a:rPr lang="en-US" altLang="zh-CN" b="1">
                          <a:ea typeface="华文中宋" panose="02010600040101010101" pitchFamily="2" charset="-122"/>
                        </a:rPr>
                        <a:t> </a:t>
                      </a:r>
                      <a:endParaRPr lang="en-US" altLang="zh-CN" b="1">
                        <a:ea typeface="华文中宋" panose="02010600040101010101" pitchFamily="2" charset="-122"/>
                      </a:endParaRPr>
                    </a:p>
                  </a:txBody>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r>
              <a:tr h="384810">
                <a:tc>
                  <a:txBody>
                    <a:bodyPr/>
                    <a:p>
                      <a:pPr>
                        <a:buNone/>
                      </a:pPr>
                      <a:r>
                        <a:rPr lang="zh-CN" altLang="en-US" b="1">
                          <a:ea typeface="华文中宋" panose="02010600040101010101" pitchFamily="2" charset="-122"/>
                        </a:rPr>
                        <a:t>划拨用地出让或作价出资</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承受方应按规定</a:t>
                      </a:r>
                      <a:r>
                        <a:rPr lang="zh-CN" altLang="en-US" b="1">
                          <a:solidFill>
                            <a:srgbClr val="FF0000"/>
                          </a:solidFill>
                          <a:ea typeface="华文中宋" panose="02010600040101010101" pitchFamily="2" charset="-122"/>
                        </a:rPr>
                        <a:t>征收契税</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改制重组时作价入股，暂不征</a:t>
                      </a:r>
                      <a:endParaRPr lang="zh-CN" altLang="en-US" b="1">
                        <a:ea typeface="华文中宋" panose="02010600040101010101" pitchFamily="2" charset="-122"/>
                      </a:endParaRPr>
                    </a:p>
                  </a:txBody>
                  <a:tcPr/>
                </a:tc>
              </a:tr>
              <a:tr h="384810">
                <a:tc>
                  <a:txBody>
                    <a:bodyPr/>
                    <a:p>
                      <a:pPr>
                        <a:buNone/>
                      </a:pPr>
                      <a:r>
                        <a:rPr lang="zh-CN" altLang="en-US" b="1">
                          <a:ea typeface="华文中宋" panose="02010600040101010101" pitchFamily="2" charset="-122"/>
                        </a:rPr>
                        <a:t>股权（股份）转让</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土地、房屋权属不发生转移，</a:t>
                      </a:r>
                      <a:r>
                        <a:rPr lang="zh-CN" altLang="en-US" b="1">
                          <a:solidFill>
                            <a:srgbClr val="FF0000"/>
                          </a:solidFill>
                          <a:ea typeface="华文中宋" panose="02010600040101010101" pitchFamily="2" charset="-122"/>
                        </a:rPr>
                        <a:t>不</a:t>
                      </a:r>
                      <a:r>
                        <a:rPr lang="zh-CN" altLang="en-US" b="1">
                          <a:ea typeface="华文中宋" panose="02010600040101010101" pitchFamily="2" charset="-122"/>
                        </a:rPr>
                        <a:t>征收</a:t>
                      </a:r>
                      <a:r>
                        <a:rPr lang="en-US" altLang="zh-CN" b="1">
                          <a:ea typeface="华文中宋" panose="02010600040101010101" pitchFamily="2" charset="-122"/>
                        </a:rPr>
                        <a:t> </a:t>
                      </a:r>
                      <a:endParaRPr lang="en-US" altLang="zh-CN" b="1">
                        <a:ea typeface="华文中宋" panose="02010600040101010101" pitchFamily="2" charset="-122"/>
                      </a:endParaRPr>
                    </a:p>
                  </a:txBody>
                  <a:tcPr/>
                </a:tc>
                <a:tc>
                  <a:txBody>
                    <a:bodyPr/>
                    <a:p>
                      <a:pPr>
                        <a:buNone/>
                      </a:pPr>
                      <a:r>
                        <a:rPr lang="en-US" altLang="zh-CN" b="1">
                          <a:ea typeface="华文中宋" panose="02010600040101010101" pitchFamily="2" charset="-122"/>
                        </a:rPr>
                        <a:t>——</a:t>
                      </a:r>
                      <a:endParaRPr lang="en-US" altLang="zh-CN" b="1">
                        <a:ea typeface="华文中宋" panose="02010600040101010101" pitchFamily="2" charset="-122"/>
                      </a:endParaRPr>
                    </a:p>
                  </a:txBody>
                  <a:tcPr/>
                </a:tc>
              </a:tr>
              <a:tr h="384810">
                <a:tc gridSpan="2">
                  <a:txBody>
                    <a:bodyPr/>
                    <a:p>
                      <a:pPr>
                        <a:buNone/>
                      </a:pPr>
                      <a:endParaRPr lang="zh-CN" altLang="en-US" b="1">
                        <a:ea typeface="华文中宋" panose="02010600040101010101" pitchFamily="2" charset="-122"/>
                      </a:endParaRPr>
                    </a:p>
                  </a:txBody>
                  <a:tcPr/>
                </a:tc>
                <a:tc hMerge="1">
                  <a:tcPr/>
                </a:tc>
                <a:tc>
                  <a:txBody>
                    <a:bodyPr/>
                    <a:p>
                      <a:pPr>
                        <a:buNone/>
                      </a:pPr>
                      <a:r>
                        <a:rPr lang="zh-CN" altLang="en-US" b="1">
                          <a:ea typeface="华文中宋" panose="02010600040101010101" pitchFamily="2" charset="-122"/>
                        </a:rPr>
                        <a:t>不适用于转移任意一方为房地产开发企业</a:t>
                      </a:r>
                      <a:endParaRPr lang="zh-CN" altLang="en-US" b="1">
                        <a:ea typeface="华文中宋" panose="02010600040101010101" pitchFamily="2" charset="-122"/>
                      </a:endParaRPr>
                    </a:p>
                  </a:txBody>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其他税费方面</a:t>
            </a:r>
            <a:endParaRPr lang="zh-CN" altLang="en-US"/>
          </a:p>
        </p:txBody>
      </p:sp>
      <p:sp>
        <p:nvSpPr>
          <p:cNvPr id="3" name="内容占位符 2"/>
          <p:cNvSpPr>
            <a:spLocks noGrp="1"/>
          </p:cNvSpPr>
          <p:nvPr>
            <p:ph idx="1"/>
          </p:nvPr>
        </p:nvSpPr>
        <p:spPr/>
        <p:txBody>
          <a:bodyPr/>
          <a:p>
            <a:r>
              <a:rPr lang="zh-CN" altLang="en-US">
                <a:solidFill>
                  <a:srgbClr val="FF0000"/>
                </a:solidFill>
              </a:rPr>
              <a:t>三</a:t>
            </a:r>
            <a:r>
              <a:rPr lang="en-US" altLang="zh-CN">
                <a:solidFill>
                  <a:srgbClr val="FF0000"/>
                </a:solidFill>
              </a:rPr>
              <a:t>.证券交易印花税</a:t>
            </a:r>
            <a:endParaRPr lang="en-US" altLang="zh-CN">
              <a:solidFill>
                <a:srgbClr val="FF0000"/>
              </a:solidFill>
            </a:endParaRPr>
          </a:p>
          <a:p>
            <a:r>
              <a:rPr lang="zh-CN" altLang="en-US">
                <a:solidFill>
                  <a:srgbClr val="0070C0"/>
                </a:solidFill>
                <a:sym typeface="+mn-ea"/>
              </a:rPr>
              <a:t>（一）政策依据</a:t>
            </a:r>
            <a:endParaRPr lang="zh-CN" altLang="en-US">
              <a:solidFill>
                <a:srgbClr val="FF0000"/>
              </a:solidFill>
            </a:endParaRPr>
          </a:p>
          <a:p>
            <a:r>
              <a:rPr lang="en-US" altLang="zh-CN">
                <a:solidFill>
                  <a:schemeClr val="tx1"/>
                </a:solidFill>
              </a:rPr>
              <a:t>财政部 税务总局关于减半征收证券交易印花税的公告</a:t>
            </a:r>
            <a:r>
              <a:rPr lang="zh-CN" altLang="en-US">
                <a:solidFill>
                  <a:schemeClr val="tx1"/>
                </a:solidFill>
              </a:rPr>
              <a:t>（</a:t>
            </a:r>
            <a:r>
              <a:rPr lang="en-US" altLang="zh-CN">
                <a:solidFill>
                  <a:schemeClr val="tx1"/>
                </a:solidFill>
              </a:rPr>
              <a:t>财政部 税务总局公告2023年第39号</a:t>
            </a:r>
            <a:r>
              <a:rPr lang="zh-CN" altLang="en-US">
                <a:solidFill>
                  <a:schemeClr val="tx1"/>
                </a:solidFill>
              </a:rPr>
              <a:t>）</a:t>
            </a:r>
            <a:r>
              <a:rPr lang="en-US" altLang="zh-CN">
                <a:solidFill>
                  <a:schemeClr val="tx1"/>
                </a:solidFill>
              </a:rPr>
              <a:t> </a:t>
            </a:r>
            <a:endParaRPr lang="en-US" altLang="zh-CN">
              <a:solidFill>
                <a:schemeClr val="tx1"/>
              </a:solidFill>
            </a:endParaRPr>
          </a:p>
          <a:p>
            <a:r>
              <a:rPr lang="zh-CN" altLang="en-US">
                <a:solidFill>
                  <a:srgbClr val="0070C0"/>
                </a:solidFill>
              </a:rPr>
              <a:t>（二）政策规定</a:t>
            </a:r>
            <a:endParaRPr lang="zh-CN" altLang="en-US">
              <a:solidFill>
                <a:srgbClr val="0070C0"/>
              </a:solidFill>
            </a:endParaRPr>
          </a:p>
          <a:p>
            <a:r>
              <a:rPr lang="en-US" altLang="zh-CN"/>
              <a:t>1.执行时间</a:t>
            </a:r>
            <a:endParaRPr lang="en-US" altLang="zh-CN"/>
          </a:p>
          <a:p>
            <a:r>
              <a:rPr lang="en-US" altLang="zh-CN"/>
              <a:t>自2023年8月28日起</a:t>
            </a:r>
            <a:endParaRPr lang="en-US" altLang="zh-CN"/>
          </a:p>
          <a:p>
            <a:r>
              <a:rPr lang="en-US" altLang="zh-CN"/>
              <a:t>2.</a:t>
            </a:r>
            <a:r>
              <a:rPr lang="zh-CN" altLang="en-US"/>
              <a:t>优惠规定</a:t>
            </a:r>
            <a:endParaRPr lang="zh-CN" altLang="en-US"/>
          </a:p>
          <a:p>
            <a:r>
              <a:rPr lang="zh-CN" altLang="en-US"/>
              <a:t>证券交易印花税实施减半征收</a:t>
            </a:r>
            <a:endParaRPr lang="zh-CN" altLang="en-US"/>
          </a:p>
          <a:p>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97816"/>
            <a:ext cx="10417629" cy="505732"/>
          </a:xfrm>
        </p:spPr>
        <p:txBody>
          <a:bodyPr/>
          <a:p>
            <a:pPr algn="ctr"/>
            <a:r>
              <a:rPr lang="zh-CN" altLang="en-US">
                <a:solidFill>
                  <a:srgbClr val="0070C0"/>
                </a:solidFill>
                <a:sym typeface="+mn-ea"/>
              </a:rPr>
              <a:t>其他税费方面</a:t>
            </a:r>
            <a:endParaRPr lang="zh-CN" altLang="en-US"/>
          </a:p>
        </p:txBody>
      </p:sp>
      <p:sp>
        <p:nvSpPr>
          <p:cNvPr id="3" name="内容占位符 2"/>
          <p:cNvSpPr>
            <a:spLocks noGrp="1"/>
          </p:cNvSpPr>
          <p:nvPr>
            <p:ph idx="1"/>
          </p:nvPr>
        </p:nvSpPr>
        <p:spPr>
          <a:xfrm>
            <a:off x="619033" y="674732"/>
            <a:ext cx="11255829" cy="5508171"/>
          </a:xfrm>
        </p:spPr>
        <p:txBody>
          <a:bodyPr/>
          <a:p>
            <a:r>
              <a:rPr lang="zh-CN" altLang="en-US">
                <a:solidFill>
                  <a:srgbClr val="FF0000"/>
                </a:solidFill>
              </a:rPr>
              <a:t>四</a:t>
            </a:r>
            <a:r>
              <a:rPr lang="en-US" altLang="zh-CN">
                <a:solidFill>
                  <a:srgbClr val="FF0000"/>
                </a:solidFill>
              </a:rPr>
              <a:t>.</a:t>
            </a:r>
            <a:r>
              <a:rPr lang="zh-CN" altLang="en-US">
                <a:solidFill>
                  <a:srgbClr val="FF0000"/>
                </a:solidFill>
              </a:rPr>
              <a:t>部分优惠政策延续</a:t>
            </a:r>
            <a:endParaRPr lang="zh-CN" altLang="en-US">
              <a:solidFill>
                <a:srgbClr val="FF0000"/>
              </a:solidFill>
            </a:endParaRPr>
          </a:p>
          <a:p>
            <a:endParaRPr lang="zh-CN" altLang="en-US">
              <a:solidFill>
                <a:srgbClr val="FF0000"/>
              </a:solidFill>
            </a:endParaRPr>
          </a:p>
        </p:txBody>
      </p:sp>
      <p:graphicFrame>
        <p:nvGraphicFramePr>
          <p:cNvPr id="4" name="表格 3"/>
          <p:cNvGraphicFramePr/>
          <p:nvPr>
            <p:custDataLst>
              <p:tags r:id="rId1"/>
            </p:custDataLst>
          </p:nvPr>
        </p:nvGraphicFramePr>
        <p:xfrm>
          <a:off x="681355" y="1054100"/>
          <a:ext cx="10853420" cy="5156835"/>
        </p:xfrm>
        <a:graphic>
          <a:graphicData uri="http://schemas.openxmlformats.org/drawingml/2006/table">
            <a:tbl>
              <a:tblPr firstRow="1" bandRow="1">
                <a:tableStyleId>{5C22544A-7EE6-4342-B048-85BDC9FD1C3A}</a:tableStyleId>
              </a:tblPr>
              <a:tblGrid>
                <a:gridCol w="1235710"/>
                <a:gridCol w="1794510"/>
                <a:gridCol w="1524000"/>
                <a:gridCol w="5138420"/>
                <a:gridCol w="1160780"/>
              </a:tblGrid>
              <a:tr h="365125">
                <a:tc>
                  <a:txBody>
                    <a:bodyPr/>
                    <a:p>
                      <a:pPr>
                        <a:buNone/>
                      </a:pPr>
                      <a:r>
                        <a:rPr lang="zh-CN" altLang="en-US" sz="1800" b="1">
                          <a:ea typeface="华文中宋" panose="02010600040101010101" pitchFamily="2" charset="-122"/>
                        </a:rPr>
                        <a:t>优惠项目</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政策依据</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适用对象</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优惠内容</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延续期限</a:t>
                      </a:r>
                      <a:endParaRPr lang="zh-CN" altLang="en-US" sz="1800" b="1">
                        <a:ea typeface="华文中宋" panose="02010600040101010101" pitchFamily="2" charset="-122"/>
                      </a:endParaRPr>
                    </a:p>
                  </a:txBody>
                  <a:tcPr/>
                </a:tc>
              </a:tr>
              <a:tr h="681355">
                <a:tc>
                  <a:txBody>
                    <a:bodyPr/>
                    <a:p>
                      <a:pPr>
                        <a:buNone/>
                      </a:pPr>
                      <a:r>
                        <a:rPr lang="zh-CN" altLang="en-US" sz="1800" b="1">
                          <a:ea typeface="华文中宋" panose="02010600040101010101" pitchFamily="2" charset="-122"/>
                        </a:rPr>
                        <a:t>公共交通</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财</a:t>
                      </a:r>
                      <a:r>
                        <a:rPr lang="en-US" altLang="zh-CN" sz="1800" b="1">
                          <a:ea typeface="华文中宋" panose="02010600040101010101" pitchFamily="2" charset="-122"/>
                        </a:rPr>
                        <a:t> </a:t>
                      </a:r>
                      <a:r>
                        <a:rPr lang="zh-CN" altLang="en-US" sz="1800" b="1">
                          <a:ea typeface="华文中宋" panose="02010600040101010101" pitchFamily="2" charset="-122"/>
                        </a:rPr>
                        <a:t>税公告2023年第52号</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sym typeface="+mn-ea"/>
                        </a:rPr>
                        <a:t>公共交通运营企业</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城市公交站场、道路客运站场、城市轨道交通系统运营用地，免征城镇土地使用税</a:t>
                      </a:r>
                      <a:endParaRPr lang="zh-CN" altLang="en-US" sz="1800" b="1">
                        <a:ea typeface="华文中宋" panose="02010600040101010101" pitchFamily="2" charset="-122"/>
                      </a:endParaRPr>
                    </a:p>
                  </a:txBody>
                  <a:tcPr/>
                </a:tc>
                <a:tc rowSpan="4">
                  <a:txBody>
                    <a:bodyPr/>
                    <a:p>
                      <a:pPr>
                        <a:buNone/>
                      </a:pPr>
                      <a:endParaRPr lang="zh-CN" altLang="en-US" sz="1800" b="1">
                        <a:ea typeface="华文中宋" panose="02010600040101010101" pitchFamily="2" charset="-122"/>
                      </a:endParaRPr>
                    </a:p>
                    <a:p>
                      <a:pPr>
                        <a:buNone/>
                      </a:pPr>
                      <a:endParaRPr lang="zh-CN" altLang="en-US" sz="1800" b="1">
                        <a:ea typeface="华文中宋" panose="02010600040101010101" pitchFamily="2" charset="-122"/>
                      </a:endParaRPr>
                    </a:p>
                    <a:p>
                      <a:pPr>
                        <a:buNone/>
                      </a:pPr>
                      <a:r>
                        <a:rPr lang="zh-CN" altLang="en-US" sz="1800" b="1">
                          <a:ea typeface="华文中宋" panose="02010600040101010101" pitchFamily="2" charset="-122"/>
                        </a:rPr>
                        <a:t>执行至2027年12月31日</a:t>
                      </a:r>
                      <a:endParaRPr lang="zh-CN" altLang="en-US" sz="1800" b="1">
                        <a:ea typeface="华文中宋" panose="02010600040101010101" pitchFamily="2" charset="-122"/>
                      </a:endParaRPr>
                    </a:p>
                  </a:txBody>
                  <a:tcPr/>
                </a:tc>
              </a:tr>
              <a:tr h="753110">
                <a:tc>
                  <a:txBody>
                    <a:bodyPr/>
                    <a:p>
                      <a:pPr>
                        <a:buNone/>
                      </a:pPr>
                      <a:r>
                        <a:rPr lang="zh-CN" altLang="en-US" sz="1800" b="1">
                          <a:ea typeface="华文中宋" panose="02010600040101010101" pitchFamily="2" charset="-122"/>
                        </a:rPr>
                        <a:t>农贸市场</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财 税公告2023年第50号</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sym typeface="+mn-ea"/>
                        </a:rPr>
                        <a:t>农产品批发市场、农贸市场（包括自有和承租）</a:t>
                      </a:r>
                      <a:endParaRPr lang="zh-CN" altLang="en-US" sz="1800" b="1">
                        <a:ea typeface="华文中宋" panose="02010600040101010101" pitchFamily="2" charset="-122"/>
                        <a:sym typeface="+mn-ea"/>
                      </a:endParaRPr>
                    </a:p>
                  </a:txBody>
                  <a:tcPr/>
                </a:tc>
                <a:tc>
                  <a:txBody>
                    <a:bodyPr/>
                    <a:p>
                      <a:pPr>
                        <a:buNone/>
                      </a:pPr>
                      <a:r>
                        <a:rPr lang="zh-CN" altLang="en-US" sz="1800" b="1">
                          <a:ea typeface="华文中宋" panose="02010600040101010101" pitchFamily="2" charset="-122"/>
                        </a:rPr>
                        <a:t>专门用于经营农产品的房产、土地，暂免征收房产税和城镇土地使用税</a:t>
                      </a:r>
                      <a:r>
                        <a:rPr lang="en-US" altLang="zh-CN" sz="1800" b="1">
                          <a:ea typeface="华文中宋" panose="02010600040101010101" pitchFamily="2" charset="-122"/>
                        </a:rPr>
                        <a:t> </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同时经营其他产品的农产品批发市场和农贸市场使用的房产、土地，按其他产品与农产品交易场地面积的比例确定征免房产税和城镇土地使用税</a:t>
                      </a:r>
                      <a:r>
                        <a:rPr lang="en-US" altLang="zh-CN" sz="1800" b="1">
                          <a:ea typeface="华文中宋" panose="02010600040101010101" pitchFamily="2" charset="-122"/>
                        </a:rPr>
                        <a:t> </a:t>
                      </a:r>
                      <a:endParaRPr lang="en-US" altLang="zh-CN" sz="1800" b="1">
                        <a:ea typeface="华文中宋" panose="02010600040101010101" pitchFamily="2" charset="-122"/>
                      </a:endParaRPr>
                    </a:p>
                  </a:txBody>
                  <a:tcPr/>
                </a:tc>
                <a:tc vMerge="1">
                  <a:tcPr/>
                </a:tc>
              </a:tr>
              <a:tr h="753110">
                <a:tc>
                  <a:txBody>
                    <a:bodyPr/>
                    <a:p>
                      <a:pPr>
                        <a:buNone/>
                      </a:pPr>
                      <a:r>
                        <a:rPr lang="zh-CN" altLang="en-US" sz="1800" b="1">
                          <a:ea typeface="华文中宋" panose="02010600040101010101" pitchFamily="2" charset="-122"/>
                        </a:rPr>
                        <a:t>高校学生公寓</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财</a:t>
                      </a:r>
                      <a:r>
                        <a:rPr lang="en-US" altLang="zh-CN" sz="1800" b="1">
                          <a:ea typeface="华文中宋" panose="02010600040101010101" pitchFamily="2" charset="-122"/>
                        </a:rPr>
                        <a:t> </a:t>
                      </a:r>
                      <a:r>
                        <a:rPr lang="zh-CN" altLang="en-US" sz="1800" b="1">
                          <a:ea typeface="华文中宋" panose="02010600040101010101" pitchFamily="2" charset="-122"/>
                        </a:rPr>
                        <a:t> 税公告2023年第53号 </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sym typeface="+mn-ea"/>
                        </a:rPr>
                        <a:t>纳税人</a:t>
                      </a:r>
                      <a:endParaRPr lang="zh-CN" altLang="en-US" sz="1800" b="1">
                        <a:ea typeface="华文中宋" panose="02010600040101010101" pitchFamily="2" charset="-122"/>
                        <a:sym typeface="+mn-ea"/>
                      </a:endParaRPr>
                    </a:p>
                  </a:txBody>
                  <a:tcPr/>
                </a:tc>
                <a:tc>
                  <a:txBody>
                    <a:bodyPr/>
                    <a:p>
                      <a:pPr>
                        <a:buNone/>
                      </a:pPr>
                      <a:r>
                        <a:rPr lang="en-US" altLang="zh-CN" sz="1800" b="1">
                          <a:ea typeface="华文中宋" panose="02010600040101010101" pitchFamily="2" charset="-122"/>
                        </a:rPr>
                        <a:t>1.对高校学生公寓免征房产税 </a:t>
                      </a:r>
                      <a:endParaRPr lang="en-US" altLang="zh-CN" sz="1800" b="1">
                        <a:ea typeface="华文中宋" panose="02010600040101010101" pitchFamily="2" charset="-122"/>
                      </a:endParaRPr>
                    </a:p>
                    <a:p>
                      <a:pPr>
                        <a:buNone/>
                      </a:pPr>
                      <a:r>
                        <a:rPr lang="en-US" altLang="zh-CN" sz="1800" b="1">
                          <a:ea typeface="华文中宋" panose="02010600040101010101" pitchFamily="2" charset="-122"/>
                        </a:rPr>
                        <a:t>2.对与高校学生签订的高校学生公寓租赁合同，免征印花税 </a:t>
                      </a:r>
                      <a:endParaRPr lang="en-US" altLang="zh-CN" sz="1800" b="1">
                        <a:ea typeface="华文中宋" panose="02010600040101010101" pitchFamily="2" charset="-122"/>
                      </a:endParaRPr>
                    </a:p>
                  </a:txBody>
                  <a:tcPr/>
                </a:tc>
                <a:tc vMerge="1">
                  <a:tcPr/>
                </a:tc>
              </a:tr>
              <a:tr h="1732280">
                <a:tc>
                  <a:txBody>
                    <a:bodyPr/>
                    <a:p>
                      <a:pPr>
                        <a:buNone/>
                      </a:pPr>
                      <a:r>
                        <a:rPr lang="zh-CN" altLang="en-US" sz="1800" b="1">
                          <a:ea typeface="华文中宋" panose="02010600040101010101" pitchFamily="2" charset="-122"/>
                        </a:rPr>
                        <a:t>国家商品储备</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财</a:t>
                      </a:r>
                      <a:r>
                        <a:rPr lang="en-US" altLang="zh-CN" sz="1800" b="1">
                          <a:ea typeface="华文中宋" panose="02010600040101010101" pitchFamily="2" charset="-122"/>
                        </a:rPr>
                        <a:t> </a:t>
                      </a:r>
                      <a:r>
                        <a:rPr lang="zh-CN" altLang="en-US" sz="1800" b="1">
                          <a:ea typeface="华文中宋" panose="02010600040101010101" pitchFamily="2" charset="-122"/>
                        </a:rPr>
                        <a:t>税公告2023年第48号 </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商品储备管理公司及其直属库</a:t>
                      </a:r>
                      <a:endParaRPr lang="zh-CN" altLang="en-US" sz="1800" b="1">
                        <a:ea typeface="华文中宋" panose="02010600040101010101" pitchFamily="2" charset="-122"/>
                      </a:endParaRPr>
                    </a:p>
                  </a:txBody>
                  <a:tcPr/>
                </a:tc>
                <a:tc>
                  <a:txBody>
                    <a:bodyPr/>
                    <a:p>
                      <a:pPr>
                        <a:buNone/>
                      </a:pPr>
                      <a:r>
                        <a:rPr lang="en-US" altLang="zh-CN" sz="1800" b="1">
                          <a:ea typeface="华文中宋" panose="02010600040101010101" pitchFamily="2" charset="-122"/>
                        </a:rPr>
                        <a:t>1.</a:t>
                      </a:r>
                      <a:r>
                        <a:rPr lang="zh-CN" altLang="en-US" sz="1800" b="1">
                          <a:ea typeface="华文中宋" panose="02010600040101010101" pitchFamily="2" charset="-122"/>
                        </a:rPr>
                        <a:t>营业账簿免征印花税；对其承担商品储备业务过程中书立的买卖合同免征印花税，对合同其他各方当事人应缴纳的印花税照章征收</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2.</a:t>
                      </a:r>
                      <a:r>
                        <a:rPr lang="zh-CN" altLang="en-US" sz="1800" b="1">
                          <a:ea typeface="华文中宋" panose="02010600040101010101" pitchFamily="2" charset="-122"/>
                        </a:rPr>
                        <a:t>自用的承担商品储备业务的房产、土地，免征房产税、城镇土地使用税</a:t>
                      </a:r>
                      <a:endParaRPr lang="zh-CN" altLang="en-US" sz="1800" b="1">
                        <a:ea typeface="华文中宋" panose="02010600040101010101" pitchFamily="2" charset="-122"/>
                      </a:endParaRPr>
                    </a:p>
                  </a:txBody>
                  <a:tcPr/>
                </a:tc>
                <a:tc vMerge="1">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其他税费方面</a:t>
            </a:r>
            <a:endParaRPr lang="zh-CN" altLang="en-US"/>
          </a:p>
        </p:txBody>
      </p:sp>
      <p:sp>
        <p:nvSpPr>
          <p:cNvPr id="3" name="内容占位符 2"/>
          <p:cNvSpPr>
            <a:spLocks noGrp="1"/>
          </p:cNvSpPr>
          <p:nvPr>
            <p:ph idx="1"/>
          </p:nvPr>
        </p:nvSpPr>
        <p:spPr>
          <a:xfrm>
            <a:off x="635000" y="870585"/>
            <a:ext cx="11330940" cy="5671820"/>
          </a:xfrm>
        </p:spPr>
        <p:txBody>
          <a:bodyPr>
            <a:normAutofit/>
          </a:bodyPr>
          <a:p>
            <a:r>
              <a:rPr lang="zh-CN" altLang="en-US">
                <a:solidFill>
                  <a:srgbClr val="FF0000"/>
                </a:solidFill>
              </a:rPr>
              <a:t>五</a:t>
            </a:r>
            <a:r>
              <a:rPr lang="en-US" altLang="zh-CN">
                <a:solidFill>
                  <a:srgbClr val="FF0000"/>
                </a:solidFill>
              </a:rPr>
              <a:t>.残疾人就业保障金</a:t>
            </a:r>
            <a:endParaRPr lang="en-US" altLang="zh-CN">
              <a:solidFill>
                <a:srgbClr val="FF0000"/>
              </a:solidFill>
            </a:endParaRPr>
          </a:p>
          <a:p>
            <a:r>
              <a:rPr lang="zh-CN" altLang="en-US">
                <a:solidFill>
                  <a:srgbClr val="0070C0"/>
                </a:solidFill>
              </a:rPr>
              <a:t>（一）政策依据</a:t>
            </a:r>
            <a:endParaRPr lang="zh-CN" altLang="en-US">
              <a:solidFill>
                <a:srgbClr val="0070C0"/>
              </a:solidFill>
            </a:endParaRPr>
          </a:p>
          <a:p>
            <a:r>
              <a:rPr lang="en-US" altLang="zh-CN">
                <a:solidFill>
                  <a:schemeClr val="tx1"/>
                </a:solidFill>
              </a:rPr>
              <a:t>1.财政部 国家税务总局 中国残疾人联合会关于印发《残疾人就业保障金征收使用管理办法》的通知（财税〔2015〕72号）</a:t>
            </a:r>
            <a:endParaRPr lang="en-US" altLang="zh-CN">
              <a:solidFill>
                <a:schemeClr val="tx1"/>
              </a:solidFill>
            </a:endParaRPr>
          </a:p>
          <a:p>
            <a:r>
              <a:rPr lang="en-US" altLang="zh-CN">
                <a:solidFill>
                  <a:schemeClr val="tx1"/>
                </a:solidFill>
              </a:rPr>
              <a:t>2.宁波市人力资源和社会保障局等6部门关于完善残疾人就业保障金制度更好促进残疾人就业的实施意见（甬人社发〔2021〕22号</a:t>
            </a:r>
            <a:r>
              <a:rPr lang="zh-CN" altLang="en-US">
                <a:solidFill>
                  <a:schemeClr val="tx1"/>
                </a:solidFill>
              </a:rPr>
              <a:t>）</a:t>
            </a:r>
            <a:endParaRPr lang="zh-CN" altLang="en-US">
              <a:solidFill>
                <a:schemeClr val="tx1"/>
              </a:solidFill>
            </a:endParaRPr>
          </a:p>
          <a:p>
            <a:r>
              <a:rPr lang="en-US" altLang="zh-CN">
                <a:solidFill>
                  <a:schemeClr val="tx1"/>
                </a:solidFill>
              </a:rPr>
              <a:t>3.财政部关于延续实施残疾人就业保障金优惠政策的公告（财政部公告2023年第8号）</a:t>
            </a:r>
            <a:endParaRPr lang="en-US" altLang="zh-CN">
              <a:solidFill>
                <a:schemeClr val="tx1"/>
              </a:solidFill>
            </a:endParaRPr>
          </a:p>
          <a:p>
            <a:r>
              <a:rPr lang="zh-CN" altLang="en-US">
                <a:solidFill>
                  <a:srgbClr val="0070C0"/>
                </a:solidFill>
              </a:rPr>
              <a:t>（二）政策规定</a:t>
            </a:r>
            <a:endParaRPr lang="zh-CN" altLang="en-US">
              <a:solidFill>
                <a:srgbClr val="0070C0"/>
              </a:solidFill>
            </a:endParaRPr>
          </a:p>
          <a:p>
            <a:r>
              <a:rPr lang="en-US" altLang="zh-CN"/>
              <a:t>1.执行期限</a:t>
            </a:r>
            <a:endParaRPr lang="en-US" altLang="zh-CN"/>
          </a:p>
          <a:p>
            <a:r>
              <a:rPr lang="en-US" altLang="zh-CN"/>
              <a:t>执行期限自2023年1月1日起至2027年12月31日</a:t>
            </a:r>
            <a:endParaRPr lang="en-US" altLang="zh-CN"/>
          </a:p>
          <a:p>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其他税费方面</a:t>
            </a:r>
            <a:endParaRPr lang="zh-CN" altLang="en-US"/>
          </a:p>
        </p:txBody>
      </p:sp>
      <p:sp>
        <p:nvSpPr>
          <p:cNvPr id="3" name="内容占位符 2"/>
          <p:cNvSpPr>
            <a:spLocks noGrp="1"/>
          </p:cNvSpPr>
          <p:nvPr>
            <p:ph idx="1"/>
          </p:nvPr>
        </p:nvSpPr>
        <p:spPr/>
        <p:txBody>
          <a:bodyPr/>
          <a:p>
            <a:r>
              <a:rPr lang="en-US" altLang="zh-CN">
                <a:sym typeface="+mn-ea"/>
              </a:rPr>
              <a:t>2.征收方法</a:t>
            </a:r>
            <a:endParaRPr lang="en-US" altLang="zh-CN"/>
          </a:p>
          <a:p>
            <a:r>
              <a:rPr lang="en-US" altLang="zh-CN">
                <a:sym typeface="+mn-ea"/>
              </a:rPr>
              <a:t>一年一交，当年所属的残保金在</a:t>
            </a:r>
            <a:r>
              <a:rPr lang="en-US" altLang="zh-CN">
                <a:solidFill>
                  <a:srgbClr val="FF0000"/>
                </a:solidFill>
                <a:sym typeface="+mn-ea"/>
              </a:rPr>
              <a:t>次年9月</a:t>
            </a:r>
            <a:r>
              <a:rPr lang="en-US" altLang="zh-CN">
                <a:sym typeface="+mn-ea"/>
              </a:rPr>
              <a:t>征收</a:t>
            </a:r>
            <a:endParaRPr lang="en-US" altLang="zh-CN"/>
          </a:p>
          <a:p>
            <a:r>
              <a:rPr lang="en-US" altLang="zh-CN">
                <a:sym typeface="+mn-ea"/>
              </a:rPr>
              <a:t>2023年征收2022年属期费款，依据2022年的征缴基数</a:t>
            </a:r>
            <a:r>
              <a:rPr lang="zh-CN" altLang="en-US">
                <a:sym typeface="+mn-ea"/>
              </a:rPr>
              <a:t>（</a:t>
            </a:r>
            <a:r>
              <a:rPr lang="en-US" altLang="zh-CN">
                <a:sym typeface="+mn-ea"/>
              </a:rPr>
              <a:t>单位平均工资上限为当地社平工资的</a:t>
            </a:r>
            <a:r>
              <a:rPr lang="en-US" altLang="zh-CN">
                <a:solidFill>
                  <a:srgbClr val="FF0000"/>
                </a:solidFill>
                <a:sym typeface="+mn-ea"/>
              </a:rPr>
              <a:t>1倍</a:t>
            </a:r>
            <a:r>
              <a:rPr lang="en-US" altLang="zh-CN">
                <a:sym typeface="+mn-ea"/>
              </a:rPr>
              <a:t>计征</a:t>
            </a:r>
            <a:r>
              <a:rPr lang="zh-CN" altLang="en-US">
                <a:sym typeface="+mn-ea"/>
              </a:rPr>
              <a:t>）</a:t>
            </a:r>
            <a:endParaRPr lang="en-US" altLang="zh-CN"/>
          </a:p>
          <a:p>
            <a:r>
              <a:rPr lang="en-US" altLang="zh-CN">
                <a:sym typeface="+mn-ea"/>
              </a:rPr>
              <a:t>2024年起，单位平均工资上限为当地社平工资的</a:t>
            </a:r>
            <a:r>
              <a:rPr lang="en-US" altLang="zh-CN">
                <a:solidFill>
                  <a:srgbClr val="FF0000"/>
                </a:solidFill>
                <a:sym typeface="+mn-ea"/>
              </a:rPr>
              <a:t>2倍</a:t>
            </a:r>
            <a:r>
              <a:rPr lang="en-US" altLang="zh-CN">
                <a:sym typeface="+mn-ea"/>
              </a:rPr>
              <a:t>内计征</a:t>
            </a:r>
            <a:r>
              <a:rPr lang="zh-CN" altLang="en-US">
                <a:sym typeface="+mn-ea"/>
              </a:rPr>
              <a:t>（通过三年的过渡，至2024年，我市与全国残保金征收标准和征收方式完全一致）</a:t>
            </a:r>
            <a:endParaRPr lang="zh-CN" altLang="en-US"/>
          </a:p>
          <a:p>
            <a:r>
              <a:rPr lang="zh-CN" altLang="en-US">
                <a:sym typeface="+mn-ea"/>
              </a:rPr>
              <a:t>新办：次年缴纳</a:t>
            </a:r>
            <a:endParaRPr lang="zh-CN" altLang="en-US"/>
          </a:p>
          <a:p>
            <a:r>
              <a:rPr lang="zh-CN" altLang="en-US">
                <a:sym typeface="+mn-ea"/>
              </a:rPr>
              <a:t>注销：补缴上年，零申报当年</a:t>
            </a:r>
            <a:endParaRPr lang="zh-CN" altLang="en-US">
              <a:sym typeface="+mn-ea"/>
            </a:endParaRPr>
          </a:p>
          <a:p>
            <a:r>
              <a:rPr lang="en-US" altLang="zh-CN">
                <a:sym typeface="+mn-ea"/>
              </a:rPr>
              <a:t>3.</a:t>
            </a:r>
            <a:r>
              <a:rPr lang="zh-CN" altLang="en-US">
                <a:sym typeface="+mn-ea"/>
              </a:rPr>
              <a:t>缴费人</a:t>
            </a:r>
            <a:endParaRPr lang="zh-CN" altLang="en-US"/>
          </a:p>
          <a:p>
            <a:r>
              <a:rPr lang="zh-CN" altLang="en-US">
                <a:sym typeface="+mn-ea"/>
              </a:rPr>
              <a:t>未按规定安排残疾人就业的用人单位，包括机关、团体、事业单位、企业、民办非企业单位；企业</a:t>
            </a:r>
            <a:r>
              <a:rPr lang="zh-CN" altLang="en-US">
                <a:solidFill>
                  <a:srgbClr val="FF0000"/>
                </a:solidFill>
                <a:sym typeface="+mn-ea"/>
              </a:rPr>
              <a:t>包含</a:t>
            </a:r>
            <a:r>
              <a:rPr lang="zh-CN" altLang="en-US">
                <a:sym typeface="+mn-ea"/>
              </a:rPr>
              <a:t>个人独资企业、合伙企业，</a:t>
            </a:r>
            <a:r>
              <a:rPr lang="zh-CN" altLang="en-US">
                <a:solidFill>
                  <a:srgbClr val="FF0000"/>
                </a:solidFill>
                <a:sym typeface="+mn-ea"/>
              </a:rPr>
              <a:t>但</a:t>
            </a:r>
            <a:r>
              <a:rPr lang="zh-CN" altLang="en-US">
                <a:sym typeface="+mn-ea"/>
              </a:rPr>
              <a:t>个体工商户不需要缴纳</a:t>
            </a:r>
            <a:endParaRPr lang="zh-CN" altLang="en-US"/>
          </a:p>
          <a:p>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其他税费方面</a:t>
            </a:r>
            <a:endParaRPr lang="zh-CN" altLang="en-US"/>
          </a:p>
        </p:txBody>
      </p:sp>
      <p:sp>
        <p:nvSpPr>
          <p:cNvPr id="3" name="内容占位符 2"/>
          <p:cNvSpPr>
            <a:spLocks noGrp="1"/>
          </p:cNvSpPr>
          <p:nvPr>
            <p:ph idx="1"/>
          </p:nvPr>
        </p:nvSpPr>
        <p:spPr/>
        <p:txBody>
          <a:bodyPr/>
          <a:p>
            <a:r>
              <a:rPr lang="en-US" altLang="zh-CN"/>
              <a:t>4.</a:t>
            </a:r>
            <a:r>
              <a:rPr lang="zh-CN" altLang="en-US"/>
              <a:t>缴费标准</a:t>
            </a:r>
            <a:endParaRPr lang="zh-CN" altLang="en-US"/>
          </a:p>
          <a:p>
            <a:r>
              <a:rPr lang="zh-CN" altLang="en-US"/>
              <a:t>残保金年缴费额=（上年度用人单位在职职工人数×1.5%-上年用人单位实际安排的残疾人就业人数）×上年度用人单位在职职工年平均工资</a:t>
            </a:r>
            <a:endParaRPr lang="zh-CN" altLang="en-US"/>
          </a:p>
          <a:p>
            <a:r>
              <a:rPr lang="zh-CN" altLang="en-US"/>
              <a:t>（</a:t>
            </a:r>
            <a:r>
              <a:rPr lang="en-US" altLang="zh-CN"/>
              <a:t>1</a:t>
            </a:r>
            <a:r>
              <a:rPr lang="zh-CN" altLang="en-US"/>
              <a:t>）上年度用人单位在职职工人数</a:t>
            </a:r>
            <a:endParaRPr lang="zh-CN" altLang="en-US"/>
          </a:p>
          <a:p>
            <a:r>
              <a:rPr lang="zh-CN" altLang="en-US"/>
              <a:t>为用人单位在编人员或依法与用人单位</a:t>
            </a:r>
            <a:r>
              <a:rPr lang="zh-CN" altLang="en-US">
                <a:solidFill>
                  <a:srgbClr val="FF0000"/>
                </a:solidFill>
              </a:rPr>
              <a:t>签订1年以上</a:t>
            </a:r>
            <a:r>
              <a:rPr lang="zh-CN" altLang="en-US"/>
              <a:t>（含）劳动合同（服务协议）的人员。</a:t>
            </a:r>
            <a:r>
              <a:rPr lang="zh-CN" altLang="en-US">
                <a:solidFill>
                  <a:srgbClr val="FF0000"/>
                </a:solidFill>
              </a:rPr>
              <a:t>季节性</a:t>
            </a:r>
            <a:r>
              <a:rPr lang="zh-CN" altLang="en-US"/>
              <a:t>用工应当折算为年平均用工人数</a:t>
            </a:r>
            <a:endParaRPr lang="zh-CN" altLang="en-US"/>
          </a:p>
          <a:p>
            <a:r>
              <a:rPr lang="zh-CN" altLang="en-US"/>
              <a:t>以劳务派遣用工的，计入派遣单位在职职工人数。用工单位依法以劳动派遣等方式接收残疾人在本单位就业的，可记入派遣单位或接受单位的用工人数，具体由双方</a:t>
            </a:r>
            <a:r>
              <a:rPr lang="zh-CN" altLang="en-US">
                <a:solidFill>
                  <a:srgbClr val="FF0000"/>
                </a:solidFill>
              </a:rPr>
              <a:t>协商确定，</a:t>
            </a:r>
            <a:r>
              <a:rPr lang="zh-CN" altLang="en-US"/>
              <a:t>可计入“派遣单位”或者“接收单位”一方的按比例安排将残疾人就业人数，</a:t>
            </a:r>
            <a:r>
              <a:rPr lang="zh-CN" altLang="en-US">
                <a:solidFill>
                  <a:srgbClr val="FF0000"/>
                </a:solidFill>
              </a:rPr>
              <a:t>不得重复计算</a:t>
            </a:r>
            <a:r>
              <a:rPr lang="zh-CN" altLang="en-US"/>
              <a:t>，</a:t>
            </a:r>
            <a:r>
              <a:rPr lang="en-US" altLang="zh-CN"/>
              <a:t> </a:t>
            </a:r>
            <a:r>
              <a:rPr lang="zh-CN" altLang="en-US">
                <a:solidFill>
                  <a:srgbClr val="FF0000"/>
                </a:solidFill>
              </a:rPr>
              <a:t>派遣协议</a:t>
            </a:r>
            <a:r>
              <a:rPr lang="zh-CN" altLang="en-US"/>
              <a:t>需含所派遣的残疾人数、从事岗位、工资待遇等条款；派遣残疾人必须符合法定就业年龄，具有</a:t>
            </a:r>
            <a:r>
              <a:rPr lang="zh-CN" altLang="en-US">
                <a:solidFill>
                  <a:srgbClr val="FF0000"/>
                </a:solidFill>
              </a:rPr>
              <a:t>本省户籍</a:t>
            </a:r>
            <a:endParaRPr lang="zh-CN" altLang="en-US">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增值税方面</a:t>
            </a:r>
            <a:endParaRPr lang="zh-CN" altLang="en-US"/>
          </a:p>
        </p:txBody>
      </p:sp>
      <p:sp>
        <p:nvSpPr>
          <p:cNvPr id="3" name="内容占位符 2"/>
          <p:cNvSpPr>
            <a:spLocks noGrp="1"/>
          </p:cNvSpPr>
          <p:nvPr>
            <p:ph idx="1"/>
          </p:nvPr>
        </p:nvSpPr>
        <p:spPr/>
        <p:txBody>
          <a:bodyPr/>
          <a:p>
            <a:r>
              <a:rPr lang="zh-CN" altLang="en-US">
                <a:solidFill>
                  <a:srgbClr val="0070C0"/>
                </a:solidFill>
              </a:rPr>
              <a:t>（二）享受主体（</a:t>
            </a:r>
            <a:r>
              <a:rPr lang="en-US" altLang="zh-CN">
                <a:solidFill>
                  <a:srgbClr val="0070C0"/>
                </a:solidFill>
              </a:rPr>
              <a:t>“</a:t>
            </a:r>
            <a:r>
              <a:rPr lang="zh-CN" altLang="en-US">
                <a:solidFill>
                  <a:srgbClr val="0070C0"/>
                </a:solidFill>
              </a:rPr>
              <a:t>三项加计抵减政策</a:t>
            </a:r>
            <a:r>
              <a:rPr lang="en-US" altLang="zh-CN">
                <a:solidFill>
                  <a:srgbClr val="0070C0"/>
                </a:solidFill>
              </a:rPr>
              <a:t>”</a:t>
            </a:r>
            <a:r>
              <a:rPr lang="zh-CN" altLang="en-US">
                <a:solidFill>
                  <a:srgbClr val="0070C0"/>
                </a:solidFill>
              </a:rPr>
              <a:t>）</a:t>
            </a:r>
            <a:endParaRPr lang="zh-CN" altLang="en-US">
              <a:solidFill>
                <a:srgbClr val="0070C0"/>
              </a:solidFill>
            </a:endParaRPr>
          </a:p>
          <a:p>
            <a:r>
              <a:rPr lang="en-US" altLang="zh-CN">
                <a:solidFill>
                  <a:schemeClr val="tx1"/>
                </a:solidFill>
              </a:rPr>
              <a:t>1.采取</a:t>
            </a:r>
            <a:r>
              <a:rPr lang="en-US" altLang="zh-CN">
                <a:solidFill>
                  <a:srgbClr val="FF0000"/>
                </a:solidFill>
              </a:rPr>
              <a:t>清单管理</a:t>
            </a:r>
            <a:r>
              <a:rPr lang="en-US" altLang="zh-CN">
                <a:solidFill>
                  <a:schemeClr val="tx1"/>
                </a:solidFill>
              </a:rPr>
              <a:t>，清单由工信部门牵头制定</a:t>
            </a:r>
            <a:endParaRPr lang="en-US" altLang="zh-CN">
              <a:solidFill>
                <a:schemeClr val="tx1"/>
              </a:solidFill>
            </a:endParaRPr>
          </a:p>
          <a:p>
            <a:endParaRPr lang="en-US" altLang="zh-CN">
              <a:solidFill>
                <a:schemeClr val="tx1"/>
              </a:solidFill>
            </a:endParaRPr>
          </a:p>
        </p:txBody>
      </p:sp>
      <p:graphicFrame>
        <p:nvGraphicFramePr>
          <p:cNvPr id="4" name="表格 3"/>
          <p:cNvGraphicFramePr/>
          <p:nvPr>
            <p:custDataLst>
              <p:tags r:id="rId1"/>
            </p:custDataLst>
          </p:nvPr>
        </p:nvGraphicFramePr>
        <p:xfrm>
          <a:off x="716915" y="2087880"/>
          <a:ext cx="10913110" cy="4042410"/>
        </p:xfrm>
        <a:graphic>
          <a:graphicData uri="http://schemas.openxmlformats.org/drawingml/2006/table">
            <a:tbl>
              <a:tblPr firstRow="1" bandRow="1">
                <a:tableStyleId>{5C22544A-7EE6-4342-B048-85BDC9FD1C3A}</a:tableStyleId>
              </a:tblPr>
              <a:tblGrid>
                <a:gridCol w="1990090"/>
                <a:gridCol w="3466465"/>
                <a:gridCol w="1997075"/>
                <a:gridCol w="3459480"/>
              </a:tblGrid>
              <a:tr h="415290">
                <a:tc>
                  <a:txBody>
                    <a:bodyPr/>
                    <a:p>
                      <a:pPr>
                        <a:buNone/>
                      </a:pPr>
                      <a:r>
                        <a:rPr lang="zh-CN" altLang="en-US" sz="2000" b="1">
                          <a:ea typeface="华文中宋" panose="02010600040101010101" pitchFamily="2" charset="-122"/>
                        </a:rPr>
                        <a:t>类型</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享受范围</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享受企业条件</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确定部门</a:t>
                      </a:r>
                      <a:endParaRPr lang="zh-CN" altLang="en-US" sz="2000" b="1">
                        <a:ea typeface="华文中宋" panose="02010600040101010101" pitchFamily="2" charset="-122"/>
                      </a:endParaRPr>
                    </a:p>
                  </a:txBody>
                  <a:tcPr/>
                </a:tc>
              </a:tr>
              <a:tr h="1004570">
                <a:tc>
                  <a:txBody>
                    <a:bodyPr/>
                    <a:p>
                      <a:pPr>
                        <a:buNone/>
                      </a:pPr>
                      <a:r>
                        <a:rPr lang="zh-CN" altLang="en-US" sz="2000" b="1">
                          <a:ea typeface="华文中宋" panose="02010600040101010101" pitchFamily="2" charset="-122"/>
                          <a:sym typeface="+mn-ea"/>
                        </a:rPr>
                        <a:t>集成电路企业</a:t>
                      </a:r>
                      <a:endParaRPr lang="zh-CN" altLang="en-US" sz="2000" b="1">
                        <a:ea typeface="华文中宋" panose="02010600040101010101" pitchFamily="2" charset="-122"/>
                        <a:sym typeface="+mn-ea"/>
                      </a:endParaRPr>
                    </a:p>
                  </a:txBody>
                  <a:tcPr/>
                </a:tc>
                <a:tc>
                  <a:txBody>
                    <a:bodyPr/>
                    <a:p>
                      <a:pPr>
                        <a:buNone/>
                      </a:pPr>
                      <a:r>
                        <a:rPr lang="zh-CN" altLang="en-US" sz="2000" b="1">
                          <a:ea typeface="华文中宋" panose="02010600040101010101" pitchFamily="2" charset="-122"/>
                        </a:rPr>
                        <a:t>集成电路设计、生产、封测、装备、材料企业的</a:t>
                      </a:r>
                      <a:r>
                        <a:rPr lang="zh-CN" altLang="en-US" sz="2000" b="1">
                          <a:ea typeface="华文中宋" panose="02010600040101010101" pitchFamily="2" charset="-122"/>
                          <a:sym typeface="+mn-ea"/>
                        </a:rPr>
                        <a:t>增值税一般纳税人</a:t>
                      </a:r>
                      <a:endParaRPr lang="zh-CN" altLang="en-US" sz="2000" b="1">
                        <a:ea typeface="华文中宋" panose="02010600040101010101" pitchFamily="2" charset="-122"/>
                      </a:endParaRPr>
                    </a:p>
                  </a:txBody>
                  <a:tcPr/>
                </a:tc>
                <a:tc>
                  <a:txBody>
                    <a:bodyPr/>
                    <a:p>
                      <a:pPr>
                        <a:buNone/>
                      </a:pPr>
                      <a:r>
                        <a:rPr lang="en-US" altLang="zh-CN" sz="2000" b="1">
                          <a:ea typeface="华文中宋" panose="02010600040101010101" pitchFamily="2" charset="-122"/>
                        </a:rPr>
                        <a:t>——</a:t>
                      </a:r>
                      <a:endParaRPr lang="en-US" altLang="zh-CN"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工业和信息化部、国家发展改革委、财政部、税务总局进行联审并确认最终清单</a:t>
                      </a:r>
                      <a:endParaRPr lang="zh-CN" altLang="en-US" sz="2000" b="1">
                        <a:ea typeface="华文中宋" panose="02010600040101010101" pitchFamily="2" charset="-122"/>
                      </a:endParaRPr>
                    </a:p>
                  </a:txBody>
                  <a:tcPr/>
                </a:tc>
              </a:tr>
              <a:tr h="1310640">
                <a:tc>
                  <a:txBody>
                    <a:bodyPr/>
                    <a:p>
                      <a:pPr>
                        <a:buNone/>
                      </a:pPr>
                      <a:r>
                        <a:rPr lang="zh-CN" altLang="en-US" sz="2000" b="1">
                          <a:ea typeface="华文中宋" panose="02010600040101010101" pitchFamily="2" charset="-122"/>
                          <a:sym typeface="+mn-ea"/>
                        </a:rPr>
                        <a:t>工业母机企业</a:t>
                      </a:r>
                      <a:endParaRPr lang="zh-CN" altLang="en-US" sz="2000" b="1">
                        <a:ea typeface="华文中宋" panose="02010600040101010101" pitchFamily="2" charset="-122"/>
                        <a:sym typeface="+mn-ea"/>
                      </a:endParaRPr>
                    </a:p>
                  </a:txBody>
                  <a:tcPr/>
                </a:tc>
                <a:tc>
                  <a:txBody>
                    <a:bodyPr/>
                    <a:p>
                      <a:pPr>
                        <a:buNone/>
                      </a:pPr>
                      <a:r>
                        <a:rPr lang="zh-CN" altLang="en-US" sz="2000" b="1">
                          <a:ea typeface="华文中宋" panose="02010600040101010101" pitchFamily="2" charset="-122"/>
                        </a:rPr>
                        <a:t>生产销售先进工业母机主机、关键功能部件、数控系统（先进工业母机产品）的增值税一般纳税人</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企业条件</a:t>
                      </a:r>
                      <a:r>
                        <a:rPr lang="en-US" altLang="zh-CN" sz="2000" b="1">
                          <a:ea typeface="华文中宋" panose="02010600040101010101" pitchFamily="2" charset="-122"/>
                        </a:rPr>
                        <a:t> </a:t>
                      </a:r>
                      <a:r>
                        <a:rPr lang="zh-CN" altLang="en-US" sz="2000" b="1">
                          <a:ea typeface="华文中宋" panose="02010600040101010101" pitchFamily="2" charset="-122"/>
                        </a:rPr>
                        <a:t>：</a:t>
                      </a:r>
                      <a:endParaRPr lang="zh-CN" altLang="en-US" sz="2000" b="1">
                        <a:ea typeface="华文中宋" panose="02010600040101010101" pitchFamily="2" charset="-122"/>
                      </a:endParaRPr>
                    </a:p>
                    <a:p>
                      <a:pPr>
                        <a:buNone/>
                      </a:pPr>
                      <a:r>
                        <a:rPr lang="zh-CN" altLang="en-US" sz="2000" b="1">
                          <a:ea typeface="华文中宋" panose="02010600040101010101" pitchFamily="2" charset="-122"/>
                        </a:rPr>
                        <a:t>财税〔2023〕25号</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工业和信息化部、财政部、税务总局进行联审并确认最终清单</a:t>
                      </a:r>
                      <a:endParaRPr lang="zh-CN" altLang="en-US" sz="2000" b="1">
                        <a:ea typeface="华文中宋" panose="02010600040101010101" pitchFamily="2" charset="-122"/>
                      </a:endParaRPr>
                    </a:p>
                  </a:txBody>
                  <a:tcPr/>
                </a:tc>
              </a:tr>
              <a:tr h="1294130">
                <a:tc>
                  <a:txBody>
                    <a:bodyPr/>
                    <a:p>
                      <a:pPr>
                        <a:buNone/>
                      </a:pPr>
                      <a:r>
                        <a:rPr lang="zh-CN" altLang="en-US" sz="2000" b="1">
                          <a:ea typeface="华文中宋" panose="02010600040101010101" pitchFamily="2" charset="-122"/>
                          <a:sym typeface="+mn-ea"/>
                        </a:rPr>
                        <a:t>先进制造业企业</a:t>
                      </a:r>
                      <a:endParaRPr lang="zh-CN" altLang="en-US" sz="2000" b="1">
                        <a:ea typeface="华文中宋" panose="02010600040101010101" pitchFamily="2" charset="-122"/>
                        <a:sym typeface="+mn-ea"/>
                      </a:endParaRPr>
                    </a:p>
                  </a:txBody>
                  <a:tcPr/>
                </a:tc>
                <a:tc>
                  <a:txBody>
                    <a:bodyPr/>
                    <a:p>
                      <a:pPr>
                        <a:buNone/>
                      </a:pPr>
                      <a:r>
                        <a:rPr lang="zh-CN" altLang="en-US" sz="2000" b="1">
                          <a:solidFill>
                            <a:srgbClr val="FF0000"/>
                          </a:solidFill>
                          <a:ea typeface="华文中宋" panose="02010600040101010101" pitchFamily="2" charset="-122"/>
                        </a:rPr>
                        <a:t>高新技术</a:t>
                      </a:r>
                      <a:r>
                        <a:rPr lang="zh-CN" altLang="en-US" sz="2000" b="1">
                          <a:ea typeface="华文中宋" panose="02010600040101010101" pitchFamily="2" charset="-122"/>
                        </a:rPr>
                        <a:t>企业（含所属的非法人分支机构）中的</a:t>
                      </a:r>
                      <a:r>
                        <a:rPr lang="zh-CN" altLang="en-US" sz="2000" b="1">
                          <a:solidFill>
                            <a:srgbClr val="FF0000"/>
                          </a:solidFill>
                          <a:ea typeface="华文中宋" panose="02010600040101010101" pitchFamily="2" charset="-122"/>
                        </a:rPr>
                        <a:t>制造业</a:t>
                      </a:r>
                      <a:r>
                        <a:rPr lang="zh-CN" altLang="en-US" sz="2000" b="1">
                          <a:ea typeface="华文中宋" panose="02010600040101010101" pitchFamily="2" charset="-122"/>
                        </a:rPr>
                        <a:t>一般纳税人</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高新技术企业认定办法</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sym typeface="+mn-ea"/>
                        </a:rPr>
                        <a:t>各省、自治区、直辖市、计划单列市工业和信息化部门会同同级科技、财政、税务部门确定</a:t>
                      </a:r>
                      <a:endParaRPr lang="zh-CN" altLang="en-US" sz="2000" b="1">
                        <a:ea typeface="华文中宋" panose="02010600040101010101" pitchFamily="2" charset="-122"/>
                      </a:endParaRPr>
                    </a:p>
                  </a:txBody>
                  <a:tcPr/>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其他税费方面</a:t>
            </a:r>
            <a:endParaRPr lang="zh-CN" altLang="en-US"/>
          </a:p>
        </p:txBody>
      </p:sp>
      <p:sp>
        <p:nvSpPr>
          <p:cNvPr id="3" name="内容占位符 2"/>
          <p:cNvSpPr>
            <a:spLocks noGrp="1"/>
          </p:cNvSpPr>
          <p:nvPr>
            <p:ph idx="1"/>
          </p:nvPr>
        </p:nvSpPr>
        <p:spPr>
          <a:xfrm>
            <a:off x="522513" y="990962"/>
            <a:ext cx="11255829" cy="5508171"/>
          </a:xfrm>
        </p:spPr>
        <p:txBody>
          <a:bodyPr/>
          <a:p>
            <a:r>
              <a:rPr lang="zh-CN" altLang="en-US"/>
              <a:t>（</a:t>
            </a:r>
            <a:r>
              <a:rPr lang="en-US" altLang="zh-CN"/>
              <a:t>2</a:t>
            </a:r>
            <a:r>
              <a:rPr lang="zh-CN" altLang="en-US"/>
              <a:t>）上年用人单位实际安排的残疾人就业人数</a:t>
            </a:r>
            <a:endParaRPr lang="zh-CN" altLang="en-US"/>
          </a:p>
          <a:p>
            <a:r>
              <a:rPr lang="zh-CN" altLang="en-US"/>
              <a:t>是指用人单位将残疾人录用为在编人员或者依法与就业年龄段内的残疾人签订1年以上（含1年）劳动合同（服务协议），且实际支付的工资不低于当地最低工资标准，并足额缴纳社会保险费的人数，方可计入用人单位所安排的残疾人就业人数</a:t>
            </a:r>
            <a:endParaRPr lang="zh-CN" altLang="en-US"/>
          </a:p>
          <a:p>
            <a:r>
              <a:rPr lang="zh-CN" altLang="en-US"/>
              <a:t>残疾人，是指持有《中华人民共和国残疾人证》上注明属于视力残疾、听力残疾、言语残疾、肢体残疾、智力残疾、精神残疾和多重残疾的人员，或者持有《中华人民共和国残疾军人证》(1至8级)的人员</a:t>
            </a:r>
            <a:endParaRPr lang="zh-CN" altLang="en-US"/>
          </a:p>
          <a:p>
            <a:r>
              <a:rPr lang="zh-CN" altLang="en-US"/>
              <a:t>用人单位安排1名持有《中华人民共和国残疾人证》（1至2级）或《中华人民共和国残疾军人证》（1至3级）的人员就业的，按照安排2名残疾人就业计算。</a:t>
            </a:r>
            <a:endParaRPr lang="zh-CN" altLang="en-US"/>
          </a:p>
          <a:p>
            <a:r>
              <a:rPr lang="zh-CN" altLang="en-US"/>
              <a:t>用人单位应按规定时限如实向残疾人就业服务机构（即当地残联）</a:t>
            </a:r>
            <a:r>
              <a:rPr lang="zh-CN" altLang="en-US">
                <a:solidFill>
                  <a:srgbClr val="FF0000"/>
                </a:solidFill>
              </a:rPr>
              <a:t>申报</a:t>
            </a:r>
            <a:r>
              <a:rPr lang="zh-CN" altLang="en-US"/>
              <a:t>上年本单位安排的残疾人就业人数。未在规定时限申报的，视为未安排残疾人就业</a:t>
            </a:r>
            <a:endParaRPr lang="zh-CN" altLang="en-US"/>
          </a:p>
          <a:p>
            <a:r>
              <a:rPr lang="en-US" altLang="zh-CN"/>
              <a:t>*</a:t>
            </a:r>
            <a:r>
              <a:rPr lang="zh-CN" altLang="en-US"/>
              <a:t>用人单位跨地区招用残疾人的，应当计入所安排的残疾人就业人数</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其他税费方面</a:t>
            </a:r>
            <a:endParaRPr lang="zh-CN" altLang="en-US"/>
          </a:p>
        </p:txBody>
      </p:sp>
      <p:sp>
        <p:nvSpPr>
          <p:cNvPr id="3" name="内容占位符 2"/>
          <p:cNvSpPr>
            <a:spLocks noGrp="1"/>
          </p:cNvSpPr>
          <p:nvPr>
            <p:ph idx="1"/>
          </p:nvPr>
        </p:nvSpPr>
        <p:spPr/>
        <p:txBody>
          <a:bodyPr/>
          <a:p>
            <a:r>
              <a:rPr lang="zh-CN" altLang="en-US"/>
              <a:t>（</a:t>
            </a:r>
            <a:r>
              <a:rPr lang="en-US" altLang="zh-CN"/>
              <a:t>3</a:t>
            </a:r>
            <a:r>
              <a:rPr lang="zh-CN" altLang="en-US"/>
              <a:t>）</a:t>
            </a:r>
            <a:r>
              <a:rPr lang="zh-CN" altLang="en-US">
                <a:sym typeface="+mn-ea"/>
              </a:rPr>
              <a:t>上年度用人单位在职职工年平均工资</a:t>
            </a:r>
            <a:endParaRPr lang="zh-CN" altLang="en-US">
              <a:sym typeface="+mn-ea"/>
            </a:endParaRPr>
          </a:p>
          <a:p>
            <a:r>
              <a:rPr lang="zh-CN" altLang="en-US">
                <a:sym typeface="+mn-ea"/>
              </a:rPr>
              <a:t>用人单位在职职工年平均工资</a:t>
            </a:r>
            <a:r>
              <a:rPr lang="zh-CN" altLang="en-US">
                <a:solidFill>
                  <a:srgbClr val="FF0000"/>
                </a:solidFill>
                <a:sym typeface="+mn-ea"/>
              </a:rPr>
              <a:t>低于</a:t>
            </a:r>
            <a:r>
              <a:rPr lang="zh-CN" altLang="en-US">
                <a:sym typeface="+mn-ea"/>
              </a:rPr>
              <a:t>当地社会平均工资（宁波</a:t>
            </a:r>
            <a:r>
              <a:rPr lang="en-US" altLang="zh-CN">
                <a:sym typeface="+mn-ea"/>
              </a:rPr>
              <a:t>2022</a:t>
            </a:r>
            <a:r>
              <a:rPr lang="zh-CN" altLang="en-US">
                <a:sym typeface="+mn-ea"/>
              </a:rPr>
              <a:t>年89240元），按用人单位在职职工年平均工资计征残保金</a:t>
            </a:r>
            <a:endParaRPr lang="zh-CN" altLang="en-US">
              <a:sym typeface="+mn-ea"/>
            </a:endParaRPr>
          </a:p>
          <a:p>
            <a:r>
              <a:rPr lang="zh-CN" altLang="en-US">
                <a:sym typeface="+mn-ea"/>
              </a:rPr>
              <a:t>用人单位在职职工年平均工资</a:t>
            </a:r>
            <a:r>
              <a:rPr lang="zh-CN" altLang="en-US">
                <a:solidFill>
                  <a:srgbClr val="FF0000"/>
                </a:solidFill>
                <a:sym typeface="+mn-ea"/>
              </a:rPr>
              <a:t>高于</a:t>
            </a:r>
            <a:r>
              <a:rPr lang="zh-CN" altLang="en-US">
                <a:sym typeface="+mn-ea"/>
              </a:rPr>
              <a:t>当地社会平均工资，按照社会平均工资</a:t>
            </a:r>
            <a:endParaRPr lang="zh-CN" altLang="en-US">
              <a:sym typeface="+mn-ea"/>
            </a:endParaRPr>
          </a:p>
          <a:p>
            <a:r>
              <a:rPr lang="zh-CN" altLang="en-US">
                <a:sym typeface="+mn-ea"/>
              </a:rPr>
              <a:t>2023年征收期，单位年平均工资上限为当地社平工资的1倍；2024年征收期，单位年平均工资上限为当地社平工资的2倍</a:t>
            </a:r>
            <a:endParaRPr lang="zh-CN" altLang="en-US">
              <a:sym typeface="+mn-ea"/>
            </a:endParaRPr>
          </a:p>
          <a:p>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其他税费方面</a:t>
            </a:r>
            <a:endParaRPr lang="zh-CN" altLang="en-US"/>
          </a:p>
        </p:txBody>
      </p:sp>
      <p:sp>
        <p:nvSpPr>
          <p:cNvPr id="3" name="内容占位符 2"/>
          <p:cNvSpPr>
            <a:spLocks noGrp="1"/>
          </p:cNvSpPr>
          <p:nvPr>
            <p:ph idx="1"/>
          </p:nvPr>
        </p:nvSpPr>
        <p:spPr/>
        <p:txBody>
          <a:bodyPr/>
          <a:p>
            <a:r>
              <a:rPr lang="en-US" altLang="zh-CN"/>
              <a:t>5.</a:t>
            </a:r>
            <a:r>
              <a:rPr lang="zh-CN" altLang="en-US"/>
              <a:t>优惠规定</a:t>
            </a:r>
            <a:endParaRPr lang="zh-CN" altLang="en-US"/>
          </a:p>
          <a:p>
            <a:r>
              <a:rPr lang="zh-CN" altLang="en-US"/>
              <a:t>（</a:t>
            </a:r>
            <a:r>
              <a:rPr lang="en-US" altLang="zh-CN"/>
              <a:t>1</a:t>
            </a:r>
            <a:r>
              <a:rPr lang="zh-CN" altLang="en-US"/>
              <a:t>）小微优惠</a:t>
            </a:r>
            <a:endParaRPr lang="zh-CN" altLang="en-US"/>
          </a:p>
          <a:p>
            <a:r>
              <a:rPr lang="zh-CN" altLang="en-US"/>
              <a:t>自2023年1月1日至2027年12月31日，对在职职工人数30人以下（含）企业，继续免征残保金。 （免征优惠仅适用于企业，非企业不能享受）</a:t>
            </a:r>
            <a:endParaRPr lang="zh-CN" altLang="en-US"/>
          </a:p>
          <a:p>
            <a:r>
              <a:rPr lang="zh-CN" altLang="en-US"/>
              <a:t>（</a:t>
            </a:r>
            <a:r>
              <a:rPr lang="en-US" altLang="zh-CN"/>
              <a:t>2</a:t>
            </a:r>
            <a:r>
              <a:rPr lang="zh-CN" altLang="en-US"/>
              <a:t>）分档减缴</a:t>
            </a:r>
            <a:endParaRPr lang="zh-CN" altLang="en-US"/>
          </a:p>
          <a:p>
            <a:r>
              <a:rPr lang="zh-CN" altLang="en-US"/>
              <a:t>自2023年1月1日至2027年12月31日，用人单位安置残疾人比例1%（含）以上但低于1.5%的，按应缴费额50%征收；1%以下的，按应缴费额90%征收</a:t>
            </a:r>
            <a:endParaRPr lang="zh-CN" altLang="en-US"/>
          </a:p>
        </p:txBody>
      </p:sp>
      <p:graphicFrame>
        <p:nvGraphicFramePr>
          <p:cNvPr id="4" name="表格 3"/>
          <p:cNvGraphicFramePr/>
          <p:nvPr>
            <p:custDataLst>
              <p:tags r:id="rId1"/>
            </p:custDataLst>
          </p:nvPr>
        </p:nvGraphicFramePr>
        <p:xfrm>
          <a:off x="1022985" y="4219575"/>
          <a:ext cx="9711690" cy="1717040"/>
        </p:xfrm>
        <a:graphic>
          <a:graphicData uri="http://schemas.openxmlformats.org/drawingml/2006/table">
            <a:tbl>
              <a:tblPr firstRow="1" bandRow="1">
                <a:tableStyleId>{5C22544A-7EE6-4342-B048-85BDC9FD1C3A}</a:tableStyleId>
              </a:tblPr>
              <a:tblGrid>
                <a:gridCol w="2222500"/>
                <a:gridCol w="4251960"/>
                <a:gridCol w="3237230"/>
              </a:tblGrid>
              <a:tr h="429260">
                <a:tc>
                  <a:txBody>
                    <a:bodyPr/>
                    <a:p>
                      <a:pPr algn="ctr">
                        <a:buNone/>
                      </a:pPr>
                      <a:r>
                        <a:rPr lang="zh-CN" altLang="en-US" b="1">
                          <a:ea typeface="华文中宋" panose="02010600040101010101" pitchFamily="2" charset="-122"/>
                        </a:rPr>
                        <a:t>情形</a:t>
                      </a:r>
                      <a:endParaRPr lang="zh-CN" altLang="en-US" b="1">
                        <a:ea typeface="华文中宋" panose="02010600040101010101" pitchFamily="2" charset="-122"/>
                      </a:endParaRPr>
                    </a:p>
                  </a:txBody>
                  <a:tcPr anchor="ctr" anchorCtr="0"/>
                </a:tc>
                <a:tc>
                  <a:txBody>
                    <a:bodyPr/>
                    <a:p>
                      <a:pPr indent="0" algn="ctr">
                        <a:buNone/>
                      </a:pPr>
                      <a:r>
                        <a:rPr lang="zh-CN" altLang="en-US" b="1">
                          <a:ea typeface="华文中宋" panose="02010600040101010101" pitchFamily="2" charset="-122"/>
                        </a:rPr>
                        <a:t>安置残疾人</a:t>
                      </a:r>
                      <a:endParaRPr lang="zh-CN" altLang="en-US" b="1">
                        <a:ea typeface="华文中宋" panose="02010600040101010101" pitchFamily="2" charset="-122"/>
                      </a:endParaRPr>
                    </a:p>
                  </a:txBody>
                  <a:tcPr marL="91439" marR="91439" marT="45719" marB="45719" vert="horz" anchor="ctr" anchorCtr="0"/>
                </a:tc>
                <a:tc>
                  <a:txBody>
                    <a:bodyPr/>
                    <a:p>
                      <a:pPr algn="ctr">
                        <a:buNone/>
                      </a:pPr>
                      <a:r>
                        <a:rPr lang="zh-CN" altLang="en-US" b="1">
                          <a:ea typeface="华文中宋" panose="02010600040101010101" pitchFamily="2" charset="-122"/>
                        </a:rPr>
                        <a:t>减缴幅度</a:t>
                      </a:r>
                      <a:endParaRPr lang="zh-CN" altLang="en-US" b="1">
                        <a:ea typeface="华文中宋" panose="02010600040101010101" pitchFamily="2" charset="-122"/>
                      </a:endParaRPr>
                    </a:p>
                  </a:txBody>
                  <a:tcPr anchor="ctr" anchorCtr="0"/>
                </a:tc>
              </a:tr>
              <a:tr h="429260">
                <a:tc>
                  <a:txBody>
                    <a:bodyPr/>
                    <a:p>
                      <a:pPr algn="ctr">
                        <a:buNone/>
                      </a:pPr>
                      <a:r>
                        <a:rPr lang="zh-CN" altLang="en-US" b="1">
                          <a:ea typeface="华文中宋" panose="02010600040101010101" pitchFamily="2" charset="-122"/>
                        </a:rPr>
                        <a:t>1</a:t>
                      </a:r>
                      <a:endParaRPr lang="zh-CN" altLang="en-US" b="1">
                        <a:ea typeface="华文中宋" panose="02010600040101010101" pitchFamily="2" charset="-122"/>
                      </a:endParaRPr>
                    </a:p>
                  </a:txBody>
                  <a:tcPr anchor="ctr" anchorCtr="0"/>
                </a:tc>
                <a:tc>
                  <a:txBody>
                    <a:bodyPr/>
                    <a:p>
                      <a:pPr indent="0" algn="ctr">
                        <a:buNone/>
                      </a:pPr>
                      <a:r>
                        <a:rPr lang="zh-CN" altLang="en-US" b="1">
                          <a:ea typeface="华文中宋" panose="02010600040101010101" pitchFamily="2" charset="-122"/>
                        </a:rPr>
                        <a:t>安置比例≥1.5%</a:t>
                      </a:r>
                      <a:endParaRPr lang="zh-CN" altLang="en-US" b="1">
                        <a:ea typeface="华文中宋" panose="02010600040101010101" pitchFamily="2" charset="-122"/>
                      </a:endParaRPr>
                    </a:p>
                  </a:txBody>
                  <a:tcPr marL="91439" marR="91439" marT="45719" marB="45719" vert="horz" anchor="ctr" anchorCtr="0"/>
                </a:tc>
                <a:tc>
                  <a:txBody>
                    <a:bodyPr/>
                    <a:p>
                      <a:pPr indent="0" algn="ctr">
                        <a:buNone/>
                      </a:pPr>
                      <a:r>
                        <a:rPr lang="zh-CN" altLang="en-US" b="1">
                          <a:ea typeface="华文中宋" panose="02010600040101010101" pitchFamily="2" charset="-122"/>
                        </a:rPr>
                        <a:t>免缴</a:t>
                      </a:r>
                      <a:endParaRPr lang="zh-CN" altLang="en-US" b="1">
                        <a:ea typeface="华文中宋" panose="02010600040101010101" pitchFamily="2" charset="-122"/>
                      </a:endParaRPr>
                    </a:p>
                  </a:txBody>
                  <a:tcPr marL="91439" marR="91439" marT="45719" marB="45719" vert="horz" anchor="ctr" anchorCtr="0"/>
                </a:tc>
              </a:tr>
              <a:tr h="429260">
                <a:tc>
                  <a:txBody>
                    <a:bodyPr/>
                    <a:p>
                      <a:pPr algn="ctr">
                        <a:buNone/>
                      </a:pPr>
                      <a:r>
                        <a:rPr lang="zh-CN" altLang="en-US" b="1">
                          <a:ea typeface="华文中宋" panose="02010600040101010101" pitchFamily="2" charset="-122"/>
                        </a:rPr>
                        <a:t>2</a:t>
                      </a:r>
                      <a:endParaRPr lang="zh-CN" altLang="en-US" b="1">
                        <a:ea typeface="华文中宋" panose="02010600040101010101" pitchFamily="2" charset="-122"/>
                      </a:endParaRPr>
                    </a:p>
                  </a:txBody>
                  <a:tcPr anchor="ctr" anchorCtr="0"/>
                </a:tc>
                <a:tc>
                  <a:txBody>
                    <a:bodyPr/>
                    <a:p>
                      <a:pPr indent="0" algn="ctr">
                        <a:buNone/>
                      </a:pPr>
                      <a:r>
                        <a:rPr lang="zh-CN" altLang="en-US" b="1">
                          <a:ea typeface="华文中宋" panose="02010600040101010101" pitchFamily="2" charset="-122"/>
                        </a:rPr>
                        <a:t>1%≤安置比例＜1.5%</a:t>
                      </a:r>
                      <a:endParaRPr lang="zh-CN" altLang="en-US" b="1">
                        <a:ea typeface="华文中宋" panose="02010600040101010101" pitchFamily="2" charset="-122"/>
                      </a:endParaRPr>
                    </a:p>
                  </a:txBody>
                  <a:tcPr marL="91439" marR="91439" marT="45719" marB="45719" vert="horz" anchor="ctr" anchorCtr="0"/>
                </a:tc>
                <a:tc>
                  <a:txBody>
                    <a:bodyPr/>
                    <a:p>
                      <a:pPr algn="ctr">
                        <a:buNone/>
                      </a:pPr>
                      <a:r>
                        <a:rPr lang="zh-CN" altLang="en-US" b="1">
                          <a:ea typeface="华文中宋" panose="02010600040101010101" pitchFamily="2" charset="-122"/>
                        </a:rPr>
                        <a:t>按应缴费额50%缴纳</a:t>
                      </a:r>
                      <a:endParaRPr lang="zh-CN" altLang="en-US" b="1">
                        <a:ea typeface="华文中宋" panose="02010600040101010101" pitchFamily="2" charset="-122"/>
                      </a:endParaRPr>
                    </a:p>
                  </a:txBody>
                  <a:tcPr anchor="ctr" anchorCtr="0"/>
                </a:tc>
              </a:tr>
              <a:tr h="429260">
                <a:tc>
                  <a:txBody>
                    <a:bodyPr/>
                    <a:p>
                      <a:pPr algn="ctr">
                        <a:buNone/>
                      </a:pPr>
                      <a:r>
                        <a:rPr lang="zh-CN" altLang="en-US" b="1">
                          <a:ea typeface="华文中宋" panose="02010600040101010101" pitchFamily="2" charset="-122"/>
                        </a:rPr>
                        <a:t>3</a:t>
                      </a:r>
                      <a:endParaRPr lang="zh-CN" altLang="en-US" b="1">
                        <a:ea typeface="华文中宋" panose="02010600040101010101" pitchFamily="2" charset="-122"/>
                      </a:endParaRPr>
                    </a:p>
                  </a:txBody>
                  <a:tcPr anchor="ctr" anchorCtr="0"/>
                </a:tc>
                <a:tc>
                  <a:txBody>
                    <a:bodyPr/>
                    <a:p>
                      <a:pPr indent="0" algn="ctr">
                        <a:buNone/>
                      </a:pPr>
                      <a:r>
                        <a:rPr lang="zh-CN" altLang="en-US" b="1">
                          <a:ea typeface="华文中宋" panose="02010600040101010101" pitchFamily="2" charset="-122"/>
                        </a:rPr>
                        <a:t>0≤安置比例＜1%</a:t>
                      </a:r>
                      <a:endParaRPr lang="zh-CN" altLang="en-US" b="1">
                        <a:ea typeface="华文中宋" panose="02010600040101010101" pitchFamily="2" charset="-122"/>
                      </a:endParaRPr>
                    </a:p>
                  </a:txBody>
                  <a:tcPr marL="91439" marR="91439" marT="45719" marB="45719" vert="horz" anchor="ctr" anchorCtr="0"/>
                </a:tc>
                <a:tc>
                  <a:txBody>
                    <a:bodyPr/>
                    <a:p>
                      <a:pPr algn="ctr">
                        <a:buNone/>
                      </a:pPr>
                      <a:r>
                        <a:rPr lang="zh-CN" altLang="en-US" b="1">
                          <a:ea typeface="华文中宋" panose="02010600040101010101" pitchFamily="2" charset="-122"/>
                        </a:rPr>
                        <a:t>按应缴费额90%缴纳</a:t>
                      </a:r>
                      <a:endParaRPr lang="zh-CN" altLang="en-US" b="1">
                        <a:ea typeface="华文中宋" panose="02010600040101010101" pitchFamily="2" charset="-122"/>
                      </a:endParaRPr>
                    </a:p>
                  </a:txBody>
                  <a:tcPr anchor="ctr" anchorCtr="0"/>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solidFill>
                <a:srgbClr val="0070C0"/>
              </a:solidFill>
            </a:endParaRPr>
          </a:p>
        </p:txBody>
      </p:sp>
      <p:sp>
        <p:nvSpPr>
          <p:cNvPr id="3" name="内容占位符 2"/>
          <p:cNvSpPr>
            <a:spLocks noGrp="1"/>
          </p:cNvSpPr>
          <p:nvPr>
            <p:ph idx="1"/>
          </p:nvPr>
        </p:nvSpPr>
        <p:spPr/>
        <p:txBody>
          <a:bodyPr>
            <a:normAutofit/>
          </a:bodyPr>
          <a:p>
            <a:r>
              <a:rPr lang="zh-CN" altLang="en-US">
                <a:solidFill>
                  <a:srgbClr val="FF0000"/>
                </a:solidFill>
              </a:rPr>
              <a:t>一</a:t>
            </a:r>
            <a:r>
              <a:rPr lang="en-US" altLang="zh-CN">
                <a:solidFill>
                  <a:srgbClr val="FF0000"/>
                </a:solidFill>
              </a:rPr>
              <a:t>.</a:t>
            </a:r>
            <a:r>
              <a:rPr lang="zh-CN" altLang="en-US">
                <a:solidFill>
                  <a:srgbClr val="FF0000"/>
                </a:solidFill>
              </a:rPr>
              <a:t>注册资金从认缴改为实缴</a:t>
            </a:r>
            <a:endParaRPr lang="zh-CN" altLang="en-US">
              <a:solidFill>
                <a:srgbClr val="FF0000"/>
              </a:solidFill>
            </a:endParaRPr>
          </a:p>
          <a:p>
            <a:r>
              <a:rPr lang="zh-CN" altLang="en-US">
                <a:solidFill>
                  <a:srgbClr val="0070C0"/>
                </a:solidFill>
              </a:rPr>
              <a:t>（一）五年缴足</a:t>
            </a:r>
            <a:endParaRPr lang="zh-CN" altLang="en-US">
              <a:solidFill>
                <a:srgbClr val="0070C0"/>
              </a:solidFill>
            </a:endParaRPr>
          </a:p>
          <a:p>
            <a:r>
              <a:rPr lang="en-US" altLang="zh-CN">
                <a:solidFill>
                  <a:schemeClr val="tx1"/>
                </a:solidFill>
              </a:rPr>
              <a:t>1.</a:t>
            </a:r>
            <a:r>
              <a:rPr lang="zh-CN" altLang="en-US">
                <a:solidFill>
                  <a:schemeClr val="tx1"/>
                </a:solidFill>
              </a:rPr>
              <a:t>公司法规定</a:t>
            </a:r>
            <a:endParaRPr lang="zh-CN" altLang="en-US">
              <a:solidFill>
                <a:schemeClr val="tx1"/>
              </a:solidFill>
            </a:endParaRPr>
          </a:p>
          <a:p>
            <a:r>
              <a:rPr lang="zh-CN" altLang="en-US">
                <a:solidFill>
                  <a:schemeClr val="tx1"/>
                </a:solidFill>
              </a:rPr>
              <a:t>第四十七条第一款　有限责任公司的注册资本为在公司登记机关登记的全体股东认缴的出资额。全体股东认缴的出资额由股东按照公司</a:t>
            </a:r>
            <a:r>
              <a:rPr lang="zh-CN" altLang="en-US">
                <a:solidFill>
                  <a:srgbClr val="FF0000"/>
                </a:solidFill>
              </a:rPr>
              <a:t>章程的规定自公司成立之日起五年内缴足</a:t>
            </a:r>
            <a:endParaRPr lang="zh-CN" altLang="en-US">
              <a:solidFill>
                <a:srgbClr val="FF0000"/>
              </a:solidFill>
            </a:endParaRPr>
          </a:p>
          <a:p>
            <a:endParaRPr lang="zh-CN" altLang="en-US">
              <a:solidFill>
                <a:srgbClr val="FF0000"/>
              </a:solidFill>
            </a:endParaRPr>
          </a:p>
          <a:p>
            <a:r>
              <a:rPr lang="zh-CN" altLang="en-US"/>
              <a:t>第二百六十六条第二款    本法施行前已登记设立的公司，出资期限超过本法规定的期限的，除法律、行政法规或者国务院另有规定外，应当逐步调整至本法规定的期限以内；对于出资期限、出资额明显异常的，公司登记机关可以依法要求其及时调整。具体实施办法由国务院规定</a:t>
            </a:r>
            <a:endParaRPr lang="zh-CN" altLang="en-US"/>
          </a:p>
          <a:p>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a:xfrm>
            <a:off x="544195" y="916305"/>
            <a:ext cx="11234420" cy="5702300"/>
          </a:xfrm>
        </p:spPr>
        <p:txBody>
          <a:bodyPr>
            <a:noAutofit/>
          </a:bodyPr>
          <a:p>
            <a:pPr fontAlgn="auto">
              <a:lnSpc>
                <a:spcPct val="100000"/>
              </a:lnSpc>
            </a:pPr>
            <a:r>
              <a:rPr lang="zh-CN" altLang="en-US" sz="2000">
                <a:sym typeface="+mn-ea"/>
              </a:rPr>
              <a:t>2.涉税分析</a:t>
            </a:r>
            <a:endParaRPr lang="zh-CN" altLang="en-US" sz="2000">
              <a:sym typeface="+mn-ea"/>
            </a:endParaRPr>
          </a:p>
          <a:p>
            <a:pPr fontAlgn="auto">
              <a:lnSpc>
                <a:spcPct val="100000"/>
              </a:lnSpc>
            </a:pPr>
            <a:r>
              <a:rPr lang="zh-CN" altLang="en-US" sz="2000">
                <a:sym typeface="+mn-ea"/>
              </a:rPr>
              <a:t>（</a:t>
            </a:r>
            <a:r>
              <a:rPr lang="en-US" altLang="zh-CN" sz="2000">
                <a:sym typeface="+mn-ea"/>
              </a:rPr>
              <a:t>1</a:t>
            </a:r>
            <a:r>
              <a:rPr lang="zh-CN" altLang="en-US" sz="2000">
                <a:sym typeface="+mn-ea"/>
              </a:rPr>
              <a:t>）营业账簿印花税</a:t>
            </a:r>
            <a:endParaRPr lang="zh-CN" altLang="en-US" sz="2000"/>
          </a:p>
          <a:p>
            <a:pPr fontAlgn="auto">
              <a:lnSpc>
                <a:spcPct val="100000"/>
              </a:lnSpc>
            </a:pPr>
            <a:r>
              <a:rPr lang="zh-CN" altLang="en-US" sz="2000">
                <a:sym typeface="+mn-ea"/>
              </a:rPr>
              <a:t>实收资本（股本）、资本公积合计金额（增加部分）为计税依据计算缴纳印花税</a:t>
            </a:r>
            <a:r>
              <a:rPr lang="en-US" altLang="zh-CN" sz="2000">
                <a:sym typeface="+mn-ea"/>
              </a:rPr>
              <a:t> </a:t>
            </a:r>
            <a:endParaRPr lang="en-US" altLang="zh-CN" sz="2000"/>
          </a:p>
          <a:p>
            <a:pPr algn="l" fontAlgn="auto">
              <a:lnSpc>
                <a:spcPct val="100000"/>
              </a:lnSpc>
              <a:buClrTx/>
              <a:buSzTx/>
            </a:pPr>
            <a:r>
              <a:rPr lang="zh-CN" altLang="en-US" sz="2000">
                <a:sym typeface="+mn-ea"/>
              </a:rPr>
              <a:t>（2）未如期缴足的贷款利息，不得企业所得税扣除</a:t>
            </a:r>
            <a:endParaRPr lang="zh-CN" altLang="en-US" sz="2000"/>
          </a:p>
          <a:p>
            <a:pPr algn="l" fontAlgn="auto">
              <a:lnSpc>
                <a:spcPct val="100000"/>
              </a:lnSpc>
              <a:buClrTx/>
              <a:buSzTx/>
            </a:pPr>
            <a:r>
              <a:rPr lang="zh-CN" altLang="en-US" sz="2000">
                <a:sym typeface="+mn-ea"/>
              </a:rPr>
              <a:t>企业由于投资者投资未到位而发生的利息支出扣除问题，根据《中华人民共和国企业所得税法实施条例》第二十七条规定，凡企业投资者在规定期限内未缴足其应缴资本额的，该企业对外借款所发生的利息，相当于投资者实缴资本额与在规定期限内应缴资本额的差额应计付的利息，其不属于企业合理的支出，应由企业投资者负担，</a:t>
            </a:r>
            <a:r>
              <a:rPr lang="zh-CN" altLang="en-US" sz="2000">
                <a:solidFill>
                  <a:srgbClr val="FF0000"/>
                </a:solidFill>
                <a:sym typeface="+mn-ea"/>
              </a:rPr>
              <a:t>不得</a:t>
            </a:r>
            <a:r>
              <a:rPr lang="zh-CN" altLang="en-US" sz="2000">
                <a:sym typeface="+mn-ea"/>
              </a:rPr>
              <a:t>在计算企业应纳税所得额时扣除。 </a:t>
            </a:r>
            <a:endParaRPr lang="zh-CN" altLang="en-US" sz="2000"/>
          </a:p>
          <a:p>
            <a:pPr algn="l" fontAlgn="auto">
              <a:lnSpc>
                <a:spcPct val="100000"/>
              </a:lnSpc>
              <a:buClrTx/>
              <a:buSzTx/>
            </a:pPr>
            <a:r>
              <a:rPr lang="zh-CN" altLang="en-US" sz="2000">
                <a:sym typeface="+mn-ea"/>
              </a:rPr>
              <a:t>具体计算不得扣除的利息，应以企业一个年度内每一账面实收资本与借款余额保持不变的期间作为一个计算期，每一计算期内不得扣除的借款利息按该期间借款利息发生额乘以该期间企业未缴足的注册资本占借款总额的比例计算，公式为 </a:t>
            </a:r>
            <a:endParaRPr lang="zh-CN" altLang="en-US" sz="2000"/>
          </a:p>
          <a:p>
            <a:pPr algn="l" fontAlgn="auto">
              <a:lnSpc>
                <a:spcPct val="100000"/>
              </a:lnSpc>
              <a:buClrTx/>
              <a:buSzTx/>
            </a:pPr>
            <a:r>
              <a:rPr lang="zh-CN" altLang="en-US" sz="2000">
                <a:sym typeface="+mn-ea"/>
              </a:rPr>
              <a:t>企业每一计算期不得扣除的借款利息＝该期间借款利息额×该期间未缴足注册资本额÷该期间借款额</a:t>
            </a:r>
            <a:endParaRPr lang="zh-CN" altLang="en-US" sz="2000"/>
          </a:p>
          <a:p>
            <a:pPr algn="l" fontAlgn="auto">
              <a:lnSpc>
                <a:spcPct val="100000"/>
              </a:lnSpc>
              <a:buClrTx/>
              <a:buSzTx/>
            </a:pPr>
            <a:r>
              <a:rPr lang="zh-CN" altLang="en-US" sz="2000">
                <a:sym typeface="+mn-ea"/>
              </a:rPr>
              <a:t>企业一个年度内不得扣除的借款利息总额为该年度内每一计算期不得扣除的借款利息额之和</a:t>
            </a:r>
            <a:endParaRPr lang="zh-CN" altLang="en-US" sz="2000">
              <a:sym typeface="+mn-ea"/>
            </a:endParaRPr>
          </a:p>
          <a:p>
            <a:pPr algn="l" fontAlgn="auto">
              <a:lnSpc>
                <a:spcPct val="100000"/>
              </a:lnSpc>
              <a:buClrTx/>
              <a:buSzTx/>
            </a:pPr>
            <a:r>
              <a:rPr lang="zh-CN" altLang="en-US" sz="2000">
                <a:sym typeface="+mn-ea"/>
              </a:rPr>
              <a:t> </a:t>
            </a:r>
            <a:r>
              <a:rPr lang="en-US" altLang="zh-CN" sz="2000">
                <a:sym typeface="+mn-ea"/>
              </a:rPr>
              <a:t>                                                                                                ——国税函〔2009〕312号</a:t>
            </a:r>
            <a:endParaRPr lang="en-US" altLang="zh-CN" sz="2000">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a:xfrm>
            <a:off x="522513" y="938892"/>
            <a:ext cx="11255829" cy="5508171"/>
          </a:xfrm>
        </p:spPr>
        <p:txBody>
          <a:bodyPr/>
          <a:p>
            <a:r>
              <a:rPr lang="zh-CN" altLang="en-US">
                <a:solidFill>
                  <a:srgbClr val="0070C0"/>
                </a:solidFill>
              </a:rPr>
              <a:t>（二）提前出资</a:t>
            </a:r>
            <a:endParaRPr lang="zh-CN" altLang="en-US">
              <a:solidFill>
                <a:srgbClr val="0070C0"/>
              </a:solidFill>
            </a:endParaRPr>
          </a:p>
          <a:p>
            <a:r>
              <a:rPr lang="en-US" altLang="zh-CN">
                <a:sym typeface="+mn-ea"/>
              </a:rPr>
              <a:t>1.</a:t>
            </a:r>
            <a:r>
              <a:rPr lang="zh-CN" altLang="en-US">
                <a:sym typeface="+mn-ea"/>
              </a:rPr>
              <a:t>公司法规定</a:t>
            </a:r>
            <a:endParaRPr lang="en-US" altLang="zh-CN">
              <a:solidFill>
                <a:srgbClr val="0070C0"/>
              </a:solidFill>
            </a:endParaRPr>
          </a:p>
          <a:p>
            <a:r>
              <a:rPr lang="zh-CN" altLang="en-US"/>
              <a:t>第五十四条　公司不能清偿到期债务的，公司或者已到期债权的债权人有权要求已认缴出资但未届出资期限的股东提前缴纳出资</a:t>
            </a:r>
            <a:endParaRPr lang="zh-CN" altLang="en-US"/>
          </a:p>
          <a:p>
            <a:r>
              <a:rPr lang="en-US" altLang="zh-CN"/>
              <a:t>2.</a:t>
            </a:r>
            <a:r>
              <a:rPr lang="zh-CN" altLang="en-US"/>
              <a:t>涉税影响</a:t>
            </a:r>
            <a:endParaRPr lang="zh-CN" altLang="en-US"/>
          </a:p>
          <a:p>
            <a:r>
              <a:rPr lang="zh-CN" altLang="en-US">
                <a:sym typeface="+mn-ea"/>
              </a:rPr>
              <a:t>（</a:t>
            </a:r>
            <a:r>
              <a:rPr lang="en-US" altLang="zh-CN">
                <a:sym typeface="+mn-ea"/>
              </a:rPr>
              <a:t>1</a:t>
            </a:r>
            <a:r>
              <a:rPr lang="zh-CN" altLang="en-US">
                <a:sym typeface="+mn-ea"/>
              </a:rPr>
              <a:t>）营业账簿印花税</a:t>
            </a:r>
            <a:endParaRPr lang="zh-CN" altLang="en-US"/>
          </a:p>
          <a:p>
            <a:r>
              <a:rPr lang="zh-CN" altLang="en-US"/>
              <a:t>同认缴</a:t>
            </a:r>
            <a:endParaRPr lang="zh-CN" altLang="en-US"/>
          </a:p>
          <a:p>
            <a:r>
              <a:rPr lang="zh-CN" altLang="en-US"/>
              <a:t>（</a:t>
            </a:r>
            <a:r>
              <a:rPr lang="en-US" altLang="zh-CN"/>
              <a:t>2</a:t>
            </a:r>
            <a:r>
              <a:rPr lang="zh-CN" altLang="en-US"/>
              <a:t>）公司要求提前出资未出资，企业所得税利息扣除，</a:t>
            </a:r>
            <a:endParaRPr lang="zh-CN" altLang="en-US"/>
          </a:p>
          <a:p>
            <a:r>
              <a:rPr lang="zh-CN" altLang="en-US"/>
              <a:t>（</a:t>
            </a:r>
            <a:r>
              <a:rPr lang="en-US" altLang="zh-CN"/>
              <a:t>3</a:t>
            </a:r>
            <a:r>
              <a:rPr lang="zh-CN" altLang="en-US"/>
              <a:t>）债务人公司存在股东到期或未到期且</a:t>
            </a:r>
            <a:r>
              <a:rPr lang="zh-CN" altLang="en-US">
                <a:solidFill>
                  <a:srgbClr val="FF0000"/>
                </a:solidFill>
              </a:rPr>
              <a:t>未及时或提前出资</a:t>
            </a:r>
            <a:r>
              <a:rPr lang="zh-CN" altLang="en-US"/>
              <a:t>，坏账损失税前扣除有</a:t>
            </a:r>
            <a:r>
              <a:rPr lang="zh-CN" altLang="en-US">
                <a:solidFill>
                  <a:srgbClr val="FF0000"/>
                </a:solidFill>
              </a:rPr>
              <a:t>新的障碍</a:t>
            </a:r>
            <a:endParaRPr lang="zh-CN" altLang="en-US">
              <a:solidFill>
                <a:srgbClr val="FF0000"/>
              </a:solidFill>
            </a:endParaRPr>
          </a:p>
          <a:p>
            <a:r>
              <a:rPr lang="zh-CN" altLang="en-US"/>
              <a:t>坏账损失税前扣除，需要证明债务人公司</a:t>
            </a:r>
            <a:r>
              <a:rPr lang="zh-CN" altLang="en-US">
                <a:solidFill>
                  <a:srgbClr val="FF0000"/>
                </a:solidFill>
              </a:rPr>
              <a:t>已足额出资</a:t>
            </a:r>
            <a:endParaRPr lang="zh-CN" altLang="en-US">
              <a:solidFill>
                <a:srgbClr val="FF0000"/>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p>
            <a:r>
              <a:rPr lang="zh-CN" altLang="en-US">
                <a:solidFill>
                  <a:srgbClr val="FF0000"/>
                </a:solidFill>
              </a:rPr>
              <a:t>二</a:t>
            </a:r>
            <a:r>
              <a:rPr lang="en-US" altLang="zh-CN">
                <a:solidFill>
                  <a:srgbClr val="FF0000"/>
                </a:solidFill>
              </a:rPr>
              <a:t>.</a:t>
            </a:r>
            <a:r>
              <a:rPr lang="zh-CN" altLang="en-US">
                <a:solidFill>
                  <a:srgbClr val="FF0000"/>
                </a:solidFill>
              </a:rPr>
              <a:t>出资方式增加了</a:t>
            </a:r>
            <a:r>
              <a:rPr lang="en-US" altLang="zh-CN">
                <a:solidFill>
                  <a:srgbClr val="FF0000"/>
                </a:solidFill>
              </a:rPr>
              <a:t>“</a:t>
            </a:r>
            <a:r>
              <a:rPr lang="zh-CN" altLang="en-US">
                <a:solidFill>
                  <a:srgbClr val="FF0000"/>
                </a:solidFill>
              </a:rPr>
              <a:t>股权、债权</a:t>
            </a:r>
            <a:r>
              <a:rPr lang="en-US" altLang="zh-CN">
                <a:solidFill>
                  <a:srgbClr val="FF0000"/>
                </a:solidFill>
              </a:rPr>
              <a:t>”</a:t>
            </a:r>
            <a:r>
              <a:rPr lang="zh-CN" altLang="en-US">
                <a:solidFill>
                  <a:srgbClr val="FF0000"/>
                </a:solidFill>
              </a:rPr>
              <a:t>两种方式</a:t>
            </a:r>
            <a:endParaRPr lang="zh-CN" altLang="en-US">
              <a:solidFill>
                <a:srgbClr val="FF0000"/>
              </a:solidFill>
            </a:endParaRPr>
          </a:p>
          <a:p>
            <a:r>
              <a:rPr lang="zh-CN" altLang="en-US">
                <a:solidFill>
                  <a:srgbClr val="0070C0"/>
                </a:solidFill>
              </a:rPr>
              <a:t>（一）增加</a:t>
            </a:r>
            <a:r>
              <a:rPr lang="en-US" altLang="zh-CN">
                <a:solidFill>
                  <a:srgbClr val="0070C0"/>
                </a:solidFill>
              </a:rPr>
              <a:t>“</a:t>
            </a:r>
            <a:r>
              <a:rPr lang="zh-CN" altLang="en-US">
                <a:solidFill>
                  <a:srgbClr val="0070C0"/>
                </a:solidFill>
              </a:rPr>
              <a:t>股权、债权</a:t>
            </a:r>
            <a:r>
              <a:rPr lang="en-US" altLang="zh-CN">
                <a:solidFill>
                  <a:srgbClr val="0070C0"/>
                </a:solidFill>
              </a:rPr>
              <a:t>”</a:t>
            </a:r>
            <a:r>
              <a:rPr lang="zh-CN" altLang="en-US">
                <a:solidFill>
                  <a:srgbClr val="0070C0"/>
                </a:solidFill>
              </a:rPr>
              <a:t>规定</a:t>
            </a:r>
            <a:endParaRPr lang="zh-CN" altLang="en-US">
              <a:solidFill>
                <a:srgbClr val="0070C0"/>
              </a:solidFill>
            </a:endParaRPr>
          </a:p>
          <a:p>
            <a:r>
              <a:rPr lang="zh-CN" altLang="en-US">
                <a:solidFill>
                  <a:schemeClr val="tx1"/>
                </a:solidFill>
              </a:rPr>
              <a:t>第四十八条第一款　股东可以用货币出资，也可以用实物、知识产权、土地使用权、股权、债权等可以用货币估价并可以依法转让的非货币财产作价出资；但是，法律、行政法规规定不得作为出资的财产除外</a:t>
            </a:r>
            <a:r>
              <a:rPr lang="en-US" altLang="zh-CN">
                <a:solidFill>
                  <a:schemeClr val="tx1"/>
                </a:solidFill>
              </a:rPr>
              <a:t> </a:t>
            </a:r>
            <a:endParaRPr lang="en-US" altLang="zh-CN">
              <a:solidFill>
                <a:schemeClr val="tx1"/>
              </a:solidFill>
            </a:endParaRPr>
          </a:p>
          <a:p>
            <a:r>
              <a:rPr lang="zh-CN" altLang="en-US">
                <a:solidFill>
                  <a:srgbClr val="0070C0"/>
                </a:solidFill>
              </a:rPr>
              <a:t>（二）涉税分析</a:t>
            </a:r>
            <a:endParaRPr lang="zh-CN" altLang="en-US">
              <a:solidFill>
                <a:srgbClr val="0070C0"/>
              </a:solidFill>
            </a:endParaRPr>
          </a:p>
          <a:p>
            <a:r>
              <a:rPr lang="zh-CN" altLang="en-US"/>
              <a:t>1.《公司法》</a:t>
            </a:r>
            <a:r>
              <a:rPr lang="en-US" altLang="zh-CN"/>
              <a:t>“</a:t>
            </a:r>
            <a:r>
              <a:rPr lang="zh-CN" altLang="en-US">
                <a:sym typeface="+mn-ea"/>
              </a:rPr>
              <a:t>非货币财产</a:t>
            </a:r>
            <a:r>
              <a:rPr lang="en-US" altLang="zh-CN">
                <a:sym typeface="+mn-ea"/>
              </a:rPr>
              <a:t>”</a:t>
            </a:r>
            <a:r>
              <a:rPr lang="zh-CN" altLang="en-US">
                <a:sym typeface="+mn-ea"/>
              </a:rPr>
              <a:t>出资与税务（会计）的</a:t>
            </a:r>
            <a:r>
              <a:rPr lang="en-US" altLang="zh-CN">
                <a:sym typeface="+mn-ea"/>
              </a:rPr>
              <a:t>“</a:t>
            </a:r>
            <a:r>
              <a:rPr lang="zh-CN" altLang="en-US">
                <a:sym typeface="+mn-ea"/>
              </a:rPr>
              <a:t>非货币性资产</a:t>
            </a:r>
            <a:r>
              <a:rPr lang="en-US" altLang="zh-CN">
                <a:sym typeface="+mn-ea"/>
              </a:rPr>
              <a:t>”</a:t>
            </a:r>
            <a:r>
              <a:rPr lang="zh-CN" altLang="en-US">
                <a:sym typeface="+mn-ea"/>
              </a:rPr>
              <a:t>投资有差异，主要差异在于</a:t>
            </a:r>
            <a:r>
              <a:rPr lang="en-US" altLang="zh-CN">
                <a:sym typeface="+mn-ea"/>
              </a:rPr>
              <a:t>“</a:t>
            </a:r>
            <a:r>
              <a:rPr lang="zh-CN" altLang="en-US">
                <a:sym typeface="+mn-ea"/>
              </a:rPr>
              <a:t>债权</a:t>
            </a:r>
            <a:r>
              <a:rPr lang="en-US" altLang="zh-CN">
                <a:sym typeface="+mn-ea"/>
              </a:rPr>
              <a:t>”</a:t>
            </a:r>
            <a:r>
              <a:rPr lang="zh-CN" altLang="en-US">
                <a:sym typeface="+mn-ea"/>
              </a:rPr>
              <a:t>，税务上将</a:t>
            </a:r>
            <a:r>
              <a:rPr lang="en-US" altLang="zh-CN">
                <a:sym typeface="+mn-ea"/>
              </a:rPr>
              <a:t>“可确定的金额收取的资产”</a:t>
            </a:r>
            <a:r>
              <a:rPr lang="zh-CN" altLang="en-US">
                <a:sym typeface="+mn-ea"/>
              </a:rPr>
              <a:t>债权，包括应收账款、款和应收票据以及准备持有至到期的债券投资等，认定为</a:t>
            </a:r>
            <a:r>
              <a:rPr lang="zh-CN" altLang="en-US">
                <a:solidFill>
                  <a:srgbClr val="FF0000"/>
                </a:solidFill>
                <a:sym typeface="+mn-ea"/>
              </a:rPr>
              <a:t>货币性资产</a:t>
            </a:r>
            <a:endParaRPr lang="zh-CN" altLang="en-US">
              <a:solidFill>
                <a:srgbClr val="FF0000"/>
              </a:solidFill>
              <a:sym typeface="+mn-ea"/>
            </a:endParaRPr>
          </a:p>
          <a:p>
            <a:r>
              <a:rPr lang="zh-CN" altLang="en-US">
                <a:sym typeface="+mn-ea"/>
              </a:rPr>
              <a:t>2.货币性资产投资无递延纳税优惠，非货币性资产有递延纳税优惠</a:t>
            </a:r>
            <a:endParaRPr lang="zh-CN" altLang="en-US">
              <a:sym typeface="+mn-ea"/>
            </a:endParaRPr>
          </a:p>
          <a:p>
            <a:r>
              <a:rPr lang="en-US" altLang="zh-CN">
                <a:sym typeface="+mn-ea"/>
              </a:rPr>
              <a:t>3.</a:t>
            </a:r>
            <a:r>
              <a:rPr lang="zh-CN" altLang="en-US">
                <a:sym typeface="+mn-ea"/>
              </a:rPr>
              <a:t>个人股东和企业股东非货币投资递延纳税优惠不</a:t>
            </a:r>
            <a:r>
              <a:rPr lang="zh-CN" altLang="en-US">
                <a:sym typeface="+mn-ea"/>
              </a:rPr>
              <a:t>同</a:t>
            </a:r>
            <a:endParaRPr lang="zh-CN" altLang="en-US">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p>
            <a:r>
              <a:rPr lang="zh-CN" altLang="en-US">
                <a:solidFill>
                  <a:srgbClr val="FF0000"/>
                </a:solidFill>
              </a:rPr>
              <a:t>非货币资产投资优惠规定</a:t>
            </a:r>
            <a:endParaRPr lang="zh-CN" altLang="en-US">
              <a:solidFill>
                <a:srgbClr val="FF0000"/>
              </a:solidFill>
            </a:endParaRPr>
          </a:p>
          <a:p>
            <a:endParaRPr lang="zh-CN" altLang="en-US">
              <a:solidFill>
                <a:srgbClr val="FF0000"/>
              </a:solidFill>
            </a:endParaRPr>
          </a:p>
        </p:txBody>
      </p:sp>
      <p:graphicFrame>
        <p:nvGraphicFramePr>
          <p:cNvPr id="4" name="表格 3"/>
          <p:cNvGraphicFramePr/>
          <p:nvPr>
            <p:custDataLst>
              <p:tags r:id="rId1"/>
            </p:custDataLst>
          </p:nvPr>
        </p:nvGraphicFramePr>
        <p:xfrm>
          <a:off x="642620" y="1569720"/>
          <a:ext cx="10718165" cy="3799840"/>
        </p:xfrm>
        <a:graphic>
          <a:graphicData uri="http://schemas.openxmlformats.org/drawingml/2006/table">
            <a:tbl>
              <a:tblPr firstRow="1" bandRow="1">
                <a:tableStyleId>{5C22544A-7EE6-4342-B048-85BDC9FD1C3A}</a:tableStyleId>
              </a:tblPr>
              <a:tblGrid>
                <a:gridCol w="689610"/>
                <a:gridCol w="1758315"/>
                <a:gridCol w="2046605"/>
                <a:gridCol w="3698240"/>
                <a:gridCol w="2525395"/>
              </a:tblGrid>
              <a:tr h="391795">
                <a:tc>
                  <a:txBody>
                    <a:bodyPr/>
                    <a:p>
                      <a:pPr>
                        <a:buNone/>
                      </a:pPr>
                      <a:r>
                        <a:rPr lang="zh-CN" altLang="en-US" b="1">
                          <a:ea typeface="华文中宋" panose="02010600040101010101" pitchFamily="2" charset="-122"/>
                        </a:rPr>
                        <a:t>股东</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政策依据</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非货币性资产类别</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递延纳税优惠</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政策提示</a:t>
                      </a:r>
                      <a:endParaRPr lang="zh-CN" altLang="en-US" b="1">
                        <a:ea typeface="华文中宋" panose="02010600040101010101" pitchFamily="2" charset="-122"/>
                      </a:endParaRPr>
                    </a:p>
                  </a:txBody>
                  <a:tcPr/>
                </a:tc>
              </a:tr>
              <a:tr h="644525">
                <a:tc rowSpan="2">
                  <a:txBody>
                    <a:bodyPr/>
                    <a:p>
                      <a:pPr>
                        <a:buNone/>
                      </a:pPr>
                      <a:r>
                        <a:rPr lang="zh-CN" altLang="en-US" b="1">
                          <a:ea typeface="华文中宋" panose="02010600040101010101" pitchFamily="2" charset="-122"/>
                        </a:rPr>
                        <a:t>企业股东</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财税〔2016〕101号</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技术成果</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投资入股当期可暂不纳税，允许递延至转让股权时</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被投资企业</a:t>
                      </a:r>
                      <a:r>
                        <a:rPr lang="zh-CN" altLang="en-US" b="1">
                          <a:solidFill>
                            <a:srgbClr val="FF0000"/>
                          </a:solidFill>
                          <a:ea typeface="华文中宋" panose="02010600040101010101" pitchFamily="2" charset="-122"/>
                        </a:rPr>
                        <a:t>按评估价</a:t>
                      </a:r>
                      <a:r>
                        <a:rPr lang="zh-CN" altLang="en-US" b="1">
                          <a:ea typeface="华文中宋" panose="02010600040101010101" pitchFamily="2" charset="-122"/>
                        </a:rPr>
                        <a:t>入账、摊销税前扣除</a:t>
                      </a:r>
                      <a:endParaRPr lang="zh-CN" altLang="en-US" b="1">
                        <a:ea typeface="华文中宋" panose="02010600040101010101" pitchFamily="2" charset="-122"/>
                      </a:endParaRPr>
                    </a:p>
                  </a:txBody>
                  <a:tcPr/>
                </a:tc>
              </a:tr>
              <a:tr h="1197610">
                <a:tc vMerge="1">
                  <a:tcPr/>
                </a:tc>
                <a:tc>
                  <a:txBody>
                    <a:bodyPr/>
                    <a:p>
                      <a:pPr>
                        <a:buNone/>
                      </a:pPr>
                      <a:r>
                        <a:rPr lang="zh-CN" altLang="en-US" sz="1800" b="1">
                          <a:ea typeface="华文中宋" panose="02010600040101010101" pitchFamily="2" charset="-122"/>
                          <a:sym typeface="+mn-ea"/>
                        </a:rPr>
                        <a:t>财税〔2014〕116号</a:t>
                      </a:r>
                      <a:endParaRPr lang="zh-CN" altLang="en-US" sz="1800" b="1">
                        <a:ea typeface="华文中宋" panose="02010600040101010101" pitchFamily="2" charset="-122"/>
                        <a:sym typeface="+mn-ea"/>
                      </a:endParaRPr>
                    </a:p>
                    <a:p>
                      <a:pPr>
                        <a:buNone/>
                      </a:pPr>
                      <a:r>
                        <a:rPr lang="zh-CN" altLang="en-US" sz="1800" b="1">
                          <a:ea typeface="华文中宋" panose="02010600040101010101" pitchFamily="2" charset="-122"/>
                          <a:sym typeface="+mn-ea"/>
                        </a:rPr>
                        <a:t>税总局公告2015年第33号</a:t>
                      </a:r>
                      <a:endParaRPr lang="zh-CN" altLang="en-US" b="1">
                        <a:ea typeface="华文中宋" panose="02010600040101010101" pitchFamily="2" charset="-122"/>
                      </a:endParaRPr>
                    </a:p>
                  </a:txBody>
                  <a:tcPr/>
                </a:tc>
                <a:tc>
                  <a:txBody>
                    <a:bodyPr/>
                    <a:p>
                      <a:pPr>
                        <a:buNone/>
                      </a:pPr>
                      <a:endParaRPr lang="zh-CN" altLang="en-US" b="1">
                        <a:ea typeface="华文中宋" panose="02010600040101010101" pitchFamily="2" charset="-122"/>
                      </a:endParaRPr>
                    </a:p>
                    <a:p>
                      <a:pPr>
                        <a:buNone/>
                      </a:pPr>
                      <a:r>
                        <a:rPr lang="zh-CN" altLang="en-US" b="1">
                          <a:ea typeface="华文中宋" panose="02010600040101010101" pitchFamily="2" charset="-122"/>
                        </a:rPr>
                        <a:t>除技术成果外的其他非货币资产</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不超过5年期限内，分期均匀计入</a:t>
                      </a:r>
                      <a:endParaRPr lang="zh-CN" altLang="en-US" b="1">
                        <a:ea typeface="华文中宋" panose="02010600040101010101" pitchFamily="2" charset="-122"/>
                      </a:endParaRPr>
                    </a:p>
                    <a:p>
                      <a:pPr>
                        <a:buNone/>
                      </a:pPr>
                      <a:r>
                        <a:rPr lang="zh-CN" altLang="en-US" b="1">
                          <a:ea typeface="华文中宋" panose="02010600040101010101" pitchFamily="2" charset="-122"/>
                        </a:rPr>
                        <a:t>（投资方）投资计税基础随所得确认逐年调整</a:t>
                      </a:r>
                      <a:endParaRPr lang="zh-CN" altLang="en-US" b="1">
                        <a:ea typeface="华文中宋" panose="02010600040101010101" pitchFamily="2" charset="-122"/>
                      </a:endParaRPr>
                    </a:p>
                    <a:p>
                      <a:pPr>
                        <a:buNone/>
                      </a:pPr>
                      <a:r>
                        <a:rPr lang="zh-CN" altLang="en-US" b="1">
                          <a:ea typeface="华文中宋" panose="02010600040101010101" pitchFamily="2" charset="-122"/>
                        </a:rPr>
                        <a:t>递延期转让或收回投资，一次性确认并调整投资计税基础</a:t>
                      </a:r>
                      <a:endParaRPr lang="en-US" altLang="zh-CN" b="1">
                        <a:ea typeface="华文中宋" panose="02010600040101010101" pitchFamily="2" charset="-122"/>
                      </a:endParaRPr>
                    </a:p>
                  </a:txBody>
                  <a:tcPr/>
                </a:tc>
                <a:tc>
                  <a:txBody>
                    <a:bodyPr/>
                    <a:p>
                      <a:pPr>
                        <a:buNone/>
                      </a:pPr>
                      <a:r>
                        <a:rPr lang="zh-CN" altLang="en-US" b="1">
                          <a:solidFill>
                            <a:srgbClr val="FF0000"/>
                          </a:solidFill>
                          <a:ea typeface="华文中宋" panose="02010600040101010101" pitchFamily="2" charset="-122"/>
                        </a:rPr>
                        <a:t>被投资企业</a:t>
                      </a:r>
                      <a:r>
                        <a:rPr lang="zh-CN" altLang="en-US" b="1">
                          <a:ea typeface="华文中宋" panose="02010600040101010101" pitchFamily="2" charset="-122"/>
                        </a:rPr>
                        <a:t>公允价值确认接受资产计税基础</a:t>
                      </a:r>
                      <a:endParaRPr lang="zh-CN" altLang="en-US" b="1">
                        <a:ea typeface="华文中宋" panose="02010600040101010101" pitchFamily="2" charset="-122"/>
                      </a:endParaRPr>
                    </a:p>
                    <a:p>
                      <a:pPr>
                        <a:buNone/>
                      </a:pPr>
                      <a:r>
                        <a:rPr lang="zh-CN" altLang="en-US" b="1">
                          <a:ea typeface="华文中宋" panose="02010600040101010101" pitchFamily="2" charset="-122"/>
                        </a:rPr>
                        <a:t>投资方</a:t>
                      </a:r>
                      <a:endParaRPr lang="zh-CN" altLang="en-US" b="1">
                        <a:ea typeface="华文中宋" panose="02010600040101010101" pitchFamily="2" charset="-122"/>
                      </a:endParaRPr>
                    </a:p>
                    <a:p>
                      <a:pPr>
                        <a:buNone/>
                      </a:pPr>
                      <a:r>
                        <a:rPr lang="zh-CN" altLang="en-US" b="1">
                          <a:ea typeface="华文中宋" panose="02010600040101010101" pitchFamily="2" charset="-122"/>
                        </a:rPr>
                        <a:t>均匀计入</a:t>
                      </a:r>
                      <a:endParaRPr lang="zh-CN" altLang="en-US" b="1">
                        <a:ea typeface="华文中宋" panose="02010600040101010101" pitchFamily="2" charset="-122"/>
                      </a:endParaRPr>
                    </a:p>
                    <a:p>
                      <a:pPr>
                        <a:buNone/>
                      </a:pPr>
                      <a:r>
                        <a:rPr lang="zh-CN" altLang="en-US" b="1">
                          <a:ea typeface="华文中宋" panose="02010600040101010101" pitchFamily="2" charset="-122"/>
                        </a:rPr>
                        <a:t>结束投资停止递延</a:t>
                      </a:r>
                      <a:endParaRPr lang="zh-CN" altLang="en-US" b="1">
                        <a:ea typeface="华文中宋" panose="02010600040101010101" pitchFamily="2" charset="-122"/>
                      </a:endParaRPr>
                    </a:p>
                  </a:txBody>
                  <a:tcPr/>
                </a:tc>
              </a:tr>
              <a:tr h="391160">
                <a:tc rowSpan="2">
                  <a:txBody>
                    <a:bodyPr/>
                    <a:p>
                      <a:pPr>
                        <a:buNone/>
                      </a:pPr>
                      <a:r>
                        <a:rPr lang="zh-CN" altLang="en-US" b="1">
                          <a:ea typeface="华文中宋" panose="02010600040101010101" pitchFamily="2" charset="-122"/>
                        </a:rPr>
                        <a:t>个人股东</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财税〔2016〕101号</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技术成果</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投资入股当期可暂不纳税，允许递延至转让股权时</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被投资企业</a:t>
                      </a:r>
                      <a:r>
                        <a:rPr lang="zh-CN" altLang="en-US" b="1">
                          <a:solidFill>
                            <a:srgbClr val="FF0000"/>
                          </a:solidFill>
                          <a:ea typeface="华文中宋" panose="02010600040101010101" pitchFamily="2" charset="-122"/>
                        </a:rPr>
                        <a:t>按评估价</a:t>
                      </a:r>
                      <a:r>
                        <a:rPr lang="zh-CN" altLang="en-US" b="1">
                          <a:ea typeface="华文中宋" panose="02010600040101010101" pitchFamily="2" charset="-122"/>
                        </a:rPr>
                        <a:t>入账、摊销税前扣除</a:t>
                      </a:r>
                      <a:endParaRPr lang="zh-CN" altLang="en-US" b="1">
                        <a:ea typeface="华文中宋" panose="02010600040101010101" pitchFamily="2" charset="-122"/>
                      </a:endParaRPr>
                    </a:p>
                  </a:txBody>
                  <a:tcPr/>
                </a:tc>
              </a:tr>
              <a:tr h="391795">
                <a:tc vMerge="1">
                  <a:tcPr/>
                </a:tc>
                <a:tc>
                  <a:txBody>
                    <a:bodyPr/>
                    <a:p>
                      <a:pPr>
                        <a:buNone/>
                      </a:pPr>
                      <a:r>
                        <a:rPr lang="zh-CN" altLang="en-US" b="1">
                          <a:ea typeface="华文中宋" panose="02010600040101010101" pitchFamily="2" charset="-122"/>
                        </a:rPr>
                        <a:t>财税〔2015〕41号 </a:t>
                      </a:r>
                      <a:endParaRPr lang="zh-CN" altLang="en-US" b="1">
                        <a:ea typeface="华文中宋" panose="02010600040101010101" pitchFamily="2" charset="-122"/>
                      </a:endParaRPr>
                    </a:p>
                    <a:p>
                      <a:pPr>
                        <a:buNone/>
                      </a:pPr>
                      <a:r>
                        <a:rPr lang="zh-CN" altLang="en-US" b="1">
                          <a:ea typeface="华文中宋" panose="02010600040101010101" pitchFamily="2" charset="-122"/>
                        </a:rPr>
                        <a:t>国家税务总局公告2015年第20号</a:t>
                      </a:r>
                      <a:endParaRPr lang="zh-CN" altLang="en-US" b="1">
                        <a:ea typeface="华文中宋" panose="02010600040101010101" pitchFamily="2" charset="-122"/>
                      </a:endParaRPr>
                    </a:p>
                  </a:txBody>
                  <a:tcPr/>
                </a:tc>
                <a:tc>
                  <a:txBody>
                    <a:bodyPr/>
                    <a:p>
                      <a:pPr>
                        <a:buNone/>
                      </a:pPr>
                      <a:endParaRPr lang="zh-CN" altLang="en-US" sz="1800" b="1">
                        <a:ea typeface="华文中宋" panose="02010600040101010101" pitchFamily="2" charset="-122"/>
                        <a:sym typeface="+mn-ea"/>
                      </a:endParaRPr>
                    </a:p>
                    <a:p>
                      <a:pPr>
                        <a:buNone/>
                      </a:pPr>
                      <a:r>
                        <a:rPr lang="zh-CN" altLang="en-US" sz="1800" b="1">
                          <a:ea typeface="华文中宋" panose="02010600040101010101" pitchFamily="2" charset="-122"/>
                          <a:sym typeface="+mn-ea"/>
                        </a:rPr>
                        <a:t>除技术成果外的其他非货币资产</a:t>
                      </a:r>
                      <a:endParaRPr lang="zh-CN" altLang="en-US" sz="1800" b="1">
                        <a:ea typeface="华文中宋" panose="02010600040101010101" pitchFamily="2" charset="-122"/>
                      </a:endParaRPr>
                    </a:p>
                    <a:p>
                      <a:pPr>
                        <a:buNone/>
                      </a:pP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一次性缴税有困难，报备案后，</a:t>
                      </a:r>
                      <a:r>
                        <a:rPr lang="zh-CN" altLang="en-US" b="1">
                          <a:solidFill>
                            <a:srgbClr val="FF0000"/>
                          </a:solidFill>
                          <a:ea typeface="华文中宋" panose="02010600040101010101" pitchFamily="2" charset="-122"/>
                        </a:rPr>
                        <a:t>不超过5年</a:t>
                      </a:r>
                      <a:r>
                        <a:rPr lang="zh-CN" altLang="en-US" b="1">
                          <a:ea typeface="华文中宋" panose="02010600040101010101" pitchFamily="2" charset="-122"/>
                        </a:rPr>
                        <a:t>度内分期缴纳</a:t>
                      </a:r>
                      <a:endParaRPr lang="zh-CN" altLang="en-US" b="1">
                        <a:ea typeface="华文中宋" panose="02010600040101010101" pitchFamily="2" charset="-122"/>
                      </a:endParaRPr>
                    </a:p>
                    <a:p>
                      <a:pPr>
                        <a:buNone/>
                      </a:pPr>
                      <a:r>
                        <a:rPr lang="zh-CN" altLang="en-US" b="1">
                          <a:ea typeface="华文中宋" panose="02010600040101010101" pitchFamily="2" charset="-122"/>
                        </a:rPr>
                        <a:t>现金补价，优先用于缴税</a:t>
                      </a:r>
                      <a:endParaRPr lang="zh-CN" altLang="en-US" b="1">
                        <a:ea typeface="华文中宋" panose="02010600040101010101" pitchFamily="2" charset="-122"/>
                      </a:endParaRPr>
                    </a:p>
                    <a:p>
                      <a:pPr>
                        <a:buNone/>
                      </a:pPr>
                      <a:r>
                        <a:rPr lang="zh-CN" altLang="en-US" b="1">
                          <a:ea typeface="华文中宋" panose="02010600040101010101" pitchFamily="2" charset="-122"/>
                        </a:rPr>
                        <a:t>转让股权取得现金，</a:t>
                      </a:r>
                      <a:r>
                        <a:rPr lang="en-US" altLang="zh-CN" b="1">
                          <a:ea typeface="华文中宋" panose="02010600040101010101" pitchFamily="2" charset="-122"/>
                        </a:rPr>
                        <a:t> </a:t>
                      </a:r>
                      <a:r>
                        <a:rPr lang="zh-CN" altLang="en-US" b="1">
                          <a:ea typeface="华文中宋" panose="02010600040101010101" pitchFamily="2" charset="-122"/>
                        </a:rPr>
                        <a:t>优先用于缴税</a:t>
                      </a:r>
                      <a:endParaRPr lang="zh-CN" altLang="en-US" b="1">
                        <a:ea typeface="华文中宋" panose="02010600040101010101" pitchFamily="2" charset="-122"/>
                      </a:endParaRPr>
                    </a:p>
                  </a:txBody>
                  <a:tcPr/>
                </a:tc>
                <a:tc>
                  <a:txBody>
                    <a:bodyPr/>
                    <a:p>
                      <a:pPr>
                        <a:buNone/>
                      </a:pPr>
                      <a:r>
                        <a:rPr lang="zh-CN" altLang="en-US" sz="1800" b="1">
                          <a:solidFill>
                            <a:srgbClr val="FF0000"/>
                          </a:solidFill>
                          <a:ea typeface="华文中宋" panose="02010600040101010101" pitchFamily="2" charset="-122"/>
                          <a:sym typeface="+mn-ea"/>
                        </a:rPr>
                        <a:t>被投资企业</a:t>
                      </a:r>
                      <a:r>
                        <a:rPr lang="zh-CN" altLang="en-US" sz="1800" b="1">
                          <a:ea typeface="华文中宋" panose="02010600040101010101" pitchFamily="2" charset="-122"/>
                          <a:sym typeface="+mn-ea"/>
                        </a:rPr>
                        <a:t>公允价值确认接受资产计税基础</a:t>
                      </a:r>
                      <a:endParaRPr lang="zh-CN" altLang="en-US" sz="1800" b="1">
                        <a:ea typeface="华文中宋" panose="02010600040101010101" pitchFamily="2" charset="-122"/>
                        <a:sym typeface="+mn-ea"/>
                      </a:endParaRPr>
                    </a:p>
                    <a:p>
                      <a:pPr>
                        <a:buNone/>
                      </a:pPr>
                      <a:r>
                        <a:rPr lang="zh-CN" altLang="en-US" sz="1800" b="1">
                          <a:solidFill>
                            <a:srgbClr val="FF0000"/>
                          </a:solidFill>
                          <a:ea typeface="华文中宋" panose="02010600040101010101" pitchFamily="2" charset="-122"/>
                          <a:sym typeface="+mn-ea"/>
                        </a:rPr>
                        <a:t>投资方</a:t>
                      </a:r>
                      <a:endParaRPr lang="zh-CN" altLang="en-US" b="1">
                        <a:solidFill>
                          <a:srgbClr val="FF0000"/>
                        </a:solidFill>
                        <a:ea typeface="华文中宋" panose="02010600040101010101" pitchFamily="2" charset="-122"/>
                      </a:endParaRPr>
                    </a:p>
                    <a:p>
                      <a:pPr>
                        <a:buNone/>
                      </a:pPr>
                      <a:r>
                        <a:rPr lang="zh-CN" altLang="en-US" b="1">
                          <a:ea typeface="华文中宋" panose="02010600040101010101" pitchFamily="2" charset="-122"/>
                        </a:rPr>
                        <a:t>非均匀，报计划</a:t>
                      </a:r>
                      <a:endParaRPr lang="zh-CN" altLang="en-US" b="1">
                        <a:ea typeface="华文中宋" panose="02010600040101010101" pitchFamily="2" charset="-122"/>
                      </a:endParaRPr>
                    </a:p>
                    <a:p>
                      <a:pPr>
                        <a:buNone/>
                      </a:pPr>
                      <a:r>
                        <a:rPr lang="zh-CN" altLang="en-US" b="1">
                          <a:ea typeface="华文中宋" panose="02010600040101010101" pitchFamily="2" charset="-122"/>
                        </a:rPr>
                        <a:t>有支付能力优先缴税</a:t>
                      </a:r>
                      <a:endParaRPr lang="zh-CN" altLang="en-US" b="1">
                        <a:ea typeface="华文中宋" panose="02010600040101010101" pitchFamily="2" charset="-122"/>
                      </a:endParaRPr>
                    </a:p>
                  </a:txBody>
                  <a:tcPr/>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a:xfrm>
            <a:off x="467903" y="998582"/>
            <a:ext cx="11255829" cy="5508171"/>
          </a:xfrm>
        </p:spPr>
        <p:txBody>
          <a:bodyPr>
            <a:normAutofit fontScale="90000" lnSpcReduction="10000"/>
          </a:bodyPr>
          <a:p>
            <a:pPr fontAlgn="auto">
              <a:lnSpc>
                <a:spcPct val="100000"/>
              </a:lnSpc>
            </a:pPr>
            <a:r>
              <a:rPr lang="zh-CN" altLang="en-US">
                <a:solidFill>
                  <a:srgbClr val="FF0000"/>
                </a:solidFill>
              </a:rPr>
              <a:t>三</a:t>
            </a:r>
            <a:r>
              <a:rPr lang="en-US" altLang="zh-CN">
                <a:solidFill>
                  <a:srgbClr val="FF0000"/>
                </a:solidFill>
              </a:rPr>
              <a:t>.转让未出资的股权</a:t>
            </a:r>
            <a:r>
              <a:rPr lang="zh-CN" altLang="en-US">
                <a:solidFill>
                  <a:srgbClr val="FF0000"/>
                </a:solidFill>
              </a:rPr>
              <a:t>及未出资的权益</a:t>
            </a:r>
            <a:endParaRPr lang="zh-CN" altLang="en-US">
              <a:solidFill>
                <a:srgbClr val="FF0000"/>
              </a:solidFill>
            </a:endParaRPr>
          </a:p>
          <a:p>
            <a:pPr fontAlgn="auto">
              <a:lnSpc>
                <a:spcPct val="100000"/>
              </a:lnSpc>
            </a:pPr>
            <a:r>
              <a:rPr lang="zh-CN" altLang="en-US">
                <a:solidFill>
                  <a:srgbClr val="0070C0"/>
                </a:solidFill>
              </a:rPr>
              <a:t>（一）公司法规定</a:t>
            </a:r>
            <a:endParaRPr lang="zh-CN" altLang="en-US">
              <a:solidFill>
                <a:srgbClr val="0070C0"/>
              </a:solidFill>
            </a:endParaRPr>
          </a:p>
          <a:p>
            <a:pPr fontAlgn="auto">
              <a:lnSpc>
                <a:spcPct val="100000"/>
              </a:lnSpc>
            </a:pPr>
            <a:r>
              <a:rPr lang="zh-CN" altLang="en-US"/>
              <a:t>1.删除</a:t>
            </a:r>
            <a:r>
              <a:rPr lang="en-US" altLang="zh-CN"/>
              <a:t>“</a:t>
            </a:r>
            <a:r>
              <a:rPr lang="zh-CN" altLang="en-US">
                <a:sym typeface="+mn-ea"/>
              </a:rPr>
              <a:t>实缴出资</a:t>
            </a:r>
            <a:r>
              <a:rPr lang="zh-CN" altLang="en-US"/>
              <a:t>分红</a:t>
            </a:r>
            <a:r>
              <a:rPr lang="en-US" altLang="zh-CN"/>
              <a:t>”</a:t>
            </a:r>
            <a:r>
              <a:rPr lang="zh-CN" altLang="en-US"/>
              <a:t>规定（重复）</a:t>
            </a:r>
            <a:endParaRPr lang="zh-CN" altLang="en-US"/>
          </a:p>
          <a:p>
            <a:pPr fontAlgn="auto">
              <a:lnSpc>
                <a:spcPct val="100000"/>
              </a:lnSpc>
            </a:pPr>
            <a:r>
              <a:rPr lang="zh-CN" altLang="en-US"/>
              <a:t>第三十四条 股东按照实缴的出资比例分取红利；公司新增资本时，股东有权优先按照实缴的出资比例认缴出资。但是，全体股东约定不按照出资比例分取红利或者不按照出资比例优先认缴出资的除外</a:t>
            </a:r>
            <a:r>
              <a:rPr lang="en-US" altLang="zh-CN"/>
              <a:t> </a:t>
            </a:r>
            <a:endParaRPr lang="en-US" altLang="zh-CN"/>
          </a:p>
          <a:p>
            <a:pPr fontAlgn="auto">
              <a:lnSpc>
                <a:spcPct val="100000"/>
              </a:lnSpc>
            </a:pPr>
            <a:r>
              <a:rPr lang="en-US" altLang="zh-CN"/>
              <a:t>第二百一十条 </a:t>
            </a:r>
            <a:r>
              <a:rPr lang="en-US" altLang="zh-CN">
                <a:sym typeface="+mn-ea"/>
              </a:rPr>
              <a:t>第</a:t>
            </a:r>
            <a:r>
              <a:rPr lang="zh-CN" altLang="en-US">
                <a:sym typeface="+mn-ea"/>
              </a:rPr>
              <a:t>四</a:t>
            </a:r>
            <a:r>
              <a:rPr lang="en-US" altLang="zh-CN">
                <a:sym typeface="+mn-ea"/>
              </a:rPr>
              <a:t>款</a:t>
            </a:r>
            <a:r>
              <a:rPr lang="en-US" altLang="zh-CN"/>
              <a:t>公司弥补亏损和提取公积金后所余税后利润，有限责任公司按照股东</a:t>
            </a:r>
            <a:r>
              <a:rPr lang="en-US" altLang="zh-CN">
                <a:solidFill>
                  <a:srgbClr val="FF0000"/>
                </a:solidFill>
              </a:rPr>
              <a:t>实缴</a:t>
            </a:r>
            <a:r>
              <a:rPr lang="en-US" altLang="zh-CN"/>
              <a:t>的出资比例分配利润，全体股东约定不按照出资比例分配利润的除外；股份有限公司按照股东所持有的股份比例分配利润，公司章程另有规定的除外</a:t>
            </a:r>
            <a:endParaRPr lang="en-US" altLang="zh-CN"/>
          </a:p>
          <a:p>
            <a:pPr fontAlgn="auto">
              <a:lnSpc>
                <a:spcPct val="100000"/>
              </a:lnSpc>
            </a:pPr>
            <a:r>
              <a:rPr lang="zh-CN" altLang="en-US">
                <a:solidFill>
                  <a:srgbClr val="FF0000"/>
                </a:solidFill>
              </a:rPr>
              <a:t>注：</a:t>
            </a:r>
            <a:r>
              <a:rPr lang="zh-CN" altLang="en-US"/>
              <a:t>未出资部分是否拥有权益存疑，需要</a:t>
            </a:r>
            <a:r>
              <a:rPr lang="zh-CN" altLang="en-US">
                <a:solidFill>
                  <a:srgbClr val="FF0000"/>
                </a:solidFill>
              </a:rPr>
              <a:t>约定</a:t>
            </a:r>
            <a:endParaRPr lang="en-US" altLang="zh-CN"/>
          </a:p>
          <a:p>
            <a:pPr fontAlgn="auto">
              <a:lnSpc>
                <a:spcPct val="100000"/>
              </a:lnSpc>
            </a:pPr>
            <a:r>
              <a:rPr lang="en-US" altLang="zh-CN"/>
              <a:t>2.</a:t>
            </a:r>
            <a:r>
              <a:rPr lang="zh-CN" altLang="en-US"/>
              <a:t>维持</a:t>
            </a:r>
            <a:r>
              <a:rPr lang="en-US" altLang="zh-CN"/>
              <a:t>“</a:t>
            </a:r>
            <a:r>
              <a:rPr lang="zh-CN" altLang="en-US"/>
              <a:t>章程另行规定</a:t>
            </a:r>
            <a:r>
              <a:rPr lang="en-US" altLang="zh-CN"/>
              <a:t>”</a:t>
            </a:r>
            <a:endParaRPr lang="en-US" altLang="zh-CN"/>
          </a:p>
          <a:p>
            <a:pPr fontAlgn="auto">
              <a:lnSpc>
                <a:spcPct val="100000"/>
              </a:lnSpc>
            </a:pPr>
            <a:r>
              <a:rPr lang="en-US" altLang="zh-CN"/>
              <a:t>第八十四条 有限责任公司的股东之间可以相互转让其全部或者部分股权</a:t>
            </a:r>
            <a:endParaRPr lang="en-US" altLang="zh-CN"/>
          </a:p>
          <a:p>
            <a:pPr fontAlgn="auto">
              <a:lnSpc>
                <a:spcPct val="100000"/>
              </a:lnSpc>
            </a:pPr>
            <a:r>
              <a:rPr lang="en-US" altLang="zh-CN"/>
              <a:t>                     .......</a:t>
            </a:r>
            <a:endParaRPr lang="en-US" altLang="zh-CN"/>
          </a:p>
          <a:p>
            <a:pPr fontAlgn="auto">
              <a:lnSpc>
                <a:spcPct val="100000"/>
              </a:lnSpc>
            </a:pPr>
            <a:r>
              <a:rPr lang="en-US" altLang="zh-CN">
                <a:sym typeface="+mn-ea"/>
              </a:rPr>
              <a:t>第</a:t>
            </a:r>
            <a:r>
              <a:rPr lang="zh-CN" altLang="en-US">
                <a:sym typeface="+mn-ea"/>
              </a:rPr>
              <a:t>三</a:t>
            </a:r>
            <a:r>
              <a:rPr lang="en-US" altLang="zh-CN">
                <a:sym typeface="+mn-ea"/>
              </a:rPr>
              <a:t>款  </a:t>
            </a:r>
            <a:r>
              <a:rPr lang="zh-CN" altLang="en-US"/>
              <a:t>公</a:t>
            </a:r>
            <a:r>
              <a:rPr lang="en-US" altLang="zh-CN"/>
              <a:t>司章程对股权转让另有规定的，从其规定</a:t>
            </a:r>
            <a:endParaRPr lang="en-US" altLang="zh-CN"/>
          </a:p>
          <a:p>
            <a:endParaRPr lang="en-US" altLang="zh-CN"/>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p>
            <a:r>
              <a:rPr lang="en-US" altLang="zh-CN">
                <a:sym typeface="+mn-ea"/>
              </a:rPr>
              <a:t>3.</a:t>
            </a:r>
            <a:r>
              <a:rPr lang="zh-CN" altLang="en-US">
                <a:sym typeface="+mn-ea"/>
              </a:rPr>
              <a:t>明确</a:t>
            </a:r>
            <a:r>
              <a:rPr lang="en-US" altLang="zh-CN">
                <a:sym typeface="+mn-ea"/>
              </a:rPr>
              <a:t>“</a:t>
            </a:r>
            <a:r>
              <a:rPr lang="zh-CN" altLang="en-US">
                <a:sym typeface="+mn-ea"/>
              </a:rPr>
              <a:t>转让未出资股权的出资义务</a:t>
            </a:r>
            <a:r>
              <a:rPr lang="en-US" altLang="zh-CN">
                <a:sym typeface="+mn-ea"/>
              </a:rPr>
              <a:t>”</a:t>
            </a:r>
            <a:endParaRPr lang="en-US" altLang="zh-CN"/>
          </a:p>
          <a:p>
            <a:r>
              <a:rPr lang="en-US" altLang="zh-CN">
                <a:sym typeface="+mn-ea"/>
              </a:rPr>
              <a:t>第八十八条第一款　股东转让已认缴出资但未届出资期限的股权的，由受让人承担缴纳该出资的义务；受让人未按期足额缴纳出资的，转让人对受让人未按期缴纳的出资承担补充责任</a:t>
            </a:r>
            <a:endParaRPr lang="en-US" altLang="zh-CN">
              <a:sym typeface="+mn-ea"/>
            </a:endParaRPr>
          </a:p>
          <a:p>
            <a:r>
              <a:rPr lang="en-US" altLang="zh-CN">
                <a:sym typeface="+mn-ea"/>
              </a:rPr>
              <a:t>4.</a:t>
            </a:r>
            <a:r>
              <a:rPr lang="zh-CN" altLang="en-US">
                <a:sym typeface="+mn-ea"/>
              </a:rPr>
              <a:t>规定</a:t>
            </a:r>
            <a:r>
              <a:rPr lang="en-US" altLang="zh-CN">
                <a:sym typeface="+mn-ea"/>
              </a:rPr>
              <a:t>“</a:t>
            </a:r>
            <a:r>
              <a:rPr lang="zh-CN" altLang="en-US">
                <a:sym typeface="+mn-ea"/>
              </a:rPr>
              <a:t>股东未出资失权转让或注销</a:t>
            </a:r>
            <a:r>
              <a:rPr lang="en-US" altLang="zh-CN">
                <a:sym typeface="+mn-ea"/>
              </a:rPr>
              <a:t>”</a:t>
            </a:r>
            <a:endParaRPr lang="en-US" altLang="zh-CN">
              <a:sym typeface="+mn-ea"/>
            </a:endParaRPr>
          </a:p>
          <a:p>
            <a:r>
              <a:rPr lang="en-US" altLang="zh-CN"/>
              <a:t>第五十二条</a:t>
            </a:r>
            <a:r>
              <a:rPr lang="en-US" altLang="zh-CN">
                <a:sym typeface="+mn-ea"/>
              </a:rPr>
              <a:t>第</a:t>
            </a:r>
            <a:r>
              <a:rPr lang="zh-CN" altLang="en-US">
                <a:sym typeface="+mn-ea"/>
              </a:rPr>
              <a:t>二</a:t>
            </a:r>
            <a:r>
              <a:rPr lang="en-US" altLang="zh-CN">
                <a:sym typeface="+mn-ea"/>
              </a:rPr>
              <a:t>款 依照前款规定</a:t>
            </a:r>
            <a:r>
              <a:rPr lang="zh-CN" altLang="en-US">
                <a:sym typeface="+mn-ea"/>
              </a:rPr>
              <a:t>（未按期出资）</a:t>
            </a:r>
            <a:r>
              <a:rPr lang="en-US" altLang="zh-CN">
                <a:sym typeface="+mn-ea"/>
              </a:rPr>
              <a:t>丧失的股权应当依法转让，或者相应减少注册资本并注销该股权；六个月内未转让或者注销的，由公司其他股东按照其出资比例足额缴纳相应出资</a:t>
            </a:r>
            <a:endParaRPr lang="en-US" altLang="zh-CN">
              <a:sym typeface="+mn-ea"/>
            </a:endParaRPr>
          </a:p>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0070C0"/>
                </a:solidFill>
                <a:sym typeface="+mn-ea"/>
              </a:rPr>
              <a:t>增值税方面</a:t>
            </a:r>
            <a:endParaRPr lang="zh-CN" altLang="en-US"/>
          </a:p>
        </p:txBody>
      </p:sp>
      <p:sp>
        <p:nvSpPr>
          <p:cNvPr id="3" name="内容占位符 2"/>
          <p:cNvSpPr>
            <a:spLocks noGrp="1"/>
          </p:cNvSpPr>
          <p:nvPr>
            <p:ph idx="1"/>
          </p:nvPr>
        </p:nvSpPr>
        <p:spPr>
          <a:xfrm>
            <a:off x="507365" y="870585"/>
            <a:ext cx="11539220" cy="5836920"/>
          </a:xfrm>
        </p:spPr>
        <p:txBody>
          <a:bodyPr>
            <a:normAutofit fontScale="90000" lnSpcReduction="20000"/>
          </a:bodyPr>
          <a:lstStyle/>
          <a:p>
            <a:pPr fontAlgn="auto">
              <a:lnSpc>
                <a:spcPct val="120000"/>
              </a:lnSpc>
            </a:pPr>
            <a:r>
              <a:rPr lang="en-US" altLang="zh-CN"/>
              <a:t>2.</a:t>
            </a:r>
            <a:r>
              <a:rPr lang="zh-CN" altLang="en-US"/>
              <a:t>享受声明</a:t>
            </a:r>
            <a:endParaRPr lang="zh-CN" altLang="en-US"/>
          </a:p>
          <a:p>
            <a:pPr fontAlgn="auto">
              <a:lnSpc>
                <a:spcPct val="120000"/>
              </a:lnSpc>
            </a:pPr>
            <a:r>
              <a:rPr lang="zh-CN" altLang="en-US"/>
              <a:t>（</a:t>
            </a:r>
            <a:r>
              <a:rPr lang="en-US" altLang="zh-CN"/>
              <a:t>1</a:t>
            </a:r>
            <a:r>
              <a:rPr lang="zh-CN" altLang="en-US"/>
              <a:t>）</a:t>
            </a:r>
            <a:r>
              <a:rPr lang="zh-CN" altLang="en-US">
                <a:solidFill>
                  <a:srgbClr val="FF0000"/>
                </a:solidFill>
              </a:rPr>
              <a:t>生产、生活性</a:t>
            </a:r>
            <a:r>
              <a:rPr lang="zh-CN" altLang="en-US"/>
              <a:t>服务业纳税人，应在年度首次确认适用加计抵减政策时，通过电子税务局或办税服务厅提交《适用加计抵减政策的声明》</a:t>
            </a:r>
            <a:r>
              <a:rPr lang="en-US" altLang="zh-CN"/>
              <a:t> </a:t>
            </a:r>
            <a:endParaRPr lang="zh-CN" altLang="en-US"/>
          </a:p>
          <a:p>
            <a:pPr fontAlgn="auto">
              <a:lnSpc>
                <a:spcPct val="120000"/>
              </a:lnSpc>
            </a:pPr>
            <a:r>
              <a:rPr lang="zh-CN" altLang="en-US"/>
              <a:t>（</a:t>
            </a:r>
            <a:r>
              <a:rPr lang="en-US" altLang="zh-CN"/>
              <a:t>2</a:t>
            </a:r>
            <a:r>
              <a:rPr lang="zh-CN" altLang="en-US"/>
              <a:t>）三项加计抵减政策均采取清单管理，清单内的纳税人进行纳税申报时，</a:t>
            </a:r>
            <a:r>
              <a:rPr lang="zh-CN" altLang="en-US">
                <a:solidFill>
                  <a:srgbClr val="FF0000"/>
                </a:solidFill>
              </a:rPr>
              <a:t>系统会弹出相关提示</a:t>
            </a:r>
            <a:r>
              <a:rPr lang="zh-CN" altLang="en-US"/>
              <a:t>，引导纳税人申报享受对应的加计抵减政策，纳税人</a:t>
            </a:r>
            <a:r>
              <a:rPr lang="zh-CN" altLang="en-US">
                <a:solidFill>
                  <a:srgbClr val="FF0000"/>
                </a:solidFill>
              </a:rPr>
              <a:t>无需</a:t>
            </a:r>
            <a:r>
              <a:rPr lang="zh-CN" altLang="en-US"/>
              <a:t>再提交相关声明</a:t>
            </a:r>
            <a:r>
              <a:rPr lang="en-US" altLang="zh-CN"/>
              <a:t> </a:t>
            </a:r>
            <a:endParaRPr lang="en-US" altLang="zh-CN"/>
          </a:p>
          <a:p>
            <a:pPr fontAlgn="auto">
              <a:lnSpc>
                <a:spcPct val="120000"/>
              </a:lnSpc>
            </a:pPr>
            <a:r>
              <a:rPr lang="en-US" altLang="zh-CN"/>
              <a:t>3.</a:t>
            </a:r>
            <a:r>
              <a:rPr lang="zh-CN" altLang="en-US"/>
              <a:t>结余的加计抵减额</a:t>
            </a:r>
            <a:endParaRPr lang="zh-CN" altLang="en-US"/>
          </a:p>
          <a:p>
            <a:pPr fontAlgn="auto">
              <a:lnSpc>
                <a:spcPct val="120000"/>
              </a:lnSpc>
            </a:pPr>
            <a:r>
              <a:rPr lang="zh-CN" altLang="en-US"/>
              <a:t>（</a:t>
            </a:r>
            <a:r>
              <a:rPr lang="en-US" altLang="zh-CN"/>
              <a:t>1</a:t>
            </a:r>
            <a:r>
              <a:rPr lang="zh-CN" altLang="en-US"/>
              <a:t>）</a:t>
            </a:r>
            <a:r>
              <a:rPr lang="zh-CN" altLang="en-US">
                <a:sym typeface="+mn-ea"/>
              </a:rPr>
              <a:t>生产、生活性服务业纳税人：</a:t>
            </a:r>
            <a:r>
              <a:rPr lang="zh-CN" altLang="en-US">
                <a:solidFill>
                  <a:srgbClr val="FF0000"/>
                </a:solidFill>
                <a:sym typeface="+mn-ea"/>
              </a:rPr>
              <a:t>没有</a:t>
            </a:r>
            <a:r>
              <a:rPr lang="zh-CN" altLang="en-US">
                <a:sym typeface="+mn-ea"/>
              </a:rPr>
              <a:t>明确</a:t>
            </a:r>
            <a:endParaRPr lang="zh-CN" altLang="en-US">
              <a:sym typeface="+mn-ea"/>
            </a:endParaRPr>
          </a:p>
          <a:p>
            <a:pPr fontAlgn="auto">
              <a:lnSpc>
                <a:spcPct val="120000"/>
              </a:lnSpc>
            </a:pPr>
            <a:r>
              <a:rPr lang="zh-CN" altLang="en-US"/>
              <a:t>（</a:t>
            </a:r>
            <a:r>
              <a:rPr lang="en-US" altLang="zh-CN"/>
              <a:t>2</a:t>
            </a:r>
            <a:r>
              <a:rPr lang="zh-CN" altLang="en-US"/>
              <a:t>）</a:t>
            </a:r>
            <a:r>
              <a:rPr lang="zh-CN" altLang="en-US">
                <a:sym typeface="+mn-ea"/>
              </a:rPr>
              <a:t>三项加计抵减政策：不再符合政策条件时，结余的加计抵减额可以继续抵减</a:t>
            </a:r>
            <a:endParaRPr lang="zh-CN" altLang="en-US">
              <a:sym typeface="+mn-ea"/>
            </a:endParaRPr>
          </a:p>
          <a:p>
            <a:pPr fontAlgn="auto">
              <a:lnSpc>
                <a:spcPct val="120000"/>
              </a:lnSpc>
            </a:pPr>
            <a:r>
              <a:rPr lang="zh-CN" altLang="en-US">
                <a:sym typeface="+mn-ea"/>
              </a:rPr>
              <a:t>（</a:t>
            </a:r>
            <a:r>
              <a:rPr lang="en-US" altLang="zh-CN">
                <a:sym typeface="+mn-ea"/>
              </a:rPr>
              <a:t>3</a:t>
            </a:r>
            <a:r>
              <a:rPr lang="zh-CN" altLang="en-US">
                <a:sym typeface="+mn-ea"/>
              </a:rPr>
              <a:t>）纳税人注销，结余的加计抵减额停止抵减</a:t>
            </a:r>
            <a:endParaRPr lang="zh-CN" altLang="en-US">
              <a:sym typeface="+mn-ea"/>
            </a:endParaRPr>
          </a:p>
          <a:p>
            <a:pPr fontAlgn="auto">
              <a:lnSpc>
                <a:spcPct val="120000"/>
              </a:lnSpc>
            </a:pPr>
            <a:r>
              <a:rPr lang="zh-CN" altLang="en-US">
                <a:sym typeface="+mn-ea"/>
              </a:rPr>
              <a:t>（</a:t>
            </a:r>
            <a:r>
              <a:rPr lang="en-US" altLang="zh-CN">
                <a:sym typeface="+mn-ea"/>
              </a:rPr>
              <a:t>4</a:t>
            </a:r>
            <a:r>
              <a:rPr lang="zh-CN" altLang="en-US">
                <a:sym typeface="+mn-ea"/>
              </a:rPr>
              <a:t>）被合并，结余的加计抵减额不能结转至合并企业继续抵减（若合并企业也符合？吸收合并其他企业结转的留抵税额？）</a:t>
            </a:r>
            <a:endParaRPr lang="zh-CN" altLang="en-US">
              <a:sym typeface="+mn-ea"/>
            </a:endParaRPr>
          </a:p>
          <a:p>
            <a:pPr fontAlgn="auto">
              <a:lnSpc>
                <a:spcPct val="120000"/>
              </a:lnSpc>
            </a:pPr>
            <a:r>
              <a:rPr lang="zh-CN" altLang="en-US">
                <a:sym typeface="+mn-ea"/>
              </a:rPr>
              <a:t>（</a:t>
            </a:r>
            <a:r>
              <a:rPr lang="en-US" altLang="zh-CN">
                <a:sym typeface="+mn-ea"/>
              </a:rPr>
              <a:t>5</a:t>
            </a:r>
            <a:r>
              <a:rPr lang="zh-CN" altLang="en-US">
                <a:sym typeface="+mn-ea"/>
              </a:rPr>
              <a:t>）被分立，由企业原</a:t>
            </a:r>
            <a:r>
              <a:rPr lang="zh-CN" altLang="en-US">
                <a:solidFill>
                  <a:srgbClr val="FF0000"/>
                </a:solidFill>
                <a:sym typeface="+mn-ea"/>
              </a:rPr>
              <a:t>被分立企业</a:t>
            </a:r>
            <a:r>
              <a:rPr lang="zh-CN" altLang="en-US">
                <a:sym typeface="+mn-ea"/>
              </a:rPr>
              <a:t>继续抵减，</a:t>
            </a:r>
            <a:r>
              <a:rPr lang="zh-CN" altLang="en-US">
                <a:solidFill>
                  <a:srgbClr val="FF0000"/>
                </a:solidFill>
                <a:sym typeface="+mn-ea"/>
              </a:rPr>
              <a:t>不能结转</a:t>
            </a:r>
            <a:r>
              <a:rPr lang="zh-CN" altLang="en-US">
                <a:sym typeface="+mn-ea"/>
              </a:rPr>
              <a:t>至分立后新成立的企业抵减。新分立的企业符合加计抵减政策规定，应按照</a:t>
            </a:r>
            <a:r>
              <a:rPr lang="zh-CN" altLang="en-US">
                <a:solidFill>
                  <a:srgbClr val="FF0000"/>
                </a:solidFill>
                <a:sym typeface="+mn-ea"/>
              </a:rPr>
              <a:t>本企业可抵扣</a:t>
            </a:r>
            <a:r>
              <a:rPr lang="zh-CN" altLang="en-US">
                <a:sym typeface="+mn-ea"/>
              </a:rPr>
              <a:t>进项税额自行计提加计抵减额</a:t>
            </a:r>
            <a:endParaRPr lang="zh-CN" altLang="en-US">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normAutofit lnSpcReduction="10000"/>
          </a:bodyPr>
          <a:p>
            <a:r>
              <a:rPr lang="zh-CN" altLang="en-US">
                <a:solidFill>
                  <a:srgbClr val="0070C0"/>
                </a:solidFill>
                <a:sym typeface="+mn-ea"/>
              </a:rPr>
              <a:t>（二）涉税分析</a:t>
            </a:r>
            <a:endParaRPr lang="zh-CN" altLang="en-US">
              <a:solidFill>
                <a:srgbClr val="0070C0"/>
              </a:solidFill>
              <a:sym typeface="+mn-ea"/>
            </a:endParaRPr>
          </a:p>
          <a:p>
            <a:r>
              <a:rPr lang="zh-CN" altLang="en-US">
                <a:sym typeface="+mn-ea"/>
              </a:rPr>
              <a:t>1.未实缴出资分红（应由章程或出资协议约定，未约定应默认为</a:t>
            </a:r>
            <a:r>
              <a:rPr lang="en-US" altLang="zh-CN">
                <a:sym typeface="+mn-ea"/>
              </a:rPr>
              <a:t>“</a:t>
            </a:r>
            <a:r>
              <a:rPr lang="zh-CN" altLang="en-US">
                <a:sym typeface="+mn-ea"/>
              </a:rPr>
              <a:t>同股同权</a:t>
            </a:r>
            <a:r>
              <a:rPr lang="en-US" altLang="zh-CN">
                <a:sym typeface="+mn-ea"/>
              </a:rPr>
              <a:t>”</a:t>
            </a:r>
            <a:r>
              <a:rPr lang="zh-CN" altLang="en-US">
                <a:sym typeface="+mn-ea"/>
              </a:rPr>
              <a:t>）</a:t>
            </a:r>
            <a:endParaRPr lang="zh-CN" altLang="en-US">
              <a:sym typeface="+mn-ea"/>
            </a:endParaRPr>
          </a:p>
          <a:p>
            <a:r>
              <a:rPr lang="zh-CN" altLang="en-US">
                <a:sym typeface="+mn-ea"/>
              </a:rPr>
              <a:t>（</a:t>
            </a:r>
            <a:r>
              <a:rPr lang="en-US" altLang="zh-CN">
                <a:sym typeface="+mn-ea"/>
              </a:rPr>
              <a:t>1</a:t>
            </a:r>
            <a:r>
              <a:rPr lang="zh-CN" altLang="en-US">
                <a:sym typeface="+mn-ea"/>
              </a:rPr>
              <a:t>）企业股东分红能否免征企业所得税（符合条件，应免）</a:t>
            </a:r>
            <a:endParaRPr lang="zh-CN" altLang="en-US">
              <a:sym typeface="+mn-ea"/>
            </a:endParaRPr>
          </a:p>
          <a:p>
            <a:r>
              <a:rPr lang="zh-CN" altLang="en-US">
                <a:sym typeface="+mn-ea"/>
              </a:rPr>
              <a:t>（</a:t>
            </a:r>
            <a:r>
              <a:rPr lang="en-US" altLang="zh-CN">
                <a:sym typeface="+mn-ea"/>
              </a:rPr>
              <a:t>2</a:t>
            </a:r>
            <a:r>
              <a:rPr lang="zh-CN" altLang="en-US">
                <a:sym typeface="+mn-ea"/>
              </a:rPr>
              <a:t>）个人股东取得分红，应征收个人所得税</a:t>
            </a:r>
            <a:endParaRPr lang="zh-CN" altLang="en-US">
              <a:sym typeface="+mn-ea"/>
            </a:endParaRPr>
          </a:p>
          <a:p>
            <a:r>
              <a:rPr lang="en-US" altLang="zh-CN">
                <a:sym typeface="+mn-ea"/>
              </a:rPr>
              <a:t>2.</a:t>
            </a:r>
            <a:r>
              <a:rPr lang="zh-CN" altLang="en-US">
                <a:sym typeface="+mn-ea"/>
              </a:rPr>
              <a:t>未实缴出资的计税</a:t>
            </a:r>
            <a:r>
              <a:rPr lang="zh-CN" altLang="en-US">
                <a:sym typeface="+mn-ea"/>
              </a:rPr>
              <a:t>基础</a:t>
            </a:r>
            <a:endParaRPr lang="zh-CN" altLang="en-US">
              <a:sym typeface="+mn-ea"/>
            </a:endParaRPr>
          </a:p>
          <a:p>
            <a:r>
              <a:rPr lang="zh-CN" altLang="en-US">
                <a:sym typeface="+mn-ea"/>
              </a:rPr>
              <a:t>（</a:t>
            </a:r>
            <a:r>
              <a:rPr lang="en-US" altLang="zh-CN">
                <a:sym typeface="+mn-ea"/>
              </a:rPr>
              <a:t>1</a:t>
            </a:r>
            <a:r>
              <a:rPr lang="zh-CN" altLang="en-US">
                <a:sym typeface="+mn-ea"/>
              </a:rPr>
              <a:t>）基本原则</a:t>
            </a:r>
            <a:endParaRPr lang="zh-CN" altLang="en-US">
              <a:sym typeface="+mn-ea"/>
            </a:endParaRPr>
          </a:p>
          <a:p>
            <a:r>
              <a:rPr lang="zh-CN" altLang="en-US">
                <a:sym typeface="+mn-ea"/>
              </a:rPr>
              <a:t>取得股权所支付的金额及相关税</a:t>
            </a:r>
            <a:r>
              <a:rPr lang="zh-CN" altLang="en-US">
                <a:sym typeface="+mn-ea"/>
              </a:rPr>
              <a:t>费</a:t>
            </a:r>
            <a:endParaRPr lang="zh-CN" altLang="en-US">
              <a:sym typeface="+mn-ea"/>
            </a:endParaRPr>
          </a:p>
          <a:p>
            <a:r>
              <a:rPr lang="zh-CN" altLang="en-US">
                <a:sym typeface="+mn-ea"/>
              </a:rPr>
              <a:t>（</a:t>
            </a:r>
            <a:r>
              <a:rPr lang="en-US" altLang="zh-CN">
                <a:sym typeface="+mn-ea"/>
              </a:rPr>
              <a:t>2</a:t>
            </a:r>
            <a:r>
              <a:rPr lang="zh-CN" altLang="en-US">
                <a:sym typeface="+mn-ea"/>
              </a:rPr>
              <a:t>）以实际出资为基础确认计税</a:t>
            </a:r>
            <a:r>
              <a:rPr lang="zh-CN" altLang="en-US">
                <a:sym typeface="+mn-ea"/>
              </a:rPr>
              <a:t>基础</a:t>
            </a:r>
            <a:endParaRPr lang="zh-CN" altLang="en-US">
              <a:sym typeface="+mn-ea"/>
            </a:endParaRPr>
          </a:p>
          <a:p>
            <a:r>
              <a:rPr lang="zh-CN" altLang="en-US">
                <a:sym typeface="+mn-ea"/>
              </a:rPr>
              <a:t>未实际出资时，不确认计税基础；</a:t>
            </a:r>
            <a:r>
              <a:rPr lang="en-US" altLang="zh-CN">
                <a:sym typeface="+mn-ea"/>
              </a:rPr>
              <a:t> </a:t>
            </a:r>
            <a:r>
              <a:rPr lang="zh-CN" altLang="en-US">
                <a:sym typeface="+mn-ea"/>
              </a:rPr>
              <a:t>实际出资时，调整计税</a:t>
            </a:r>
            <a:r>
              <a:rPr lang="zh-CN" altLang="en-US">
                <a:sym typeface="+mn-ea"/>
              </a:rPr>
              <a:t>基础</a:t>
            </a:r>
            <a:endParaRPr lang="zh-CN" altLang="en-US">
              <a:sym typeface="+mn-ea"/>
            </a:endParaRPr>
          </a:p>
          <a:p>
            <a:endParaRPr lang="zh-CN" altLang="en-US">
              <a:latin typeface="Calibri" panose="020F050202020403020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normAutofit fontScale="90000" lnSpcReduction="10000"/>
          </a:bodyPr>
          <a:p>
            <a:r>
              <a:rPr lang="en-US" altLang="zh-CN">
                <a:sym typeface="+mn-ea"/>
              </a:rPr>
              <a:t>3.</a:t>
            </a:r>
            <a:r>
              <a:rPr lang="zh-CN" altLang="en-US">
                <a:sym typeface="+mn-ea"/>
              </a:rPr>
              <a:t>未出资的股权转让</a:t>
            </a:r>
            <a:endParaRPr lang="en-US" altLang="zh-CN">
              <a:sym typeface="+mn-ea"/>
            </a:endParaRPr>
          </a:p>
          <a:p>
            <a:r>
              <a:rPr lang="zh-CN" altLang="en-US">
                <a:sym typeface="+mn-ea"/>
              </a:rPr>
              <a:t>股权出让方：确认股权转让收入、股权转让对应的计税基础、股权转让所得、股权转让结转的出资额、股权转让后的计税基础和剩余待出资额</a:t>
            </a:r>
            <a:r>
              <a:rPr lang="zh-CN" altLang="en-US">
                <a:sym typeface="+mn-ea"/>
              </a:rPr>
              <a:t>等</a:t>
            </a:r>
            <a:endParaRPr lang="zh-CN" altLang="en-US">
              <a:sym typeface="+mn-ea"/>
            </a:endParaRPr>
          </a:p>
          <a:p>
            <a:r>
              <a:rPr lang="zh-CN" altLang="en-US">
                <a:sym typeface="+mn-ea"/>
              </a:rPr>
              <a:t>股权受让方：受让股权的计税基础和结转待出资</a:t>
            </a:r>
            <a:r>
              <a:rPr lang="zh-CN" altLang="en-US">
                <a:sym typeface="+mn-ea"/>
              </a:rPr>
              <a:t>额</a:t>
            </a:r>
            <a:endParaRPr lang="zh-CN" altLang="en-US">
              <a:sym typeface="+mn-ea"/>
            </a:endParaRPr>
          </a:p>
          <a:p>
            <a:r>
              <a:rPr lang="zh-CN" altLang="en-US">
                <a:sym typeface="+mn-ea"/>
              </a:rPr>
              <a:t>（</a:t>
            </a:r>
            <a:r>
              <a:rPr lang="en-US" altLang="zh-CN">
                <a:sym typeface="+mn-ea"/>
              </a:rPr>
              <a:t>1</a:t>
            </a:r>
            <a:r>
              <a:rPr lang="zh-CN" altLang="en-US">
                <a:sym typeface="+mn-ea"/>
              </a:rPr>
              <a:t>）股权转让收</a:t>
            </a:r>
            <a:r>
              <a:rPr lang="zh-CN" altLang="en-US">
                <a:sym typeface="+mn-ea"/>
              </a:rPr>
              <a:t>入</a:t>
            </a:r>
            <a:endParaRPr lang="zh-CN" altLang="en-US">
              <a:sym typeface="+mn-ea"/>
            </a:endParaRPr>
          </a:p>
          <a:p>
            <a:r>
              <a:rPr lang="zh-CN" altLang="en-US">
                <a:sym typeface="+mn-ea"/>
              </a:rPr>
              <a:t>股权转让收入的确认，</a:t>
            </a:r>
            <a:r>
              <a:rPr lang="zh-CN" altLang="en-US">
                <a:solidFill>
                  <a:srgbClr val="FF0000"/>
                </a:solidFill>
                <a:sym typeface="+mn-ea"/>
              </a:rPr>
              <a:t>不能</a:t>
            </a:r>
            <a:r>
              <a:rPr lang="zh-CN" altLang="en-US">
                <a:sym typeface="+mn-ea"/>
              </a:rPr>
              <a:t>再简单地以被投资企业净资产（公允价值）的持股比例计算</a:t>
            </a:r>
            <a:endParaRPr lang="en-US" altLang="zh-CN">
              <a:sym typeface="+mn-ea"/>
            </a:endParaRPr>
          </a:p>
          <a:p>
            <a:r>
              <a:rPr lang="zh-CN" altLang="en-US">
                <a:latin typeface="Calibri" panose="020F0502020204030204" charset="0"/>
                <a:sym typeface="+mn-ea"/>
              </a:rPr>
              <a:t>①</a:t>
            </a:r>
            <a:r>
              <a:rPr lang="zh-CN" altLang="en-US">
                <a:sym typeface="+mn-ea"/>
              </a:rPr>
              <a:t>除另有规定外（一般按净资产公允价格确定转让价格）</a:t>
            </a:r>
            <a:endParaRPr lang="zh-CN" altLang="en-US"/>
          </a:p>
          <a:p>
            <a:r>
              <a:rPr lang="en-US" altLang="zh-CN">
                <a:latin typeface="Calibri" panose="020F0502020204030204" charset="0"/>
                <a:sym typeface="+mn-ea"/>
              </a:rPr>
              <a:t>A.</a:t>
            </a:r>
            <a:r>
              <a:rPr lang="zh-CN" altLang="en-US">
                <a:latin typeface="Calibri" panose="020F0502020204030204" charset="0"/>
                <a:sym typeface="+mn-ea"/>
              </a:rPr>
              <a:t>企业股东：合作企业、类别股份、混合性投资的转让价格确定</a:t>
            </a:r>
            <a:endParaRPr lang="zh-CN" altLang="en-US">
              <a:latin typeface="Calibri" panose="020F0502020204030204" charset="0"/>
            </a:endParaRPr>
          </a:p>
          <a:p>
            <a:r>
              <a:rPr lang="en-US" altLang="zh-CN">
                <a:latin typeface="Calibri" panose="020F0502020204030204" charset="0"/>
                <a:sym typeface="+mn-ea"/>
              </a:rPr>
              <a:t>B.</a:t>
            </a:r>
            <a:r>
              <a:rPr lang="zh-CN" altLang="en-US">
                <a:latin typeface="Calibri" panose="020F0502020204030204" charset="0"/>
                <a:sym typeface="+mn-ea"/>
              </a:rPr>
              <a:t>个人股东：股权转让所得个人所得税管理办法（国家税务总局公告2014年第67号）第十三条 四种股权转让收入明显偏低视为有正当理由情形</a:t>
            </a:r>
            <a:endParaRPr lang="zh-CN" altLang="en-US">
              <a:latin typeface="Calibri" panose="020F0502020204030204" charset="0"/>
            </a:endParaRPr>
          </a:p>
          <a:p>
            <a:r>
              <a:rPr lang="zh-CN" altLang="en-US">
                <a:latin typeface="Calibri" panose="020F0502020204030204" charset="0"/>
                <a:sym typeface="+mn-ea"/>
              </a:rPr>
              <a:t>②公允价格确定的转让价格（未实缴出资部分确认权益）</a:t>
            </a:r>
            <a:endParaRPr lang="zh-CN" altLang="en-US">
              <a:latin typeface="Calibri" panose="020F0502020204030204" charset="0"/>
              <a:sym typeface="+mn-ea"/>
            </a:endParaRPr>
          </a:p>
          <a:p>
            <a:r>
              <a:rPr lang="zh-CN" altLang="en-US">
                <a:latin typeface="Calibri" panose="020F0502020204030204" charset="0"/>
                <a:sym typeface="+mn-ea"/>
              </a:rPr>
              <a:t>转让股权收入</a:t>
            </a:r>
            <a:r>
              <a:rPr lang="en-US" altLang="zh-CN">
                <a:latin typeface="Calibri" panose="020F0502020204030204" charset="0"/>
                <a:sym typeface="+mn-ea"/>
              </a:rPr>
              <a:t>=</a:t>
            </a:r>
            <a:r>
              <a:rPr lang="zh-CN" altLang="en-US">
                <a:latin typeface="Calibri" panose="020F0502020204030204" charset="0"/>
                <a:sym typeface="+mn-ea"/>
              </a:rPr>
              <a:t>注册资金</a:t>
            </a:r>
            <a:r>
              <a:rPr lang="zh-CN" altLang="en-US">
                <a:latin typeface="Arial" panose="020B0604020202020204" pitchFamily="34" charset="0"/>
                <a:sym typeface="+mn-ea"/>
              </a:rPr>
              <a:t>×股东转让股权比例×股东实缴出资比例</a:t>
            </a:r>
            <a:r>
              <a:rPr lang="en-US" altLang="zh-CN">
                <a:latin typeface="Arial" panose="020B0604020202020204" pitchFamily="34" charset="0"/>
                <a:sym typeface="+mn-ea"/>
              </a:rPr>
              <a:t>+</a:t>
            </a:r>
            <a:r>
              <a:rPr lang="zh-CN" altLang="en-US">
                <a:latin typeface="Arial" panose="020B0604020202020204" pitchFamily="34" charset="0"/>
                <a:sym typeface="+mn-ea"/>
              </a:rPr>
              <a:t>增加或减少权益金额（所有者权益公允价值</a:t>
            </a:r>
            <a:r>
              <a:rPr lang="en-US" altLang="zh-CN">
                <a:latin typeface="Arial" panose="020B0604020202020204" pitchFamily="34" charset="0"/>
                <a:sym typeface="+mn-ea"/>
              </a:rPr>
              <a:t>-</a:t>
            </a:r>
            <a:r>
              <a:rPr lang="zh-CN" altLang="en-US">
                <a:latin typeface="Arial" panose="020B0604020202020204" pitchFamily="34" charset="0"/>
                <a:sym typeface="+mn-ea"/>
              </a:rPr>
              <a:t>实收资本）</a:t>
            </a:r>
            <a:r>
              <a:rPr lang="zh-CN" altLang="en-US">
                <a:latin typeface="Arial" panose="020B0604020202020204" pitchFamily="34" charset="0"/>
                <a:sym typeface="+mn-ea"/>
              </a:rPr>
              <a:t>×股东</a:t>
            </a:r>
            <a:r>
              <a:rPr lang="zh-CN" altLang="en-US">
                <a:latin typeface="Arial" panose="020B0604020202020204" pitchFamily="34" charset="0"/>
                <a:sym typeface="+mn-ea"/>
              </a:rPr>
              <a:t>转让股权</a:t>
            </a:r>
            <a:r>
              <a:rPr lang="zh-CN" altLang="en-US">
                <a:latin typeface="Arial" panose="020B0604020202020204" pitchFamily="34" charset="0"/>
                <a:sym typeface="+mn-ea"/>
              </a:rPr>
              <a:t>比例</a:t>
            </a:r>
            <a:endParaRPr lang="zh-CN" altLang="en-US">
              <a:latin typeface="Arial" panose="020B0604020202020204" pitchFamily="34" charset="0"/>
              <a:sym typeface="+mn-ea"/>
            </a:endParaRPr>
          </a:p>
          <a:p>
            <a:r>
              <a:rPr lang="zh-CN" altLang="en-US">
                <a:latin typeface="Arial" panose="020B0604020202020204" pitchFamily="34" charset="0"/>
                <a:sym typeface="+mn-ea"/>
              </a:rPr>
              <a:t>股东实缴出资比例，指股东计入实收资本与注册资金的比例</a:t>
            </a:r>
            <a:r>
              <a:rPr lang="en-US" altLang="zh-CN">
                <a:latin typeface="Arial" panose="020B0604020202020204" pitchFamily="34" charset="0"/>
                <a:sym typeface="+mn-ea"/>
              </a:rPr>
              <a:t> </a:t>
            </a:r>
            <a:r>
              <a:rPr lang="zh-CN" altLang="en-US">
                <a:latin typeface="Arial" panose="020B0604020202020204" pitchFamily="34" charset="0"/>
                <a:sym typeface="+mn-ea"/>
              </a:rPr>
              <a:t>，</a:t>
            </a:r>
            <a:r>
              <a:rPr lang="zh-CN" altLang="en-US">
                <a:solidFill>
                  <a:srgbClr val="FF0000"/>
                </a:solidFill>
                <a:latin typeface="Arial" panose="020B0604020202020204" pitchFamily="34" charset="0"/>
                <a:sym typeface="+mn-ea"/>
              </a:rPr>
              <a:t>不包括</a:t>
            </a:r>
            <a:r>
              <a:rPr lang="zh-CN" altLang="en-US">
                <a:latin typeface="Arial" panose="020B0604020202020204" pitchFamily="34" charset="0"/>
                <a:sym typeface="+mn-ea"/>
              </a:rPr>
              <a:t>计入溢价计入资金公积部分，也</a:t>
            </a:r>
            <a:r>
              <a:rPr lang="zh-CN" altLang="en-US">
                <a:solidFill>
                  <a:srgbClr val="FF0000"/>
                </a:solidFill>
                <a:latin typeface="Arial" panose="020B0604020202020204" pitchFamily="34" charset="0"/>
                <a:sym typeface="+mn-ea"/>
              </a:rPr>
              <a:t>不等于</a:t>
            </a:r>
            <a:r>
              <a:rPr lang="zh-CN" altLang="en-US">
                <a:latin typeface="Arial" panose="020B0604020202020204" pitchFamily="34" charset="0"/>
                <a:sym typeface="+mn-ea"/>
              </a:rPr>
              <a:t>股东的投资计税</a:t>
            </a:r>
            <a:r>
              <a:rPr lang="zh-CN" altLang="en-US">
                <a:latin typeface="Arial" panose="020B0604020202020204" pitchFamily="34" charset="0"/>
                <a:sym typeface="+mn-ea"/>
              </a:rPr>
              <a:t>基础</a:t>
            </a:r>
            <a:endParaRPr lang="zh-CN" altLang="en-US">
              <a:latin typeface="Arial" panose="020B0604020202020204" pitchFamily="34" charset="0"/>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normAutofit lnSpcReduction="10000"/>
          </a:bodyPr>
          <a:p>
            <a:r>
              <a:rPr lang="zh-CN" altLang="en-US"/>
              <a:t>（</a:t>
            </a:r>
            <a:r>
              <a:rPr lang="en-US" altLang="zh-CN"/>
              <a:t>2</a:t>
            </a:r>
            <a:r>
              <a:rPr lang="zh-CN" altLang="en-US"/>
              <a:t>）转让股权对应的计税</a:t>
            </a:r>
            <a:r>
              <a:rPr lang="zh-CN" altLang="en-US"/>
              <a:t>基础</a:t>
            </a:r>
            <a:endParaRPr lang="zh-CN" altLang="en-US"/>
          </a:p>
          <a:p>
            <a:r>
              <a:rPr lang="zh-CN" altLang="en-US"/>
              <a:t>转让股权对应的计税基础</a:t>
            </a:r>
            <a:r>
              <a:rPr lang="en-US" altLang="zh-CN"/>
              <a:t>=</a:t>
            </a:r>
            <a:r>
              <a:rPr lang="zh-CN" altLang="en-US"/>
              <a:t>股东原计税基础</a:t>
            </a:r>
            <a:r>
              <a:rPr lang="zh-CN" altLang="en-US">
                <a:latin typeface="Arial" panose="020B0604020202020204" pitchFamily="34" charset="0"/>
              </a:rPr>
              <a:t>×股权转让比例</a:t>
            </a:r>
            <a:r>
              <a:rPr lang="en-US" altLang="zh-CN">
                <a:latin typeface="Arial" panose="020B0604020202020204" pitchFamily="34" charset="0"/>
              </a:rPr>
              <a:t>/</a:t>
            </a:r>
            <a:r>
              <a:rPr lang="zh-CN" altLang="en-US">
                <a:latin typeface="Arial" panose="020B0604020202020204" pitchFamily="34" charset="0"/>
              </a:rPr>
              <a:t>原持股权比例</a:t>
            </a:r>
            <a:endParaRPr lang="zh-CN" altLang="en-US">
              <a:latin typeface="Arial" panose="020B0604020202020204" pitchFamily="34" charset="0"/>
            </a:endParaRPr>
          </a:p>
          <a:p>
            <a:r>
              <a:rPr lang="zh-CN" altLang="en-US">
                <a:latin typeface="Arial" panose="020B0604020202020204" pitchFamily="34" charset="0"/>
              </a:rPr>
              <a:t>（</a:t>
            </a:r>
            <a:r>
              <a:rPr lang="en-US" altLang="zh-CN">
                <a:latin typeface="Arial" panose="020B0604020202020204" pitchFamily="34" charset="0"/>
              </a:rPr>
              <a:t>3</a:t>
            </a:r>
            <a:r>
              <a:rPr lang="zh-CN" altLang="en-US">
                <a:latin typeface="Arial" panose="020B0604020202020204" pitchFamily="34" charset="0"/>
              </a:rPr>
              <a:t>）股权转让所得</a:t>
            </a:r>
            <a:endParaRPr lang="zh-CN" altLang="en-US">
              <a:latin typeface="Arial" panose="020B0604020202020204" pitchFamily="34" charset="0"/>
            </a:endParaRPr>
          </a:p>
          <a:p>
            <a:r>
              <a:rPr lang="zh-CN" altLang="en-US">
                <a:latin typeface="Arial" panose="020B0604020202020204" pitchFamily="34" charset="0"/>
              </a:rPr>
              <a:t>股权转让所得</a:t>
            </a:r>
            <a:r>
              <a:rPr lang="en-US" altLang="zh-CN">
                <a:latin typeface="Arial" panose="020B0604020202020204" pitchFamily="34" charset="0"/>
              </a:rPr>
              <a:t>=</a:t>
            </a:r>
            <a:r>
              <a:rPr lang="zh-CN" altLang="en-US">
                <a:latin typeface="Arial" panose="020B0604020202020204" pitchFamily="34" charset="0"/>
              </a:rPr>
              <a:t>股权转让收入</a:t>
            </a:r>
            <a:r>
              <a:rPr lang="en-US" altLang="zh-CN">
                <a:latin typeface="Arial" panose="020B0604020202020204" pitchFamily="34" charset="0"/>
              </a:rPr>
              <a:t>-</a:t>
            </a:r>
            <a:r>
              <a:rPr lang="zh-CN" altLang="en-US">
                <a:latin typeface="Arial" panose="020B0604020202020204" pitchFamily="34" charset="0"/>
              </a:rPr>
              <a:t>股权转让对应计税</a:t>
            </a:r>
            <a:r>
              <a:rPr lang="zh-CN" altLang="en-US">
                <a:latin typeface="Arial" panose="020B0604020202020204" pitchFamily="34" charset="0"/>
              </a:rPr>
              <a:t>基础</a:t>
            </a:r>
            <a:endParaRPr lang="zh-CN" altLang="en-US">
              <a:latin typeface="Arial" panose="020B0604020202020204" pitchFamily="34" charset="0"/>
            </a:endParaRPr>
          </a:p>
          <a:p>
            <a:r>
              <a:rPr lang="zh-CN" altLang="en-US">
                <a:latin typeface="Arial" panose="020B0604020202020204" pitchFamily="34" charset="0"/>
              </a:rPr>
              <a:t>（</a:t>
            </a:r>
            <a:r>
              <a:rPr lang="en-US" altLang="zh-CN">
                <a:latin typeface="Arial" panose="020B0604020202020204" pitchFamily="34" charset="0"/>
              </a:rPr>
              <a:t>4</a:t>
            </a:r>
            <a:r>
              <a:rPr lang="zh-CN" altLang="en-US">
                <a:latin typeface="Arial" panose="020B0604020202020204" pitchFamily="34" charset="0"/>
              </a:rPr>
              <a:t>）股权转让后的股权计税基础调整</a:t>
            </a:r>
            <a:endParaRPr lang="zh-CN" altLang="en-US">
              <a:latin typeface="Arial" panose="020B0604020202020204" pitchFamily="34" charset="0"/>
            </a:endParaRPr>
          </a:p>
          <a:p>
            <a:r>
              <a:rPr lang="zh-CN" altLang="en-US">
                <a:latin typeface="Arial" panose="020B0604020202020204" pitchFamily="34" charset="0"/>
              </a:rPr>
              <a:t>转让后的股权计税基础</a:t>
            </a:r>
            <a:r>
              <a:rPr lang="en-US" altLang="zh-CN">
                <a:latin typeface="Arial" panose="020B0604020202020204" pitchFamily="34" charset="0"/>
              </a:rPr>
              <a:t>=</a:t>
            </a:r>
            <a:r>
              <a:rPr lang="zh-CN" altLang="en-US">
                <a:latin typeface="Arial" panose="020B0604020202020204" pitchFamily="34" charset="0"/>
              </a:rPr>
              <a:t>股东原计税基础</a:t>
            </a:r>
            <a:r>
              <a:rPr lang="en-US" altLang="zh-CN">
                <a:latin typeface="Arial" panose="020B0604020202020204" pitchFamily="34" charset="0"/>
              </a:rPr>
              <a:t>-</a:t>
            </a:r>
            <a:r>
              <a:rPr lang="zh-CN" altLang="en-US">
                <a:latin typeface="Arial" panose="020B0604020202020204" pitchFamily="34" charset="0"/>
              </a:rPr>
              <a:t>股权转让对应计税基础</a:t>
            </a:r>
            <a:endParaRPr lang="zh-CN" altLang="en-US">
              <a:latin typeface="Arial" panose="020B0604020202020204" pitchFamily="34" charset="0"/>
            </a:endParaRPr>
          </a:p>
          <a:p>
            <a:r>
              <a:rPr lang="zh-CN" altLang="en-US"/>
              <a:t>（</a:t>
            </a:r>
            <a:r>
              <a:rPr lang="en-US" altLang="zh-CN"/>
              <a:t>5</a:t>
            </a:r>
            <a:r>
              <a:rPr lang="zh-CN" altLang="en-US"/>
              <a:t>）结转受让方</a:t>
            </a:r>
            <a:r>
              <a:rPr lang="zh-CN" altLang="en-US"/>
              <a:t>待缴纳的出资</a:t>
            </a:r>
            <a:r>
              <a:rPr lang="zh-CN" altLang="en-US"/>
              <a:t>额</a:t>
            </a:r>
            <a:endParaRPr lang="zh-CN" altLang="en-US"/>
          </a:p>
          <a:p>
            <a:r>
              <a:rPr lang="zh-CN" altLang="en-US"/>
              <a:t>结转受让方</a:t>
            </a:r>
            <a:r>
              <a:rPr lang="zh-CN" altLang="en-US"/>
              <a:t>待出</a:t>
            </a:r>
            <a:r>
              <a:rPr lang="zh-CN" altLang="en-US"/>
              <a:t>资额</a:t>
            </a:r>
            <a:r>
              <a:rPr lang="en-US" altLang="zh-CN"/>
              <a:t>=</a:t>
            </a:r>
            <a:r>
              <a:rPr lang="zh-CN" altLang="en-US">
                <a:sym typeface="+mn-ea"/>
              </a:rPr>
              <a:t>股东原待出资额</a:t>
            </a:r>
            <a:r>
              <a:rPr lang="zh-CN" altLang="en-US">
                <a:latin typeface="Arial" panose="020B0604020202020204" pitchFamily="34" charset="0"/>
                <a:sym typeface="+mn-ea"/>
              </a:rPr>
              <a:t>×股权转让比例</a:t>
            </a:r>
            <a:r>
              <a:rPr lang="en-US" altLang="zh-CN">
                <a:latin typeface="Arial" panose="020B0604020202020204" pitchFamily="34" charset="0"/>
                <a:sym typeface="+mn-ea"/>
              </a:rPr>
              <a:t>/</a:t>
            </a:r>
            <a:r>
              <a:rPr lang="zh-CN" altLang="en-US">
                <a:latin typeface="Arial" panose="020B0604020202020204" pitchFamily="34" charset="0"/>
                <a:sym typeface="+mn-ea"/>
              </a:rPr>
              <a:t>原持股权比例</a:t>
            </a:r>
            <a:endParaRPr lang="zh-CN" altLang="en-US">
              <a:latin typeface="Arial" panose="020B0604020202020204" pitchFamily="34" charset="0"/>
              <a:sym typeface="+mn-ea"/>
            </a:endParaRPr>
          </a:p>
          <a:p>
            <a:r>
              <a:rPr lang="zh-CN" altLang="en-US">
                <a:latin typeface="Arial" panose="020B0604020202020204" pitchFamily="34" charset="0"/>
                <a:sym typeface="+mn-ea"/>
              </a:rPr>
              <a:t>（</a:t>
            </a:r>
            <a:r>
              <a:rPr lang="en-US" altLang="zh-CN">
                <a:latin typeface="Arial" panose="020B0604020202020204" pitchFamily="34" charset="0"/>
                <a:sym typeface="+mn-ea"/>
              </a:rPr>
              <a:t>6</a:t>
            </a:r>
            <a:r>
              <a:rPr lang="zh-CN" altLang="en-US">
                <a:latin typeface="Arial" panose="020B0604020202020204" pitchFamily="34" charset="0"/>
                <a:sym typeface="+mn-ea"/>
              </a:rPr>
              <a:t>）股权转让后剩余待出资额</a:t>
            </a:r>
            <a:endParaRPr lang="zh-CN" altLang="en-US">
              <a:latin typeface="Arial" panose="020B0604020202020204" pitchFamily="34" charset="0"/>
              <a:sym typeface="+mn-ea"/>
            </a:endParaRPr>
          </a:p>
          <a:p>
            <a:r>
              <a:rPr lang="zh-CN" altLang="en-US">
                <a:latin typeface="Arial" panose="020B0604020202020204" pitchFamily="34" charset="0"/>
                <a:sym typeface="+mn-ea"/>
              </a:rPr>
              <a:t>股权转让后剩余待出资额</a:t>
            </a:r>
            <a:r>
              <a:rPr lang="en-US" altLang="zh-CN">
                <a:latin typeface="Arial" panose="020B0604020202020204" pitchFamily="34" charset="0"/>
                <a:sym typeface="+mn-ea"/>
              </a:rPr>
              <a:t>=</a:t>
            </a:r>
            <a:r>
              <a:rPr lang="zh-CN" altLang="en-US">
                <a:sym typeface="+mn-ea"/>
              </a:rPr>
              <a:t>股东原待出资额</a:t>
            </a:r>
            <a:r>
              <a:rPr lang="en-US" altLang="zh-CN">
                <a:sym typeface="+mn-ea"/>
              </a:rPr>
              <a:t>-</a:t>
            </a:r>
            <a:r>
              <a:rPr lang="zh-CN" altLang="en-US">
                <a:sym typeface="+mn-ea"/>
              </a:rPr>
              <a:t>结转受让方待出资额</a:t>
            </a:r>
            <a:endParaRPr lang="zh-CN" altLang="en-US">
              <a:sym typeface="+mn-ea"/>
            </a:endParaRPr>
          </a:p>
          <a:p>
            <a:r>
              <a:rPr lang="zh-CN" altLang="en-US">
                <a:sym typeface="+mn-ea"/>
              </a:rPr>
              <a:t>（</a:t>
            </a:r>
            <a:r>
              <a:rPr lang="en-US" altLang="zh-CN">
                <a:sym typeface="+mn-ea"/>
              </a:rPr>
              <a:t>7</a:t>
            </a:r>
            <a:r>
              <a:rPr lang="zh-CN" altLang="en-US">
                <a:sym typeface="+mn-ea"/>
              </a:rPr>
              <a:t>）受让方的股权计税基础和待出资额</a:t>
            </a:r>
            <a:endParaRPr lang="zh-CN" altLang="en-US">
              <a:sym typeface="+mn-ea"/>
            </a:endParaRPr>
          </a:p>
          <a:p>
            <a:r>
              <a:rPr lang="zh-CN" altLang="en-US">
                <a:sym typeface="+mn-ea"/>
              </a:rPr>
              <a:t>受让股权计税基础</a:t>
            </a:r>
            <a:r>
              <a:rPr lang="en-US" altLang="zh-CN">
                <a:sym typeface="+mn-ea"/>
              </a:rPr>
              <a:t>=</a:t>
            </a:r>
            <a:r>
              <a:rPr lang="zh-CN" altLang="en-US">
                <a:sym typeface="+mn-ea"/>
              </a:rPr>
              <a:t>股权转让价格（收入）</a:t>
            </a:r>
            <a:r>
              <a:rPr lang="en-US" altLang="zh-CN">
                <a:sym typeface="+mn-ea"/>
              </a:rPr>
              <a:t>+</a:t>
            </a:r>
            <a:r>
              <a:rPr lang="zh-CN" altLang="en-US">
                <a:sym typeface="+mn-ea"/>
              </a:rPr>
              <a:t>相关税费</a:t>
            </a:r>
            <a:endParaRPr lang="zh-CN" altLang="en-US">
              <a:sym typeface="+mn-ea"/>
            </a:endParaRPr>
          </a:p>
          <a:p>
            <a:r>
              <a:rPr lang="zh-CN" altLang="en-US"/>
              <a:t>待出资额</a:t>
            </a:r>
            <a:r>
              <a:rPr lang="en-US" altLang="zh-CN"/>
              <a:t>=</a:t>
            </a:r>
            <a:r>
              <a:rPr lang="zh-CN" altLang="en-US"/>
              <a:t>结转待出资</a:t>
            </a:r>
            <a:r>
              <a:rPr lang="zh-CN" altLang="en-US"/>
              <a:t>额</a:t>
            </a:r>
            <a:endParaRPr lang="zh-CN" altLang="en-US"/>
          </a:p>
          <a:p>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a:xfrm>
            <a:off x="566420" y="870585"/>
            <a:ext cx="11212195" cy="5748020"/>
          </a:xfrm>
        </p:spPr>
        <p:txBody>
          <a:bodyPr>
            <a:normAutofit fontScale="90000" lnSpcReduction="10000"/>
          </a:bodyPr>
          <a:p>
            <a:pPr fontAlgn="auto">
              <a:lnSpc>
                <a:spcPct val="100000"/>
              </a:lnSpc>
            </a:pPr>
            <a:r>
              <a:rPr lang="zh-CN" altLang="en-US">
                <a:latin typeface="Calibri" panose="020F0502020204030204" charset="0"/>
              </a:rPr>
              <a:t>【案例】某有限责任公司注册资金</a:t>
            </a:r>
            <a:r>
              <a:rPr lang="en-US" altLang="zh-CN">
                <a:latin typeface="Calibri" panose="020F0502020204030204" charset="0"/>
              </a:rPr>
              <a:t>1000</a:t>
            </a:r>
            <a:r>
              <a:rPr lang="zh-CN" altLang="en-US">
                <a:latin typeface="Calibri" panose="020F0502020204030204" charset="0"/>
              </a:rPr>
              <a:t>万元，由</a:t>
            </a:r>
            <a:r>
              <a:rPr lang="en-US" altLang="zh-CN">
                <a:latin typeface="Calibri" panose="020F0502020204030204" charset="0"/>
              </a:rPr>
              <a:t>A</a:t>
            </a:r>
            <a:r>
              <a:rPr lang="zh-CN" altLang="en-US">
                <a:latin typeface="Calibri" panose="020F0502020204030204" charset="0"/>
              </a:rPr>
              <a:t>企业股东占比</a:t>
            </a:r>
            <a:r>
              <a:rPr lang="en-US" altLang="zh-CN">
                <a:latin typeface="Calibri" panose="020F0502020204030204" charset="0"/>
              </a:rPr>
              <a:t>70%</a:t>
            </a:r>
            <a:r>
              <a:rPr lang="zh-CN" altLang="en-US">
                <a:latin typeface="Calibri" panose="020F0502020204030204" charset="0"/>
              </a:rPr>
              <a:t>，</a:t>
            </a:r>
            <a:r>
              <a:rPr lang="en-US" altLang="zh-CN">
                <a:latin typeface="Calibri" panose="020F0502020204030204" charset="0"/>
              </a:rPr>
              <a:t>B</a:t>
            </a:r>
            <a:r>
              <a:rPr lang="zh-CN" altLang="en-US">
                <a:latin typeface="Calibri" panose="020F0502020204030204" charset="0"/>
              </a:rPr>
              <a:t>自然人股东占比</a:t>
            </a:r>
            <a:r>
              <a:rPr lang="en-US" altLang="zh-CN">
                <a:latin typeface="Calibri" panose="020F0502020204030204" charset="0"/>
              </a:rPr>
              <a:t>30%</a:t>
            </a:r>
            <a:r>
              <a:rPr lang="zh-CN" altLang="en-US">
                <a:latin typeface="Calibri" panose="020F0502020204030204" charset="0"/>
              </a:rPr>
              <a:t>。按章程约定</a:t>
            </a:r>
            <a:r>
              <a:rPr lang="en-US" altLang="zh-CN">
                <a:latin typeface="Calibri" panose="020F0502020204030204" charset="0"/>
                <a:sym typeface="+mn-ea"/>
              </a:rPr>
              <a:t>A</a:t>
            </a:r>
            <a:r>
              <a:rPr lang="zh-CN" altLang="en-US">
                <a:latin typeface="Calibri" panose="020F0502020204030204" charset="0"/>
                <a:sym typeface="+mn-ea"/>
              </a:rPr>
              <a:t>企业已认缴出资</a:t>
            </a:r>
            <a:r>
              <a:rPr lang="en-US" altLang="zh-CN">
                <a:latin typeface="Calibri" panose="020F0502020204030204" charset="0"/>
                <a:sym typeface="+mn-ea"/>
              </a:rPr>
              <a:t>490</a:t>
            </a:r>
            <a:r>
              <a:rPr lang="zh-CN" altLang="en-US">
                <a:latin typeface="Calibri" panose="020F0502020204030204" charset="0"/>
                <a:sym typeface="+mn-ea"/>
              </a:rPr>
              <a:t>万元，</a:t>
            </a:r>
            <a:r>
              <a:rPr lang="en-US" altLang="zh-CN">
                <a:latin typeface="Calibri" panose="020F0502020204030204" charset="0"/>
                <a:sym typeface="+mn-ea"/>
              </a:rPr>
              <a:t>B</a:t>
            </a:r>
            <a:r>
              <a:rPr lang="zh-CN" altLang="en-US">
                <a:latin typeface="Calibri" panose="020F0502020204030204" charset="0"/>
                <a:sym typeface="+mn-ea"/>
              </a:rPr>
              <a:t>自然人按</a:t>
            </a:r>
            <a:r>
              <a:rPr lang="en-US" altLang="zh-CN">
                <a:latin typeface="Calibri" panose="020F0502020204030204" charset="0"/>
                <a:sym typeface="+mn-ea"/>
              </a:rPr>
              <a:t>24</a:t>
            </a:r>
            <a:r>
              <a:rPr lang="en-US" altLang="zh-CN">
                <a:latin typeface="Calibri" panose="020F0502020204030204" charset="0"/>
                <a:sym typeface="+mn-ea"/>
              </a:rPr>
              <a:t>0</a:t>
            </a:r>
            <a:r>
              <a:rPr lang="zh-CN" altLang="en-US">
                <a:latin typeface="Calibri" panose="020F0502020204030204" charset="0"/>
                <a:sym typeface="+mn-ea"/>
              </a:rPr>
              <a:t>万元受让</a:t>
            </a:r>
            <a:r>
              <a:rPr lang="en-US" altLang="zh-CN">
                <a:latin typeface="Calibri" panose="020F0502020204030204" charset="0"/>
                <a:sym typeface="+mn-ea"/>
              </a:rPr>
              <a:t>30%</a:t>
            </a:r>
            <a:r>
              <a:rPr lang="zh-CN" altLang="en-US">
                <a:latin typeface="Calibri" panose="020F0502020204030204" charset="0"/>
                <a:sym typeface="+mn-ea"/>
              </a:rPr>
              <a:t>股权，原股东已认缴出资</a:t>
            </a:r>
            <a:r>
              <a:rPr lang="en-US" altLang="zh-CN">
                <a:latin typeface="Calibri" panose="020F0502020204030204" charset="0"/>
                <a:sym typeface="+mn-ea"/>
              </a:rPr>
              <a:t>120</a:t>
            </a:r>
            <a:r>
              <a:rPr lang="zh-CN" altLang="en-US">
                <a:latin typeface="Calibri" panose="020F0502020204030204" charset="0"/>
                <a:sym typeface="+mn-ea"/>
              </a:rPr>
              <a:t>万元，其余</a:t>
            </a:r>
            <a:r>
              <a:rPr lang="en-US" altLang="zh-CN">
                <a:latin typeface="Calibri" panose="020F0502020204030204" charset="0"/>
                <a:sym typeface="+mn-ea"/>
              </a:rPr>
              <a:t>180</a:t>
            </a:r>
            <a:r>
              <a:rPr lang="zh-CN" altLang="en-US">
                <a:latin typeface="Calibri" panose="020F0502020204030204" charset="0"/>
                <a:sym typeface="+mn-ea"/>
              </a:rPr>
              <a:t>万元由</a:t>
            </a:r>
            <a:r>
              <a:rPr lang="en-US" altLang="zh-CN">
                <a:latin typeface="Calibri" panose="020F0502020204030204" charset="0"/>
                <a:sym typeface="+mn-ea"/>
              </a:rPr>
              <a:t>B</a:t>
            </a:r>
            <a:r>
              <a:rPr lang="zh-CN" altLang="en-US">
                <a:latin typeface="Calibri" panose="020F0502020204030204" charset="0"/>
                <a:sym typeface="+mn-ea"/>
              </a:rPr>
              <a:t>自然人按章程约定期限缴纳出资</a:t>
            </a:r>
            <a:r>
              <a:rPr lang="zh-CN" altLang="en-US">
                <a:latin typeface="Calibri" panose="020F0502020204030204" charset="0"/>
                <a:sym typeface="+mn-ea"/>
              </a:rPr>
              <a:t>。</a:t>
            </a:r>
            <a:endParaRPr lang="zh-CN" altLang="en-US">
              <a:latin typeface="Calibri" panose="020F0502020204030204" charset="0"/>
              <a:sym typeface="+mn-ea"/>
            </a:endParaRPr>
          </a:p>
          <a:p>
            <a:pPr fontAlgn="auto">
              <a:lnSpc>
                <a:spcPct val="100000"/>
              </a:lnSpc>
            </a:pPr>
            <a:r>
              <a:rPr lang="en-US" altLang="zh-CN">
                <a:latin typeface="Calibri" panose="020F0502020204030204" charset="0"/>
                <a:sym typeface="+mn-ea"/>
              </a:rPr>
              <a:t>C</a:t>
            </a:r>
            <a:r>
              <a:rPr lang="zh-CN" altLang="en-US">
                <a:latin typeface="Calibri" panose="020F0502020204030204" charset="0"/>
                <a:sym typeface="+mn-ea"/>
              </a:rPr>
              <a:t>公司分别受让</a:t>
            </a:r>
            <a:r>
              <a:rPr lang="en-US" altLang="zh-CN">
                <a:latin typeface="Calibri" panose="020F0502020204030204" charset="0"/>
                <a:sym typeface="+mn-ea"/>
              </a:rPr>
              <a:t>A</a:t>
            </a:r>
            <a:r>
              <a:rPr lang="zh-CN" altLang="en-US">
                <a:latin typeface="Calibri" panose="020F0502020204030204" charset="0"/>
                <a:sym typeface="+mn-ea"/>
              </a:rPr>
              <a:t>企业</a:t>
            </a:r>
            <a:r>
              <a:rPr lang="en-US" altLang="zh-CN">
                <a:latin typeface="Calibri" panose="020F0502020204030204" charset="0"/>
                <a:sym typeface="+mn-ea"/>
              </a:rPr>
              <a:t>10%</a:t>
            </a:r>
            <a:r>
              <a:rPr lang="zh-CN" altLang="en-US">
                <a:latin typeface="Calibri" panose="020F0502020204030204" charset="0"/>
                <a:sym typeface="+mn-ea"/>
              </a:rPr>
              <a:t>和</a:t>
            </a:r>
            <a:r>
              <a:rPr lang="en-US" altLang="zh-CN">
                <a:latin typeface="Calibri" panose="020F0502020204030204" charset="0"/>
                <a:sym typeface="+mn-ea"/>
              </a:rPr>
              <a:t>B</a:t>
            </a:r>
            <a:r>
              <a:rPr lang="zh-CN" altLang="en-US">
                <a:latin typeface="Calibri" panose="020F0502020204030204" charset="0"/>
                <a:sym typeface="+mn-ea"/>
              </a:rPr>
              <a:t>自然人</a:t>
            </a:r>
            <a:r>
              <a:rPr lang="en-US" altLang="zh-CN">
                <a:latin typeface="Calibri" panose="020F0502020204030204" charset="0"/>
                <a:sym typeface="+mn-ea"/>
              </a:rPr>
              <a:t>5%</a:t>
            </a:r>
            <a:r>
              <a:rPr lang="zh-CN">
                <a:latin typeface="Calibri" panose="020F0502020204030204" charset="0"/>
                <a:sym typeface="+mn-ea"/>
              </a:rPr>
              <a:t>，并承担相应受让股权的出资义务</a:t>
            </a:r>
            <a:r>
              <a:rPr lang="zh-CN" altLang="en-US">
                <a:latin typeface="Calibri" panose="020F0502020204030204" charset="0"/>
                <a:sym typeface="+mn-ea"/>
              </a:rPr>
              <a:t>。股权转让时，账面净资产</a:t>
            </a:r>
            <a:r>
              <a:rPr lang="en-US" altLang="zh-CN">
                <a:latin typeface="Calibri" panose="020F0502020204030204" charset="0"/>
                <a:sym typeface="+mn-ea"/>
              </a:rPr>
              <a:t>800</a:t>
            </a:r>
            <a:r>
              <a:rPr lang="zh-CN" altLang="en-US">
                <a:latin typeface="Calibri" panose="020F0502020204030204" charset="0"/>
                <a:sym typeface="+mn-ea"/>
              </a:rPr>
              <a:t>万元，拥有的非货币性资产增值</a:t>
            </a:r>
            <a:r>
              <a:rPr lang="en-US" altLang="zh-CN">
                <a:latin typeface="Calibri" panose="020F0502020204030204" charset="0"/>
                <a:sym typeface="+mn-ea"/>
              </a:rPr>
              <a:t>100</a:t>
            </a:r>
            <a:r>
              <a:rPr lang="zh-CN" altLang="en-US">
                <a:latin typeface="Calibri" panose="020F0502020204030204" charset="0"/>
                <a:sym typeface="+mn-ea"/>
              </a:rPr>
              <a:t>万元</a:t>
            </a:r>
            <a:endParaRPr lang="zh-CN" altLang="en-US">
              <a:latin typeface="Calibri" panose="020F0502020204030204" charset="0"/>
              <a:sym typeface="+mn-ea"/>
            </a:endParaRPr>
          </a:p>
          <a:p>
            <a:pPr fontAlgn="auto">
              <a:lnSpc>
                <a:spcPct val="100000"/>
              </a:lnSpc>
            </a:pPr>
            <a:r>
              <a:rPr lang="zh-CN" altLang="en-US">
                <a:solidFill>
                  <a:srgbClr val="0070C0"/>
                </a:solidFill>
                <a:latin typeface="Calibri" panose="020F0502020204030204" charset="0"/>
                <a:sym typeface="+mn-ea"/>
              </a:rPr>
              <a:t>一</a:t>
            </a:r>
            <a:r>
              <a:rPr lang="en-US" altLang="zh-CN">
                <a:solidFill>
                  <a:srgbClr val="0070C0"/>
                </a:solidFill>
                <a:latin typeface="Calibri" panose="020F0502020204030204" charset="0"/>
                <a:sym typeface="+mn-ea"/>
              </a:rPr>
              <a:t>.</a:t>
            </a:r>
            <a:r>
              <a:rPr lang="zh-CN" altLang="en-US">
                <a:solidFill>
                  <a:srgbClr val="0070C0"/>
                </a:solidFill>
                <a:latin typeface="Calibri" panose="020F0502020204030204" charset="0"/>
                <a:sym typeface="+mn-ea"/>
              </a:rPr>
              <a:t>股权转让前的计税基础及等出资额</a:t>
            </a:r>
            <a:endParaRPr lang="zh-CN" altLang="en-US">
              <a:solidFill>
                <a:srgbClr val="FF0000"/>
              </a:solidFill>
              <a:latin typeface="Calibri" panose="020F0502020204030204" charset="0"/>
              <a:sym typeface="+mn-ea"/>
            </a:endParaRPr>
          </a:p>
          <a:p>
            <a:pPr fontAlgn="auto">
              <a:lnSpc>
                <a:spcPct val="100000"/>
              </a:lnSpc>
            </a:pPr>
            <a:r>
              <a:rPr lang="en-US" altLang="zh-CN">
                <a:latin typeface="Calibri" panose="020F0502020204030204" charset="0"/>
                <a:sym typeface="+mn-ea"/>
              </a:rPr>
              <a:t>1.A</a:t>
            </a:r>
            <a:r>
              <a:rPr lang="zh-CN" altLang="en-US">
                <a:latin typeface="Calibri" panose="020F0502020204030204" charset="0"/>
                <a:sym typeface="+mn-ea"/>
              </a:rPr>
              <a:t>企业：</a:t>
            </a:r>
            <a:endParaRPr lang="zh-CN" altLang="en-US">
              <a:latin typeface="Calibri" panose="020F0502020204030204" charset="0"/>
              <a:sym typeface="+mn-ea"/>
            </a:endParaRPr>
          </a:p>
          <a:p>
            <a:pPr fontAlgn="auto">
              <a:lnSpc>
                <a:spcPct val="100000"/>
              </a:lnSpc>
            </a:pPr>
            <a:r>
              <a:rPr lang="zh-CN" altLang="en-US">
                <a:latin typeface="Calibri" panose="020F0502020204030204" charset="0"/>
                <a:sym typeface="+mn-ea"/>
              </a:rPr>
              <a:t>（</a:t>
            </a:r>
            <a:r>
              <a:rPr lang="en-US" altLang="zh-CN">
                <a:latin typeface="Calibri" panose="020F0502020204030204" charset="0"/>
                <a:sym typeface="+mn-ea"/>
              </a:rPr>
              <a:t>1</a:t>
            </a:r>
            <a:r>
              <a:rPr lang="zh-CN" altLang="en-US">
                <a:latin typeface="Calibri" panose="020F0502020204030204" charset="0"/>
                <a:sym typeface="+mn-ea"/>
              </a:rPr>
              <a:t>）</a:t>
            </a:r>
            <a:r>
              <a:rPr lang="en-US" altLang="zh-CN">
                <a:latin typeface="Calibri" panose="020F0502020204030204" charset="0"/>
                <a:sym typeface="+mn-ea"/>
              </a:rPr>
              <a:t>70%</a:t>
            </a:r>
            <a:r>
              <a:rPr lang="zh-CN" altLang="en-US">
                <a:latin typeface="Calibri" panose="020F0502020204030204" charset="0"/>
                <a:sym typeface="+mn-ea"/>
              </a:rPr>
              <a:t>股权计税基础</a:t>
            </a:r>
            <a:r>
              <a:rPr lang="en-US" altLang="zh-CN">
                <a:latin typeface="Calibri" panose="020F0502020204030204" charset="0"/>
                <a:sym typeface="+mn-ea"/>
              </a:rPr>
              <a:t>=490</a:t>
            </a:r>
            <a:r>
              <a:rPr lang="zh-CN" altLang="en-US">
                <a:latin typeface="Calibri" panose="020F0502020204030204" charset="0"/>
                <a:sym typeface="+mn-ea"/>
              </a:rPr>
              <a:t>万元</a:t>
            </a:r>
            <a:endParaRPr lang="zh-CN" altLang="en-US">
              <a:latin typeface="Calibri" panose="020F0502020204030204" charset="0"/>
              <a:sym typeface="+mn-ea"/>
            </a:endParaRPr>
          </a:p>
          <a:p>
            <a:pPr fontAlgn="auto">
              <a:lnSpc>
                <a:spcPct val="100000"/>
              </a:lnSpc>
            </a:pPr>
            <a:r>
              <a:rPr lang="zh-CN" altLang="en-US">
                <a:latin typeface="Calibri" panose="020F0502020204030204" charset="0"/>
                <a:sym typeface="+mn-ea"/>
              </a:rPr>
              <a:t>（</a:t>
            </a:r>
            <a:r>
              <a:rPr lang="en-US" altLang="zh-CN">
                <a:latin typeface="Calibri" panose="020F0502020204030204" charset="0"/>
                <a:sym typeface="+mn-ea"/>
              </a:rPr>
              <a:t>2</a:t>
            </a:r>
            <a:r>
              <a:rPr lang="zh-CN" altLang="en-US">
                <a:latin typeface="Calibri" panose="020F0502020204030204" charset="0"/>
                <a:sym typeface="+mn-ea"/>
              </a:rPr>
              <a:t>）待出资额</a:t>
            </a:r>
            <a:r>
              <a:rPr lang="en-US" altLang="zh-CN">
                <a:latin typeface="Calibri" panose="020F0502020204030204" charset="0"/>
                <a:sym typeface="+mn-ea"/>
              </a:rPr>
              <a:t>=1000</a:t>
            </a:r>
            <a:r>
              <a:rPr lang="en-US" altLang="zh-CN">
                <a:latin typeface="Arial" panose="020B0604020202020204" pitchFamily="34" charset="0"/>
                <a:sym typeface="+mn-ea"/>
              </a:rPr>
              <a:t>×70%-490=</a:t>
            </a:r>
            <a:r>
              <a:rPr lang="en-US" altLang="zh-CN">
                <a:latin typeface="Calibri" panose="020F0502020204030204" charset="0"/>
                <a:sym typeface="+mn-ea"/>
              </a:rPr>
              <a:t>210</a:t>
            </a:r>
            <a:r>
              <a:rPr lang="zh-CN" altLang="en-US">
                <a:latin typeface="Calibri" panose="020F0502020204030204" charset="0"/>
                <a:sym typeface="+mn-ea"/>
              </a:rPr>
              <a:t>万元</a:t>
            </a:r>
            <a:endParaRPr lang="zh-CN" altLang="en-US">
              <a:latin typeface="Calibri" panose="020F0502020204030204" charset="0"/>
              <a:sym typeface="+mn-ea"/>
            </a:endParaRPr>
          </a:p>
          <a:p>
            <a:pPr fontAlgn="auto">
              <a:lnSpc>
                <a:spcPct val="100000"/>
              </a:lnSpc>
            </a:pPr>
            <a:r>
              <a:rPr lang="zh-CN" altLang="en-US">
                <a:latin typeface="Calibri" panose="020F0502020204030204" charset="0"/>
                <a:sym typeface="+mn-ea"/>
              </a:rPr>
              <a:t>（</a:t>
            </a:r>
            <a:r>
              <a:rPr lang="en-US" altLang="zh-CN">
                <a:latin typeface="Calibri" panose="020F0502020204030204" charset="0"/>
                <a:sym typeface="+mn-ea"/>
              </a:rPr>
              <a:t>3</a:t>
            </a:r>
            <a:r>
              <a:rPr lang="zh-CN" altLang="en-US">
                <a:latin typeface="Calibri" panose="020F0502020204030204" charset="0"/>
                <a:sym typeface="+mn-ea"/>
              </a:rPr>
              <a:t>）已出资比例</a:t>
            </a:r>
            <a:r>
              <a:rPr lang="en-US" altLang="zh-CN">
                <a:latin typeface="Calibri" panose="020F0502020204030204" charset="0"/>
                <a:sym typeface="+mn-ea"/>
              </a:rPr>
              <a:t>=490/700=70%</a:t>
            </a:r>
            <a:endParaRPr lang="en-US" altLang="zh-CN">
              <a:latin typeface="Calibri" panose="020F0502020204030204" charset="0"/>
              <a:sym typeface="+mn-ea"/>
            </a:endParaRPr>
          </a:p>
          <a:p>
            <a:pPr fontAlgn="auto">
              <a:lnSpc>
                <a:spcPct val="100000"/>
              </a:lnSpc>
            </a:pPr>
            <a:r>
              <a:rPr lang="en-US" altLang="zh-CN">
                <a:latin typeface="Calibri" panose="020F0502020204030204" charset="0"/>
                <a:sym typeface="+mn-ea"/>
              </a:rPr>
              <a:t>2.B</a:t>
            </a:r>
            <a:r>
              <a:rPr lang="zh-CN" altLang="en-US">
                <a:latin typeface="Calibri" panose="020F0502020204030204" charset="0"/>
                <a:sym typeface="+mn-ea"/>
              </a:rPr>
              <a:t>自然人</a:t>
            </a:r>
            <a:endParaRPr lang="zh-CN" altLang="en-US">
              <a:latin typeface="Calibri" panose="020F0502020204030204" charset="0"/>
              <a:sym typeface="+mn-ea"/>
            </a:endParaRPr>
          </a:p>
          <a:p>
            <a:pPr fontAlgn="auto">
              <a:lnSpc>
                <a:spcPct val="100000"/>
              </a:lnSpc>
            </a:pPr>
            <a:r>
              <a:rPr lang="zh-CN" altLang="en-US">
                <a:latin typeface="Calibri" panose="020F0502020204030204" charset="0"/>
                <a:sym typeface="+mn-ea"/>
              </a:rPr>
              <a:t>（</a:t>
            </a:r>
            <a:r>
              <a:rPr lang="en-US" altLang="zh-CN">
                <a:latin typeface="Calibri" panose="020F0502020204030204" charset="0"/>
                <a:sym typeface="+mn-ea"/>
              </a:rPr>
              <a:t>1</a:t>
            </a:r>
            <a:r>
              <a:rPr lang="zh-CN" altLang="en-US">
                <a:latin typeface="Calibri" panose="020F0502020204030204" charset="0"/>
                <a:sym typeface="+mn-ea"/>
              </a:rPr>
              <a:t>）</a:t>
            </a:r>
            <a:r>
              <a:rPr lang="en-US" altLang="zh-CN">
                <a:latin typeface="Calibri" panose="020F0502020204030204" charset="0"/>
                <a:sym typeface="+mn-ea"/>
              </a:rPr>
              <a:t>30%</a:t>
            </a:r>
            <a:r>
              <a:rPr lang="zh-CN" altLang="en-US">
                <a:latin typeface="Calibri" panose="020F0502020204030204" charset="0"/>
                <a:sym typeface="+mn-ea"/>
              </a:rPr>
              <a:t>股权计税基础</a:t>
            </a:r>
            <a:r>
              <a:rPr lang="en-US" altLang="zh-CN">
                <a:latin typeface="Calibri" panose="020F0502020204030204" charset="0"/>
                <a:sym typeface="+mn-ea"/>
              </a:rPr>
              <a:t>=240</a:t>
            </a:r>
            <a:r>
              <a:rPr lang="zh-CN" altLang="en-US">
                <a:latin typeface="Calibri" panose="020F0502020204030204" charset="0"/>
                <a:sym typeface="+mn-ea"/>
              </a:rPr>
              <a:t>万元</a:t>
            </a:r>
            <a:endParaRPr lang="zh-CN" altLang="en-US">
              <a:latin typeface="Calibri" panose="020F0502020204030204" charset="0"/>
              <a:sym typeface="+mn-ea"/>
            </a:endParaRPr>
          </a:p>
          <a:p>
            <a:pPr fontAlgn="auto">
              <a:lnSpc>
                <a:spcPct val="100000"/>
              </a:lnSpc>
            </a:pPr>
            <a:r>
              <a:rPr lang="zh-CN" altLang="en-US">
                <a:latin typeface="Calibri" panose="020F0502020204030204" charset="0"/>
                <a:sym typeface="+mn-ea"/>
              </a:rPr>
              <a:t>（</a:t>
            </a:r>
            <a:r>
              <a:rPr lang="en-US" altLang="zh-CN">
                <a:latin typeface="Calibri" panose="020F0502020204030204" charset="0"/>
                <a:sym typeface="+mn-ea"/>
              </a:rPr>
              <a:t>2</a:t>
            </a:r>
            <a:r>
              <a:rPr lang="zh-CN" altLang="en-US">
                <a:latin typeface="Calibri" panose="020F0502020204030204" charset="0"/>
                <a:sym typeface="+mn-ea"/>
              </a:rPr>
              <a:t>）</a:t>
            </a:r>
            <a:r>
              <a:rPr lang="en-US" altLang="zh-CN">
                <a:latin typeface="Calibri" panose="020F0502020204030204" charset="0"/>
                <a:sym typeface="+mn-ea"/>
              </a:rPr>
              <a:t> </a:t>
            </a:r>
            <a:r>
              <a:rPr lang="zh-CN" altLang="en-US">
                <a:latin typeface="Calibri" panose="020F0502020204030204" charset="0"/>
                <a:sym typeface="+mn-ea"/>
              </a:rPr>
              <a:t>待出资额</a:t>
            </a:r>
            <a:r>
              <a:rPr lang="en-US" altLang="zh-CN">
                <a:latin typeface="Calibri" panose="020F0502020204030204" charset="0"/>
                <a:sym typeface="+mn-ea"/>
              </a:rPr>
              <a:t>=1000</a:t>
            </a:r>
            <a:r>
              <a:rPr lang="en-US" altLang="zh-CN">
                <a:latin typeface="Arial" panose="020B0604020202020204" pitchFamily="34" charset="0"/>
                <a:sym typeface="+mn-ea"/>
              </a:rPr>
              <a:t>×30%-120=180</a:t>
            </a:r>
            <a:r>
              <a:rPr lang="zh-CN" altLang="en-US">
                <a:latin typeface="Arial" panose="020B0604020202020204" pitchFamily="34" charset="0"/>
                <a:sym typeface="+mn-ea"/>
              </a:rPr>
              <a:t>万元</a:t>
            </a:r>
            <a:endParaRPr lang="en-US" altLang="zh-CN">
              <a:latin typeface="Arial" panose="020B0604020202020204" pitchFamily="34" charset="0"/>
              <a:sym typeface="+mn-ea"/>
            </a:endParaRPr>
          </a:p>
          <a:p>
            <a:pPr fontAlgn="auto">
              <a:lnSpc>
                <a:spcPct val="100000"/>
              </a:lnSpc>
            </a:pPr>
            <a:r>
              <a:rPr lang="zh-CN" altLang="en-US">
                <a:latin typeface="Calibri" panose="020F0502020204030204" charset="0"/>
                <a:sym typeface="+mn-ea"/>
              </a:rPr>
              <a:t>（</a:t>
            </a:r>
            <a:r>
              <a:rPr lang="en-US" altLang="zh-CN">
                <a:latin typeface="Calibri" panose="020F0502020204030204" charset="0"/>
                <a:sym typeface="+mn-ea"/>
              </a:rPr>
              <a:t>3</a:t>
            </a:r>
            <a:r>
              <a:rPr lang="zh-CN" altLang="en-US">
                <a:latin typeface="Calibri" panose="020F0502020204030204" charset="0"/>
                <a:sym typeface="+mn-ea"/>
              </a:rPr>
              <a:t>）已出资比例</a:t>
            </a:r>
            <a:r>
              <a:rPr lang="en-US" altLang="zh-CN">
                <a:latin typeface="Calibri" panose="020F0502020204030204" charset="0"/>
                <a:sym typeface="+mn-ea"/>
              </a:rPr>
              <a:t>=120/</a:t>
            </a:r>
            <a:r>
              <a:rPr lang="en-US" altLang="zh-CN">
                <a:solidFill>
                  <a:srgbClr val="FF0000"/>
                </a:solidFill>
                <a:latin typeface="Calibri" panose="020F0502020204030204" charset="0"/>
                <a:sym typeface="+mn-ea"/>
              </a:rPr>
              <a:t>300</a:t>
            </a:r>
            <a:r>
              <a:rPr lang="en-US" altLang="zh-CN">
                <a:latin typeface="Calibri" panose="020F0502020204030204" charset="0"/>
                <a:sym typeface="+mn-ea"/>
              </a:rPr>
              <a:t>=40%</a:t>
            </a:r>
            <a:endParaRPr lang="en-US" altLang="zh-CN">
              <a:latin typeface="Calibri" panose="020F0502020204030204" charset="0"/>
              <a:sym typeface="+mn-ea"/>
            </a:endParaRPr>
          </a:p>
          <a:p>
            <a:pPr fontAlgn="auto">
              <a:lnSpc>
                <a:spcPct val="100000"/>
              </a:lnSpc>
            </a:pPr>
            <a:endParaRPr lang="zh-CN" altLang="en-US">
              <a:latin typeface="Arial" panose="020B0604020202020204" pitchFamily="34" charset="0"/>
              <a:sym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normAutofit/>
          </a:bodyPr>
          <a:p>
            <a:pPr fontAlgn="auto">
              <a:lnSpc>
                <a:spcPct val="100000"/>
              </a:lnSpc>
            </a:pPr>
            <a:r>
              <a:rPr lang="zh-CN" altLang="en-US">
                <a:solidFill>
                  <a:srgbClr val="0070C0"/>
                </a:solidFill>
                <a:latin typeface="Calibri" panose="020F0502020204030204" charset="0"/>
                <a:sym typeface="+mn-ea"/>
              </a:rPr>
              <a:t>二</a:t>
            </a:r>
            <a:r>
              <a:rPr lang="en-US" altLang="zh-CN">
                <a:solidFill>
                  <a:srgbClr val="0070C0"/>
                </a:solidFill>
                <a:latin typeface="Calibri" panose="020F0502020204030204" charset="0"/>
                <a:sym typeface="+mn-ea"/>
              </a:rPr>
              <a:t>.</a:t>
            </a:r>
            <a:r>
              <a:rPr lang="zh-CN" altLang="en-US">
                <a:solidFill>
                  <a:srgbClr val="0070C0"/>
                </a:solidFill>
                <a:latin typeface="Calibri" panose="020F0502020204030204" charset="0"/>
                <a:sym typeface="+mn-ea"/>
              </a:rPr>
              <a:t>股权转让</a:t>
            </a:r>
            <a:r>
              <a:rPr lang="zh-CN" altLang="en-US">
                <a:solidFill>
                  <a:srgbClr val="0070C0"/>
                </a:solidFill>
                <a:latin typeface="Calibri" panose="020F0502020204030204" charset="0"/>
                <a:sym typeface="+mn-ea"/>
              </a:rPr>
              <a:t>方</a:t>
            </a:r>
            <a:endParaRPr lang="zh-CN" altLang="en-US">
              <a:solidFill>
                <a:srgbClr val="0070C0"/>
              </a:solidFill>
              <a:latin typeface="Calibri" panose="020F0502020204030204" charset="0"/>
              <a:sym typeface="+mn-ea"/>
            </a:endParaRPr>
          </a:p>
          <a:p>
            <a:pPr fontAlgn="auto">
              <a:lnSpc>
                <a:spcPct val="100000"/>
              </a:lnSpc>
            </a:pPr>
            <a:r>
              <a:rPr lang="zh-CN" altLang="en-US">
                <a:solidFill>
                  <a:schemeClr val="tx1"/>
                </a:solidFill>
                <a:latin typeface="Calibri" panose="020F0502020204030204" charset="0"/>
                <a:sym typeface="+mn-ea"/>
              </a:rPr>
              <a:t>股权转让收入、股权转让对应计税基础、股权转让所得、转让后的计税基础、结转待出资额、剩余待出资额</a:t>
            </a:r>
            <a:endParaRPr lang="en-US" altLang="zh-CN">
              <a:solidFill>
                <a:schemeClr val="tx1"/>
              </a:solidFill>
              <a:latin typeface="Calibri" panose="020F0502020204030204" charset="0"/>
              <a:sym typeface="+mn-ea"/>
            </a:endParaRPr>
          </a:p>
          <a:p>
            <a:pPr fontAlgn="auto">
              <a:lnSpc>
                <a:spcPct val="100000"/>
              </a:lnSpc>
            </a:pPr>
            <a:r>
              <a:rPr lang="zh-CN" altLang="en-US">
                <a:latin typeface="Calibri" panose="020F0502020204030204" charset="0"/>
                <a:sym typeface="+mn-ea"/>
              </a:rPr>
              <a:t>（一）</a:t>
            </a:r>
            <a:r>
              <a:rPr lang="en-US" altLang="zh-CN">
                <a:latin typeface="Calibri" panose="020F0502020204030204" charset="0"/>
                <a:sym typeface="+mn-ea"/>
              </a:rPr>
              <a:t>A</a:t>
            </a:r>
            <a:r>
              <a:rPr lang="zh-CN" altLang="en-US">
                <a:latin typeface="Calibri" panose="020F0502020204030204" charset="0"/>
                <a:sym typeface="+mn-ea"/>
              </a:rPr>
              <a:t>企业</a:t>
            </a:r>
            <a:endParaRPr lang="zh-CN" altLang="en-US">
              <a:latin typeface="Calibri" panose="020F0502020204030204" charset="0"/>
              <a:sym typeface="+mn-ea"/>
            </a:endParaRPr>
          </a:p>
          <a:p>
            <a:pPr fontAlgn="auto">
              <a:lnSpc>
                <a:spcPct val="100000"/>
              </a:lnSpc>
            </a:pPr>
            <a:r>
              <a:rPr lang="en-US">
                <a:latin typeface="Calibri" panose="020F0502020204030204" charset="0"/>
                <a:sym typeface="+mn-ea"/>
              </a:rPr>
              <a:t>1</a:t>
            </a:r>
            <a:r>
              <a:rPr lang="en-US" altLang="zh-CN">
                <a:latin typeface="Calibri" panose="020F0502020204030204" charset="0"/>
                <a:sym typeface="+mn-ea"/>
              </a:rPr>
              <a:t>.</a:t>
            </a:r>
            <a:r>
              <a:rPr lang="zh-CN" altLang="en-US">
                <a:latin typeface="Calibri" panose="020F0502020204030204" charset="0"/>
                <a:sym typeface="+mn-ea"/>
              </a:rPr>
              <a:t>转让</a:t>
            </a:r>
            <a:r>
              <a:rPr lang="en-US" altLang="zh-CN">
                <a:latin typeface="Calibri" panose="020F0502020204030204" charset="0"/>
                <a:sym typeface="+mn-ea"/>
              </a:rPr>
              <a:t>10%</a:t>
            </a:r>
            <a:r>
              <a:rPr lang="zh-CN" altLang="en-US">
                <a:latin typeface="Calibri" panose="020F0502020204030204" charset="0"/>
                <a:sym typeface="+mn-ea"/>
              </a:rPr>
              <a:t>股权的转让收入</a:t>
            </a:r>
            <a:r>
              <a:rPr lang="en-US" altLang="zh-CN">
                <a:latin typeface="Calibri" panose="020F0502020204030204" charset="0"/>
                <a:sym typeface="+mn-ea"/>
              </a:rPr>
              <a:t>=1000</a:t>
            </a:r>
            <a:r>
              <a:rPr lang="zh-CN" altLang="en-US">
                <a:latin typeface="Arial" panose="020B0604020202020204" pitchFamily="34" charset="0"/>
                <a:sym typeface="+mn-ea"/>
              </a:rPr>
              <a:t>×</a:t>
            </a:r>
            <a:r>
              <a:rPr lang="en-US" altLang="zh-CN">
                <a:latin typeface="Arial" panose="020B0604020202020204" pitchFamily="34" charset="0"/>
                <a:sym typeface="+mn-ea"/>
              </a:rPr>
              <a:t>10%</a:t>
            </a:r>
            <a:r>
              <a:rPr lang="zh-CN" altLang="en-US">
                <a:latin typeface="Arial" panose="020B0604020202020204" pitchFamily="34" charset="0"/>
                <a:sym typeface="+mn-ea"/>
              </a:rPr>
              <a:t>×</a:t>
            </a:r>
            <a:r>
              <a:rPr lang="en-US" altLang="zh-CN">
                <a:latin typeface="Arial" panose="020B0604020202020204" pitchFamily="34" charset="0"/>
                <a:sym typeface="+mn-ea"/>
              </a:rPr>
              <a:t>70%+</a:t>
            </a:r>
            <a:r>
              <a:rPr lang="zh-CN" altLang="en-US">
                <a:latin typeface="Arial" panose="020B0604020202020204" pitchFamily="34" charset="0"/>
                <a:sym typeface="+mn-ea"/>
              </a:rPr>
              <a:t>（</a:t>
            </a:r>
            <a:r>
              <a:rPr lang="en-US" altLang="zh-CN">
                <a:latin typeface="Arial" panose="020B0604020202020204" pitchFamily="34" charset="0"/>
                <a:sym typeface="+mn-ea"/>
              </a:rPr>
              <a:t>800+100-490-120</a:t>
            </a:r>
            <a:r>
              <a:rPr lang="zh-CN" altLang="en-US">
                <a:latin typeface="Arial" panose="020B0604020202020204" pitchFamily="34" charset="0"/>
                <a:sym typeface="+mn-ea"/>
              </a:rPr>
              <a:t>）×</a:t>
            </a:r>
            <a:r>
              <a:rPr lang="en-US" altLang="zh-CN">
                <a:latin typeface="Arial" panose="020B0604020202020204" pitchFamily="34" charset="0"/>
                <a:sym typeface="+mn-ea"/>
              </a:rPr>
              <a:t>10%=70+29=99</a:t>
            </a:r>
            <a:r>
              <a:rPr lang="zh-CN" altLang="en-US">
                <a:latin typeface="Arial" panose="020B0604020202020204" pitchFamily="34" charset="0"/>
                <a:sym typeface="+mn-ea"/>
              </a:rPr>
              <a:t>万元</a:t>
            </a:r>
            <a:endParaRPr lang="zh-CN" altLang="en-US">
              <a:latin typeface="Arial" panose="020B0604020202020204" pitchFamily="34" charset="0"/>
              <a:sym typeface="+mn-ea"/>
            </a:endParaRPr>
          </a:p>
          <a:p>
            <a:pPr fontAlgn="auto">
              <a:lnSpc>
                <a:spcPct val="100000"/>
              </a:lnSpc>
            </a:pPr>
            <a:r>
              <a:rPr lang="en-US">
                <a:latin typeface="Arial" panose="020B0604020202020204" pitchFamily="34" charset="0"/>
                <a:sym typeface="+mn-ea"/>
              </a:rPr>
              <a:t>2.</a:t>
            </a:r>
            <a:r>
              <a:rPr lang="zh-CN" altLang="en-US">
                <a:latin typeface="Calibri" panose="020F0502020204030204" charset="0"/>
                <a:sym typeface="+mn-ea"/>
              </a:rPr>
              <a:t>转让</a:t>
            </a:r>
            <a:r>
              <a:rPr lang="en-US" altLang="zh-CN">
                <a:latin typeface="Calibri" panose="020F0502020204030204" charset="0"/>
                <a:sym typeface="+mn-ea"/>
              </a:rPr>
              <a:t>10%</a:t>
            </a:r>
            <a:r>
              <a:rPr lang="zh-CN" altLang="en-US">
                <a:latin typeface="Calibri" panose="020F0502020204030204" charset="0"/>
                <a:sym typeface="+mn-ea"/>
              </a:rPr>
              <a:t>股权对应的计税基础</a:t>
            </a:r>
            <a:r>
              <a:rPr lang="en-US" altLang="zh-CN">
                <a:latin typeface="Calibri" panose="020F0502020204030204" charset="0"/>
                <a:sym typeface="+mn-ea"/>
              </a:rPr>
              <a:t>=490</a:t>
            </a:r>
            <a:r>
              <a:rPr lang="zh-CN" altLang="en-US">
                <a:latin typeface="Arial" panose="020B0604020202020204" pitchFamily="34" charset="0"/>
                <a:sym typeface="+mn-ea"/>
              </a:rPr>
              <a:t>×</a:t>
            </a:r>
            <a:r>
              <a:rPr lang="en-US" altLang="zh-CN">
                <a:latin typeface="Arial" panose="020B0604020202020204" pitchFamily="34" charset="0"/>
                <a:sym typeface="+mn-ea"/>
              </a:rPr>
              <a:t>10%/70%=70</a:t>
            </a:r>
            <a:r>
              <a:rPr lang="zh-CN" altLang="en-US">
                <a:latin typeface="Arial" panose="020B0604020202020204" pitchFamily="34" charset="0"/>
                <a:sym typeface="+mn-ea"/>
              </a:rPr>
              <a:t>万元</a:t>
            </a:r>
            <a:endParaRPr lang="zh-CN" altLang="en-US">
              <a:latin typeface="Arial" panose="020B0604020202020204" pitchFamily="34" charset="0"/>
              <a:sym typeface="+mn-ea"/>
            </a:endParaRPr>
          </a:p>
          <a:p>
            <a:pPr fontAlgn="auto">
              <a:lnSpc>
                <a:spcPct val="100000"/>
              </a:lnSpc>
            </a:pPr>
            <a:r>
              <a:rPr lang="en-US">
                <a:latin typeface="Arial" panose="020B0604020202020204" pitchFamily="34" charset="0"/>
                <a:sym typeface="+mn-ea"/>
              </a:rPr>
              <a:t>3.</a:t>
            </a:r>
            <a:r>
              <a:rPr lang="zh-CN" altLang="en-US">
                <a:latin typeface="Calibri" panose="020F0502020204030204" charset="0"/>
                <a:sym typeface="+mn-ea"/>
              </a:rPr>
              <a:t>转让</a:t>
            </a:r>
            <a:r>
              <a:rPr lang="en-US" altLang="zh-CN">
                <a:latin typeface="Calibri" panose="020F0502020204030204" charset="0"/>
                <a:sym typeface="+mn-ea"/>
              </a:rPr>
              <a:t>10%</a:t>
            </a:r>
            <a:r>
              <a:rPr lang="zh-CN" altLang="en-US">
                <a:latin typeface="Calibri" panose="020F0502020204030204" charset="0"/>
                <a:sym typeface="+mn-ea"/>
              </a:rPr>
              <a:t>股权所得</a:t>
            </a:r>
            <a:r>
              <a:rPr lang="en-US" altLang="zh-CN">
                <a:latin typeface="Calibri" panose="020F0502020204030204" charset="0"/>
                <a:sym typeface="+mn-ea"/>
              </a:rPr>
              <a:t>=99-70=29</a:t>
            </a:r>
            <a:r>
              <a:rPr lang="zh-CN" altLang="en-US">
                <a:latin typeface="Calibri" panose="020F0502020204030204" charset="0"/>
                <a:sym typeface="+mn-ea"/>
              </a:rPr>
              <a:t>万元</a:t>
            </a:r>
            <a:endParaRPr lang="zh-CN" altLang="en-US">
              <a:latin typeface="Calibri" panose="020F0502020204030204" charset="0"/>
              <a:sym typeface="+mn-ea"/>
            </a:endParaRPr>
          </a:p>
          <a:p>
            <a:pPr fontAlgn="auto">
              <a:lnSpc>
                <a:spcPct val="100000"/>
              </a:lnSpc>
            </a:pPr>
            <a:r>
              <a:rPr lang="en-US">
                <a:latin typeface="Calibri" panose="020F0502020204030204" charset="0"/>
                <a:sym typeface="+mn-ea"/>
              </a:rPr>
              <a:t>4.</a:t>
            </a:r>
            <a:r>
              <a:rPr lang="zh-CN" altLang="en-US">
                <a:latin typeface="Calibri" panose="020F0502020204030204" charset="0"/>
                <a:sym typeface="+mn-ea"/>
              </a:rPr>
              <a:t>转让后股权比例为</a:t>
            </a:r>
            <a:r>
              <a:rPr lang="en-US" altLang="zh-CN">
                <a:latin typeface="Calibri" panose="020F0502020204030204" charset="0"/>
                <a:sym typeface="+mn-ea"/>
              </a:rPr>
              <a:t>60%</a:t>
            </a:r>
            <a:r>
              <a:rPr lang="zh-CN" altLang="en-US">
                <a:latin typeface="Calibri" panose="020F0502020204030204" charset="0"/>
                <a:sym typeface="+mn-ea"/>
              </a:rPr>
              <a:t>，转让后的股权计税基础</a:t>
            </a:r>
            <a:r>
              <a:rPr lang="en-US" altLang="zh-CN">
                <a:latin typeface="Calibri" panose="020F0502020204030204" charset="0"/>
                <a:sym typeface="+mn-ea"/>
              </a:rPr>
              <a:t>=490-70=420</a:t>
            </a:r>
            <a:r>
              <a:rPr lang="zh-CN" altLang="en-US">
                <a:latin typeface="Calibri" panose="020F0502020204030204" charset="0"/>
                <a:sym typeface="+mn-ea"/>
              </a:rPr>
              <a:t>万元</a:t>
            </a:r>
            <a:endParaRPr lang="zh-CN" altLang="en-US">
              <a:latin typeface="Calibri" panose="020F0502020204030204" charset="0"/>
              <a:sym typeface="+mn-ea"/>
            </a:endParaRPr>
          </a:p>
          <a:p>
            <a:pPr fontAlgn="auto">
              <a:lnSpc>
                <a:spcPct val="100000"/>
              </a:lnSpc>
            </a:pPr>
            <a:r>
              <a:rPr lang="en-US" altLang="zh-CN">
                <a:latin typeface="Calibri" panose="020F0502020204030204" charset="0"/>
                <a:sym typeface="+mn-ea"/>
              </a:rPr>
              <a:t>5.</a:t>
            </a:r>
            <a:r>
              <a:rPr lang="zh-CN" altLang="en-US">
                <a:latin typeface="Calibri" panose="020F0502020204030204" charset="0"/>
                <a:sym typeface="+mn-ea"/>
              </a:rPr>
              <a:t>结转</a:t>
            </a:r>
            <a:r>
              <a:rPr lang="en-US" altLang="zh-CN">
                <a:latin typeface="Calibri" panose="020F0502020204030204" charset="0"/>
                <a:sym typeface="+mn-ea"/>
              </a:rPr>
              <a:t>C</a:t>
            </a:r>
            <a:r>
              <a:rPr lang="zh-CN" altLang="en-US">
                <a:latin typeface="Calibri" panose="020F0502020204030204" charset="0"/>
                <a:sym typeface="+mn-ea"/>
              </a:rPr>
              <a:t>公司待出资额</a:t>
            </a:r>
            <a:r>
              <a:rPr lang="en-US" altLang="zh-CN">
                <a:latin typeface="Calibri" panose="020F0502020204030204" charset="0"/>
                <a:sym typeface="+mn-ea"/>
              </a:rPr>
              <a:t>=210</a:t>
            </a:r>
            <a:r>
              <a:rPr lang="zh-CN" altLang="en-US">
                <a:latin typeface="Arial" panose="020B0604020202020204" pitchFamily="34" charset="0"/>
                <a:sym typeface="+mn-ea"/>
              </a:rPr>
              <a:t>×</a:t>
            </a:r>
            <a:r>
              <a:rPr lang="en-US" altLang="zh-CN">
                <a:latin typeface="Arial" panose="020B0604020202020204" pitchFamily="34" charset="0"/>
                <a:sym typeface="+mn-ea"/>
              </a:rPr>
              <a:t>10%/70%=30</a:t>
            </a:r>
            <a:r>
              <a:rPr lang="zh-CN" altLang="en-US">
                <a:latin typeface="Arial" panose="020B0604020202020204" pitchFamily="34" charset="0"/>
                <a:sym typeface="+mn-ea"/>
              </a:rPr>
              <a:t>万元</a:t>
            </a:r>
            <a:endParaRPr lang="zh-CN" altLang="en-US">
              <a:latin typeface="Arial" panose="020B0604020202020204" pitchFamily="34" charset="0"/>
              <a:sym typeface="+mn-ea"/>
            </a:endParaRPr>
          </a:p>
          <a:p>
            <a:pPr fontAlgn="auto">
              <a:lnSpc>
                <a:spcPct val="100000"/>
              </a:lnSpc>
            </a:pPr>
            <a:r>
              <a:rPr lang="en-US" altLang="zh-CN">
                <a:latin typeface="Arial" panose="020B0604020202020204" pitchFamily="34" charset="0"/>
                <a:sym typeface="+mn-ea"/>
              </a:rPr>
              <a:t>6.</a:t>
            </a:r>
            <a:r>
              <a:rPr lang="zh-CN" altLang="en-US">
                <a:latin typeface="Calibri" panose="020F0502020204030204" charset="0"/>
                <a:sym typeface="+mn-ea"/>
              </a:rPr>
              <a:t>转让后股权比例为</a:t>
            </a:r>
            <a:r>
              <a:rPr lang="en-US" altLang="zh-CN">
                <a:latin typeface="Calibri" panose="020F0502020204030204" charset="0"/>
                <a:sym typeface="+mn-ea"/>
              </a:rPr>
              <a:t>60%</a:t>
            </a:r>
            <a:r>
              <a:rPr lang="zh-CN" altLang="en-US">
                <a:latin typeface="Calibri" panose="020F0502020204030204" charset="0"/>
                <a:sym typeface="+mn-ea"/>
              </a:rPr>
              <a:t>，转让后的待缴纳出资额</a:t>
            </a:r>
            <a:r>
              <a:rPr lang="en-US" altLang="zh-CN">
                <a:latin typeface="Calibri" panose="020F0502020204030204" charset="0"/>
                <a:sym typeface="+mn-ea"/>
              </a:rPr>
              <a:t>=210-30=180</a:t>
            </a:r>
            <a:r>
              <a:rPr lang="zh-CN" altLang="en-US">
                <a:latin typeface="Calibri" panose="020F0502020204030204" charset="0"/>
                <a:sym typeface="+mn-ea"/>
              </a:rPr>
              <a:t>万元</a:t>
            </a:r>
            <a:endParaRPr lang="zh-CN" altLang="en-US">
              <a:latin typeface="Calibri" panose="020F0502020204030204" charset="0"/>
              <a:sym typeface="+mn-ea"/>
            </a:endParaRPr>
          </a:p>
          <a:p>
            <a:pPr fontAlgn="auto">
              <a:lnSpc>
                <a:spcPct val="100000"/>
              </a:lnSpc>
            </a:pPr>
            <a:endParaRPr lang="en-US" altLang="zh-CN">
              <a:latin typeface="Calibri" panose="020F0502020204030204" charset="0"/>
              <a:sym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p>
            <a:pPr fontAlgn="auto">
              <a:lnSpc>
                <a:spcPct val="100000"/>
              </a:lnSpc>
            </a:pPr>
            <a:r>
              <a:rPr lang="zh-CN" altLang="en-US">
                <a:latin typeface="Arial" panose="020B0604020202020204" pitchFamily="34" charset="0"/>
                <a:sym typeface="+mn-ea"/>
              </a:rPr>
              <a:t>（二</a:t>
            </a:r>
            <a:r>
              <a:rPr lang="zh-CN" altLang="en-US">
                <a:latin typeface="Calibri" panose="020F0502020204030204" charset="0"/>
                <a:sym typeface="+mn-ea"/>
              </a:rPr>
              <a:t>）自然人</a:t>
            </a:r>
            <a:endParaRPr lang="zh-CN" altLang="en-US">
              <a:latin typeface="Calibri" panose="020F0502020204030204" charset="0"/>
              <a:sym typeface="+mn-ea"/>
            </a:endParaRPr>
          </a:p>
          <a:p>
            <a:pPr fontAlgn="auto">
              <a:lnSpc>
                <a:spcPct val="100000"/>
              </a:lnSpc>
            </a:pPr>
            <a:r>
              <a:rPr lang="en-US">
                <a:latin typeface="Calibri" panose="020F0502020204030204" charset="0"/>
                <a:sym typeface="+mn-ea"/>
              </a:rPr>
              <a:t>1.</a:t>
            </a:r>
            <a:r>
              <a:rPr lang="zh-CN" altLang="en-US">
                <a:latin typeface="Calibri" panose="020F0502020204030204" charset="0"/>
                <a:sym typeface="+mn-ea"/>
              </a:rPr>
              <a:t>转让</a:t>
            </a:r>
            <a:r>
              <a:rPr lang="en-US" altLang="zh-CN">
                <a:latin typeface="Calibri" panose="020F0502020204030204" charset="0"/>
                <a:sym typeface="+mn-ea"/>
              </a:rPr>
              <a:t>5%</a:t>
            </a:r>
            <a:r>
              <a:rPr lang="zh-CN" altLang="en-US">
                <a:latin typeface="Calibri" panose="020F0502020204030204" charset="0"/>
                <a:sym typeface="+mn-ea"/>
              </a:rPr>
              <a:t>股权的转让收入</a:t>
            </a:r>
            <a:r>
              <a:rPr lang="en-US" altLang="zh-CN">
                <a:latin typeface="Calibri" panose="020F0502020204030204" charset="0"/>
                <a:sym typeface="+mn-ea"/>
              </a:rPr>
              <a:t>=1000</a:t>
            </a:r>
            <a:r>
              <a:rPr lang="zh-CN" altLang="en-US">
                <a:latin typeface="Arial" panose="020B0604020202020204" pitchFamily="34" charset="0"/>
                <a:sym typeface="+mn-ea"/>
              </a:rPr>
              <a:t>×</a:t>
            </a:r>
            <a:r>
              <a:rPr lang="en-US" altLang="zh-CN">
                <a:latin typeface="Arial" panose="020B0604020202020204" pitchFamily="34" charset="0"/>
                <a:sym typeface="+mn-ea"/>
              </a:rPr>
              <a:t>5%</a:t>
            </a:r>
            <a:r>
              <a:rPr lang="zh-CN" altLang="en-US">
                <a:latin typeface="Arial" panose="020B0604020202020204" pitchFamily="34" charset="0"/>
                <a:sym typeface="+mn-ea"/>
              </a:rPr>
              <a:t>×</a:t>
            </a:r>
            <a:r>
              <a:rPr lang="en-US" altLang="zh-CN">
                <a:latin typeface="Arial" panose="020B0604020202020204" pitchFamily="34" charset="0"/>
                <a:sym typeface="+mn-ea"/>
              </a:rPr>
              <a:t>40%+</a:t>
            </a:r>
            <a:r>
              <a:rPr lang="zh-CN" altLang="en-US">
                <a:latin typeface="Arial" panose="020B0604020202020204" pitchFamily="34" charset="0"/>
                <a:sym typeface="+mn-ea"/>
              </a:rPr>
              <a:t>（</a:t>
            </a:r>
            <a:r>
              <a:rPr lang="en-US" altLang="zh-CN">
                <a:latin typeface="Arial" panose="020B0604020202020204" pitchFamily="34" charset="0"/>
                <a:sym typeface="+mn-ea"/>
              </a:rPr>
              <a:t>800+100-490-120</a:t>
            </a:r>
            <a:r>
              <a:rPr lang="zh-CN" altLang="en-US">
                <a:latin typeface="Arial" panose="020B0604020202020204" pitchFamily="34" charset="0"/>
                <a:sym typeface="+mn-ea"/>
              </a:rPr>
              <a:t>）×</a:t>
            </a:r>
            <a:r>
              <a:rPr lang="en-US" altLang="zh-CN">
                <a:latin typeface="Arial" panose="020B0604020202020204" pitchFamily="34" charset="0"/>
                <a:sym typeface="+mn-ea"/>
              </a:rPr>
              <a:t>5%=20+14.5=34.5</a:t>
            </a:r>
            <a:r>
              <a:rPr lang="zh-CN" altLang="en-US">
                <a:latin typeface="Arial" panose="020B0604020202020204" pitchFamily="34" charset="0"/>
                <a:sym typeface="+mn-ea"/>
              </a:rPr>
              <a:t>万元</a:t>
            </a:r>
            <a:endParaRPr lang="zh-CN" altLang="en-US">
              <a:latin typeface="Arial" panose="020B0604020202020204" pitchFamily="34" charset="0"/>
              <a:sym typeface="+mn-ea"/>
            </a:endParaRPr>
          </a:p>
          <a:p>
            <a:pPr fontAlgn="auto">
              <a:lnSpc>
                <a:spcPct val="100000"/>
              </a:lnSpc>
            </a:pPr>
            <a:r>
              <a:rPr lang="en-US">
                <a:latin typeface="Arial" panose="020B0604020202020204" pitchFamily="34" charset="0"/>
                <a:sym typeface="+mn-ea"/>
              </a:rPr>
              <a:t>2.</a:t>
            </a:r>
            <a:r>
              <a:rPr lang="zh-CN" altLang="en-US">
                <a:latin typeface="Calibri" panose="020F0502020204030204" charset="0"/>
                <a:sym typeface="+mn-ea"/>
              </a:rPr>
              <a:t>转让</a:t>
            </a:r>
            <a:r>
              <a:rPr lang="en-US" altLang="zh-CN">
                <a:latin typeface="Calibri" panose="020F0502020204030204" charset="0"/>
                <a:sym typeface="+mn-ea"/>
              </a:rPr>
              <a:t>5%</a:t>
            </a:r>
            <a:r>
              <a:rPr lang="zh-CN" altLang="en-US">
                <a:latin typeface="Calibri" panose="020F0502020204030204" charset="0"/>
                <a:sym typeface="+mn-ea"/>
              </a:rPr>
              <a:t>股权对应的计税基础</a:t>
            </a:r>
            <a:r>
              <a:rPr lang="en-US" altLang="zh-CN">
                <a:latin typeface="Calibri" panose="020F0502020204030204" charset="0"/>
                <a:sym typeface="+mn-ea"/>
              </a:rPr>
              <a:t>=240</a:t>
            </a:r>
            <a:r>
              <a:rPr lang="zh-CN" altLang="en-US">
                <a:latin typeface="Arial" panose="020B0604020202020204" pitchFamily="34" charset="0"/>
                <a:sym typeface="+mn-ea"/>
              </a:rPr>
              <a:t>×</a:t>
            </a:r>
            <a:r>
              <a:rPr lang="en-US" altLang="zh-CN">
                <a:latin typeface="Arial" panose="020B0604020202020204" pitchFamily="34" charset="0"/>
                <a:sym typeface="+mn-ea"/>
              </a:rPr>
              <a:t>5%/30%=40</a:t>
            </a:r>
            <a:r>
              <a:rPr lang="zh-CN" altLang="en-US">
                <a:latin typeface="Arial" panose="020B0604020202020204" pitchFamily="34" charset="0"/>
                <a:sym typeface="+mn-ea"/>
              </a:rPr>
              <a:t>万元</a:t>
            </a:r>
            <a:endParaRPr lang="zh-CN" altLang="en-US">
              <a:latin typeface="Arial" panose="020B0604020202020204" pitchFamily="34" charset="0"/>
              <a:sym typeface="+mn-ea"/>
            </a:endParaRPr>
          </a:p>
          <a:p>
            <a:pPr fontAlgn="auto">
              <a:lnSpc>
                <a:spcPct val="100000"/>
              </a:lnSpc>
            </a:pPr>
            <a:r>
              <a:rPr lang="en-US">
                <a:latin typeface="Arial" panose="020B0604020202020204" pitchFamily="34" charset="0"/>
                <a:sym typeface="+mn-ea"/>
              </a:rPr>
              <a:t>3.</a:t>
            </a:r>
            <a:r>
              <a:rPr lang="zh-CN" altLang="en-US">
                <a:latin typeface="Arial" panose="020B0604020202020204" pitchFamily="34" charset="0"/>
                <a:sym typeface="+mn-ea"/>
              </a:rPr>
              <a:t>转让</a:t>
            </a:r>
            <a:r>
              <a:rPr lang="en-US" altLang="zh-CN">
                <a:latin typeface="Calibri" panose="020F0502020204030204" charset="0"/>
                <a:sym typeface="+mn-ea"/>
              </a:rPr>
              <a:t>5%</a:t>
            </a:r>
            <a:r>
              <a:rPr lang="zh-CN" altLang="en-US">
                <a:latin typeface="Calibri" panose="020F0502020204030204" charset="0"/>
                <a:sym typeface="+mn-ea"/>
              </a:rPr>
              <a:t>股权所得</a:t>
            </a:r>
            <a:r>
              <a:rPr lang="en-US" altLang="zh-CN">
                <a:latin typeface="Calibri" panose="020F0502020204030204" charset="0"/>
                <a:sym typeface="+mn-ea"/>
              </a:rPr>
              <a:t>=34.5-40=-5.5</a:t>
            </a:r>
            <a:r>
              <a:rPr lang="zh-CN" altLang="en-US">
                <a:latin typeface="Calibri" panose="020F0502020204030204" charset="0"/>
                <a:sym typeface="+mn-ea"/>
              </a:rPr>
              <a:t>万元</a:t>
            </a:r>
            <a:endParaRPr lang="zh-CN" altLang="en-US">
              <a:latin typeface="Calibri" panose="020F0502020204030204" charset="0"/>
              <a:sym typeface="+mn-ea"/>
            </a:endParaRPr>
          </a:p>
          <a:p>
            <a:pPr fontAlgn="auto">
              <a:lnSpc>
                <a:spcPct val="100000"/>
              </a:lnSpc>
            </a:pPr>
            <a:r>
              <a:rPr lang="en-US" altLang="zh-CN">
                <a:latin typeface="Calibri" panose="020F0502020204030204" charset="0"/>
                <a:sym typeface="+mn-ea"/>
              </a:rPr>
              <a:t>4.</a:t>
            </a:r>
            <a:r>
              <a:rPr lang="zh-CN" altLang="en-US">
                <a:latin typeface="Calibri" panose="020F0502020204030204" charset="0"/>
                <a:sym typeface="+mn-ea"/>
              </a:rPr>
              <a:t>转让后股权比例为</a:t>
            </a:r>
            <a:r>
              <a:rPr lang="en-US" altLang="zh-CN">
                <a:latin typeface="Calibri" panose="020F0502020204030204" charset="0"/>
                <a:sym typeface="+mn-ea"/>
              </a:rPr>
              <a:t>25%</a:t>
            </a:r>
            <a:r>
              <a:rPr lang="zh-CN" altLang="en-US">
                <a:latin typeface="Calibri" panose="020F0502020204030204" charset="0"/>
                <a:sym typeface="+mn-ea"/>
              </a:rPr>
              <a:t>，转让后的股权计税基础</a:t>
            </a:r>
            <a:r>
              <a:rPr lang="en-US" altLang="zh-CN">
                <a:latin typeface="Calibri" panose="020F0502020204030204" charset="0"/>
                <a:sym typeface="+mn-ea"/>
              </a:rPr>
              <a:t>=240-40=200</a:t>
            </a:r>
            <a:r>
              <a:rPr lang="zh-CN" altLang="en-US">
                <a:latin typeface="Calibri" panose="020F0502020204030204" charset="0"/>
                <a:sym typeface="+mn-ea"/>
              </a:rPr>
              <a:t>万元</a:t>
            </a:r>
            <a:endParaRPr lang="zh-CN" altLang="en-US">
              <a:latin typeface="Calibri" panose="020F0502020204030204" charset="0"/>
              <a:sym typeface="+mn-ea"/>
            </a:endParaRPr>
          </a:p>
          <a:p>
            <a:pPr fontAlgn="auto">
              <a:lnSpc>
                <a:spcPct val="100000"/>
              </a:lnSpc>
            </a:pPr>
            <a:r>
              <a:rPr lang="en-US" altLang="zh-CN">
                <a:latin typeface="Calibri" panose="020F0502020204030204" charset="0"/>
                <a:sym typeface="+mn-ea"/>
              </a:rPr>
              <a:t>5.</a:t>
            </a:r>
            <a:r>
              <a:rPr lang="zh-CN" altLang="en-US">
                <a:latin typeface="Calibri" panose="020F0502020204030204" charset="0"/>
                <a:sym typeface="+mn-ea"/>
              </a:rPr>
              <a:t>结转</a:t>
            </a:r>
            <a:r>
              <a:rPr lang="en-US" altLang="zh-CN">
                <a:latin typeface="Calibri" panose="020F0502020204030204" charset="0"/>
                <a:sym typeface="+mn-ea"/>
              </a:rPr>
              <a:t>C</a:t>
            </a:r>
            <a:r>
              <a:rPr lang="zh-CN" altLang="en-US">
                <a:latin typeface="Calibri" panose="020F0502020204030204" charset="0"/>
                <a:sym typeface="+mn-ea"/>
              </a:rPr>
              <a:t>公司待出资额</a:t>
            </a:r>
            <a:r>
              <a:rPr lang="en-US" altLang="zh-CN">
                <a:latin typeface="Calibri" panose="020F0502020204030204" charset="0"/>
                <a:sym typeface="+mn-ea"/>
              </a:rPr>
              <a:t>=180</a:t>
            </a:r>
            <a:r>
              <a:rPr lang="zh-CN" altLang="en-US">
                <a:latin typeface="Arial" panose="020B0604020202020204" pitchFamily="34" charset="0"/>
                <a:sym typeface="+mn-ea"/>
              </a:rPr>
              <a:t>×</a:t>
            </a:r>
            <a:r>
              <a:rPr lang="en-US" altLang="zh-CN">
                <a:latin typeface="Arial" panose="020B0604020202020204" pitchFamily="34" charset="0"/>
                <a:sym typeface="+mn-ea"/>
              </a:rPr>
              <a:t>5%/30%=30</a:t>
            </a:r>
            <a:r>
              <a:rPr lang="zh-CN" altLang="en-US">
                <a:latin typeface="Arial" panose="020B0604020202020204" pitchFamily="34" charset="0"/>
                <a:sym typeface="+mn-ea"/>
              </a:rPr>
              <a:t>万元</a:t>
            </a:r>
            <a:endParaRPr lang="zh-CN" altLang="en-US">
              <a:latin typeface="Arial" panose="020B0604020202020204" pitchFamily="34" charset="0"/>
              <a:sym typeface="+mn-ea"/>
            </a:endParaRPr>
          </a:p>
          <a:p>
            <a:pPr fontAlgn="auto">
              <a:lnSpc>
                <a:spcPct val="100000"/>
              </a:lnSpc>
            </a:pPr>
            <a:r>
              <a:rPr lang="en-US" altLang="zh-CN">
                <a:latin typeface="Arial" panose="020B0604020202020204" pitchFamily="34" charset="0"/>
                <a:sym typeface="+mn-ea"/>
              </a:rPr>
              <a:t>6.</a:t>
            </a:r>
            <a:r>
              <a:rPr lang="zh-CN" altLang="en-US">
                <a:latin typeface="Calibri" panose="020F0502020204030204" charset="0"/>
                <a:sym typeface="+mn-ea"/>
              </a:rPr>
              <a:t>转让后股权比例为</a:t>
            </a:r>
            <a:r>
              <a:rPr lang="en-US" altLang="zh-CN">
                <a:latin typeface="Calibri" panose="020F0502020204030204" charset="0"/>
                <a:sym typeface="+mn-ea"/>
              </a:rPr>
              <a:t>25%</a:t>
            </a:r>
            <a:r>
              <a:rPr lang="zh-CN" altLang="en-US">
                <a:latin typeface="Calibri" panose="020F0502020204030204" charset="0"/>
                <a:sym typeface="+mn-ea"/>
              </a:rPr>
              <a:t>，转让后的待缴纳出资额</a:t>
            </a:r>
            <a:r>
              <a:rPr lang="en-US" altLang="zh-CN">
                <a:latin typeface="Calibri" panose="020F0502020204030204" charset="0"/>
                <a:sym typeface="+mn-ea"/>
              </a:rPr>
              <a:t>=180-30=150</a:t>
            </a:r>
            <a:r>
              <a:rPr lang="zh-CN" altLang="en-US">
                <a:latin typeface="Calibri" panose="020F0502020204030204" charset="0"/>
                <a:sym typeface="+mn-ea"/>
              </a:rPr>
              <a:t>万元</a:t>
            </a:r>
            <a:endParaRPr lang="en-US" altLang="zh-CN">
              <a:latin typeface="Calibri" panose="020F0502020204030204" charset="0"/>
              <a:sym typeface="+mn-ea"/>
            </a:endParaRPr>
          </a:p>
          <a:p>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normAutofit lnSpcReduction="20000"/>
          </a:bodyPr>
          <a:p>
            <a:r>
              <a:rPr lang="zh-CN" altLang="en-US">
                <a:solidFill>
                  <a:srgbClr val="0070C0"/>
                </a:solidFill>
              </a:rPr>
              <a:t>三</a:t>
            </a:r>
            <a:r>
              <a:rPr lang="en-US" altLang="zh-CN">
                <a:solidFill>
                  <a:srgbClr val="0070C0"/>
                </a:solidFill>
              </a:rPr>
              <a:t>.</a:t>
            </a:r>
            <a:r>
              <a:rPr lang="zh-CN" altLang="en-US">
                <a:solidFill>
                  <a:srgbClr val="0070C0"/>
                </a:solidFill>
              </a:rPr>
              <a:t>股权受让方</a:t>
            </a:r>
            <a:endParaRPr lang="zh-CN" altLang="en-US">
              <a:solidFill>
                <a:srgbClr val="0070C0"/>
              </a:solidFill>
            </a:endParaRPr>
          </a:p>
          <a:p>
            <a:r>
              <a:rPr lang="en-US" altLang="zh-CN"/>
              <a:t>1.</a:t>
            </a:r>
            <a:r>
              <a:rPr lang="zh-CN" altLang="en-US"/>
              <a:t>受让股权的计税</a:t>
            </a:r>
            <a:r>
              <a:rPr lang="zh-CN" altLang="en-US"/>
              <a:t>基础</a:t>
            </a:r>
            <a:endParaRPr lang="zh-CN" altLang="en-US"/>
          </a:p>
          <a:p>
            <a:r>
              <a:rPr lang="zh-CN" altLang="en-US"/>
              <a:t>股权转让价格（出让方的股权转让收</a:t>
            </a:r>
            <a:r>
              <a:rPr lang="zh-CN" altLang="en-US"/>
              <a:t>入）</a:t>
            </a:r>
            <a:endParaRPr lang="zh-CN" altLang="en-US"/>
          </a:p>
          <a:p>
            <a:r>
              <a:rPr lang="zh-CN" altLang="en-US"/>
              <a:t>（</a:t>
            </a:r>
            <a:r>
              <a:rPr lang="en-US" altLang="zh-CN"/>
              <a:t>1</a:t>
            </a:r>
            <a:r>
              <a:rPr lang="zh-CN" altLang="en-US"/>
              <a:t>）受让</a:t>
            </a:r>
            <a:r>
              <a:rPr lang="en-US" altLang="zh-CN"/>
              <a:t>A</a:t>
            </a:r>
            <a:r>
              <a:rPr lang="zh-CN" altLang="en-US"/>
              <a:t>企业</a:t>
            </a:r>
            <a:r>
              <a:rPr lang="en-US" altLang="zh-CN"/>
              <a:t>10%</a:t>
            </a:r>
            <a:r>
              <a:rPr lang="zh-CN" altLang="en-US"/>
              <a:t>股权</a:t>
            </a:r>
            <a:endParaRPr lang="zh-CN" altLang="en-US"/>
          </a:p>
          <a:p>
            <a:r>
              <a:rPr lang="zh-CN" altLang="en-US"/>
              <a:t>股权计税基础</a:t>
            </a:r>
            <a:r>
              <a:rPr lang="en-US" altLang="zh-CN"/>
              <a:t>=99</a:t>
            </a:r>
            <a:r>
              <a:rPr lang="zh-CN" altLang="en-US"/>
              <a:t>万元</a:t>
            </a:r>
            <a:endParaRPr lang="zh-CN" altLang="en-US"/>
          </a:p>
          <a:p>
            <a:r>
              <a:rPr lang="zh-CN" altLang="en-US"/>
              <a:t>（</a:t>
            </a:r>
            <a:r>
              <a:rPr lang="en-US" altLang="zh-CN"/>
              <a:t>2</a:t>
            </a:r>
            <a:r>
              <a:rPr lang="zh-CN" altLang="en-US"/>
              <a:t>）受让</a:t>
            </a:r>
            <a:r>
              <a:rPr lang="en-US" altLang="zh-CN"/>
              <a:t>B</a:t>
            </a:r>
            <a:r>
              <a:rPr lang="zh-CN" altLang="en-US"/>
              <a:t>自然人</a:t>
            </a:r>
            <a:r>
              <a:rPr lang="en-US" altLang="zh-CN"/>
              <a:t>5%</a:t>
            </a:r>
            <a:r>
              <a:rPr lang="zh-CN" altLang="en-US"/>
              <a:t>股权</a:t>
            </a:r>
            <a:endParaRPr lang="zh-CN" altLang="en-US"/>
          </a:p>
          <a:p>
            <a:r>
              <a:rPr lang="zh-CN" altLang="en-US"/>
              <a:t>股权计税基础</a:t>
            </a:r>
            <a:r>
              <a:rPr lang="en-US" altLang="zh-CN"/>
              <a:t>=34.5</a:t>
            </a:r>
            <a:r>
              <a:rPr lang="zh-CN" altLang="en-US"/>
              <a:t>万元</a:t>
            </a:r>
            <a:endParaRPr lang="zh-CN" altLang="en-US"/>
          </a:p>
          <a:p>
            <a:r>
              <a:rPr lang="en-US" altLang="zh-CN"/>
              <a:t>2.</a:t>
            </a:r>
            <a:r>
              <a:rPr lang="zh-CN" altLang="en-US"/>
              <a:t>待出资</a:t>
            </a:r>
            <a:r>
              <a:rPr lang="zh-CN" altLang="en-US"/>
              <a:t>额</a:t>
            </a:r>
            <a:endParaRPr lang="zh-CN" altLang="en-US"/>
          </a:p>
          <a:p>
            <a:r>
              <a:rPr lang="zh-CN" altLang="en-US"/>
              <a:t>（</a:t>
            </a:r>
            <a:r>
              <a:rPr lang="en-US" altLang="zh-CN"/>
              <a:t>1</a:t>
            </a:r>
            <a:r>
              <a:rPr lang="zh-CN" altLang="en-US"/>
              <a:t>）</a:t>
            </a:r>
            <a:r>
              <a:rPr lang="zh-CN" altLang="en-US">
                <a:sym typeface="+mn-ea"/>
              </a:rPr>
              <a:t>受让</a:t>
            </a:r>
            <a:r>
              <a:rPr lang="en-US" altLang="zh-CN">
                <a:sym typeface="+mn-ea"/>
              </a:rPr>
              <a:t>A</a:t>
            </a:r>
            <a:r>
              <a:rPr lang="zh-CN" altLang="en-US">
                <a:sym typeface="+mn-ea"/>
              </a:rPr>
              <a:t>企业</a:t>
            </a:r>
            <a:r>
              <a:rPr lang="en-US" altLang="zh-CN">
                <a:sym typeface="+mn-ea"/>
              </a:rPr>
              <a:t>10%</a:t>
            </a:r>
            <a:r>
              <a:rPr lang="zh-CN" altLang="en-US">
                <a:sym typeface="+mn-ea"/>
              </a:rPr>
              <a:t>股权</a:t>
            </a:r>
            <a:endParaRPr lang="zh-CN" altLang="en-US"/>
          </a:p>
          <a:p>
            <a:r>
              <a:rPr lang="zh-CN" altLang="en-US"/>
              <a:t>待出资额</a:t>
            </a:r>
            <a:r>
              <a:rPr lang="en-US" altLang="zh-CN"/>
              <a:t>=30</a:t>
            </a:r>
            <a:r>
              <a:rPr lang="zh-CN" altLang="en-US"/>
              <a:t>万元</a:t>
            </a:r>
            <a:endParaRPr lang="zh-CN" altLang="en-US"/>
          </a:p>
          <a:p>
            <a:r>
              <a:rPr lang="zh-CN" altLang="en-US">
                <a:sym typeface="+mn-ea"/>
              </a:rPr>
              <a:t>（</a:t>
            </a:r>
            <a:r>
              <a:rPr lang="en-US" altLang="zh-CN">
                <a:sym typeface="+mn-ea"/>
              </a:rPr>
              <a:t>2</a:t>
            </a:r>
            <a:r>
              <a:rPr lang="zh-CN" altLang="en-US">
                <a:sym typeface="+mn-ea"/>
              </a:rPr>
              <a:t>）受让</a:t>
            </a:r>
            <a:r>
              <a:rPr lang="en-US" altLang="zh-CN">
                <a:sym typeface="+mn-ea"/>
              </a:rPr>
              <a:t>B</a:t>
            </a:r>
            <a:r>
              <a:rPr lang="zh-CN" altLang="en-US">
                <a:sym typeface="+mn-ea"/>
              </a:rPr>
              <a:t>自然人</a:t>
            </a:r>
            <a:r>
              <a:rPr lang="en-US" altLang="zh-CN">
                <a:sym typeface="+mn-ea"/>
              </a:rPr>
              <a:t>5%</a:t>
            </a:r>
            <a:r>
              <a:rPr lang="zh-CN" altLang="en-US">
                <a:sym typeface="+mn-ea"/>
              </a:rPr>
              <a:t>股权</a:t>
            </a:r>
            <a:endParaRPr lang="zh-CN" altLang="en-US"/>
          </a:p>
          <a:p>
            <a:r>
              <a:rPr lang="zh-CN" altLang="en-US"/>
              <a:t>待出额</a:t>
            </a:r>
            <a:r>
              <a:rPr lang="en-US" altLang="zh-CN"/>
              <a:t>=30</a:t>
            </a:r>
            <a:r>
              <a:rPr lang="zh-CN" altLang="en-US"/>
              <a:t>万元</a:t>
            </a:r>
            <a:endParaRPr lang="zh-CN" altLang="en-US"/>
          </a:p>
          <a:p>
            <a:r>
              <a:rPr lang="zh-CN" altLang="en-US"/>
              <a:t>股权转让后，持有</a:t>
            </a:r>
            <a:r>
              <a:rPr lang="en-US" altLang="zh-CN"/>
              <a:t>15%</a:t>
            </a:r>
            <a:r>
              <a:rPr lang="zh-CN" altLang="en-US"/>
              <a:t>股权，计税基础</a:t>
            </a:r>
            <a:r>
              <a:rPr lang="en-US" altLang="zh-CN"/>
              <a:t>=99+34.5=133.5</a:t>
            </a:r>
            <a:r>
              <a:rPr lang="zh-CN" altLang="en-US"/>
              <a:t>万元，计入实收资本的出资额</a:t>
            </a:r>
            <a:r>
              <a:rPr lang="en-US" altLang="zh-CN"/>
              <a:t>=70+20=90</a:t>
            </a:r>
            <a:r>
              <a:rPr lang="zh-CN" altLang="en-US"/>
              <a:t>万元，待缴出资额</a:t>
            </a:r>
            <a:r>
              <a:rPr lang="en-US" altLang="zh-CN"/>
              <a:t>=30+30=60</a:t>
            </a:r>
            <a:r>
              <a:rPr lang="zh-CN" altLang="en-US"/>
              <a:t>万元</a:t>
            </a:r>
            <a:endParaRPr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p>
            <a:pPr fontAlgn="auto">
              <a:lnSpc>
                <a:spcPct val="140000"/>
              </a:lnSpc>
            </a:pPr>
            <a:r>
              <a:rPr lang="en-US" altLang="zh-CN"/>
              <a:t>4.</a:t>
            </a:r>
            <a:r>
              <a:rPr lang="zh-CN" altLang="en-US"/>
              <a:t>未缴出资的股权转让印花</a:t>
            </a:r>
            <a:r>
              <a:rPr lang="zh-CN" altLang="en-US"/>
              <a:t>税</a:t>
            </a:r>
            <a:endParaRPr lang="zh-CN" altLang="en-US"/>
          </a:p>
          <a:p>
            <a:pPr fontAlgn="auto">
              <a:lnSpc>
                <a:spcPct val="140000"/>
              </a:lnSpc>
            </a:pPr>
            <a:r>
              <a:rPr lang="zh-CN" altLang="en-US"/>
              <a:t>纳税人转让股权的印花税计税依据，按照产权转移书据所列的金额(不包括列明的认缴后尚未实际出资权益部分)确定</a:t>
            </a:r>
            <a:endParaRPr lang="zh-CN" altLang="en-US"/>
          </a:p>
          <a:p>
            <a:pPr fontAlgn="auto">
              <a:lnSpc>
                <a:spcPct val="140000"/>
              </a:lnSpc>
            </a:pPr>
            <a:r>
              <a:rPr lang="en-US" altLang="zh-CN"/>
              <a:t>                                       ——财政部 税务总局公告2022年第22号</a:t>
            </a:r>
            <a:endParaRPr lang="en-US" altLang="zh-CN"/>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normAutofit lnSpcReduction="20000"/>
          </a:bodyPr>
          <a:p>
            <a:pPr fontAlgn="auto">
              <a:lnSpc>
                <a:spcPct val="100000"/>
              </a:lnSpc>
            </a:pPr>
            <a:r>
              <a:rPr lang="zh-CN" altLang="en-US">
                <a:solidFill>
                  <a:srgbClr val="FF0000"/>
                </a:solidFill>
              </a:rPr>
              <a:t>四</a:t>
            </a:r>
            <a:r>
              <a:rPr lang="en-US" altLang="zh-CN">
                <a:solidFill>
                  <a:srgbClr val="FF0000"/>
                </a:solidFill>
              </a:rPr>
              <a:t>.</a:t>
            </a:r>
            <a:r>
              <a:rPr lang="zh-CN" altLang="en-US">
                <a:solidFill>
                  <a:srgbClr val="FF0000"/>
                </a:solidFill>
              </a:rPr>
              <a:t>回购和撤减资</a:t>
            </a:r>
            <a:endParaRPr lang="zh-CN" altLang="en-US">
              <a:solidFill>
                <a:srgbClr val="FF0000"/>
              </a:solidFill>
            </a:endParaRPr>
          </a:p>
          <a:p>
            <a:pPr fontAlgn="auto">
              <a:lnSpc>
                <a:spcPct val="100000"/>
              </a:lnSpc>
            </a:pPr>
            <a:r>
              <a:rPr lang="zh-CN" altLang="en-US">
                <a:solidFill>
                  <a:srgbClr val="0070C0"/>
                </a:solidFill>
                <a:sym typeface="+mn-ea"/>
              </a:rPr>
              <a:t>（一）公司法规定</a:t>
            </a:r>
            <a:endParaRPr lang="zh-CN" altLang="en-US">
              <a:solidFill>
                <a:srgbClr val="0070C0"/>
              </a:solidFill>
              <a:sym typeface="+mn-ea"/>
            </a:endParaRPr>
          </a:p>
          <a:p>
            <a:pPr fontAlgn="auto">
              <a:lnSpc>
                <a:spcPct val="100000"/>
              </a:lnSpc>
            </a:pPr>
            <a:r>
              <a:rPr lang="en-US" altLang="zh-CN">
                <a:solidFill>
                  <a:schemeClr val="tx1"/>
                </a:solidFill>
                <a:sym typeface="+mn-ea"/>
              </a:rPr>
              <a:t>1.</a:t>
            </a:r>
            <a:r>
              <a:rPr lang="zh-CN" altLang="en-US">
                <a:solidFill>
                  <a:schemeClr val="tx1"/>
                </a:solidFill>
                <a:sym typeface="+mn-ea"/>
              </a:rPr>
              <a:t>回购</a:t>
            </a:r>
            <a:endParaRPr lang="zh-CN" altLang="en-US">
              <a:solidFill>
                <a:schemeClr val="tx1"/>
              </a:solidFill>
              <a:sym typeface="+mn-ea"/>
            </a:endParaRPr>
          </a:p>
          <a:p>
            <a:pPr fontAlgn="auto">
              <a:lnSpc>
                <a:spcPct val="100000"/>
              </a:lnSpc>
            </a:pPr>
            <a:r>
              <a:rPr lang="en-US" altLang="zh-CN">
                <a:sym typeface="+mn-ea"/>
              </a:rPr>
              <a:t>第五十二条</a:t>
            </a:r>
            <a:r>
              <a:rPr lang="en-US" altLang="zh-CN">
                <a:sym typeface="+mn-ea"/>
              </a:rPr>
              <a:t>第</a:t>
            </a:r>
            <a:r>
              <a:rPr lang="zh-CN" altLang="en-US">
                <a:sym typeface="+mn-ea"/>
              </a:rPr>
              <a:t>二</a:t>
            </a:r>
            <a:r>
              <a:rPr lang="en-US" altLang="zh-CN">
                <a:sym typeface="+mn-ea"/>
              </a:rPr>
              <a:t>款 依照前款规定</a:t>
            </a:r>
            <a:r>
              <a:rPr lang="zh-CN" altLang="en-US">
                <a:sym typeface="+mn-ea"/>
              </a:rPr>
              <a:t>（未按期出资）</a:t>
            </a:r>
            <a:r>
              <a:rPr lang="en-US" altLang="zh-CN">
                <a:sym typeface="+mn-ea"/>
              </a:rPr>
              <a:t>丧失的股权应当依法转让，或者相应减少注册资本并注销该股权；六个月内未转让或者注销的，由公司其他股东按照其出资比例足额缴纳相应出资</a:t>
            </a:r>
            <a:endParaRPr lang="en-US" altLang="zh-CN">
              <a:sym typeface="+mn-ea"/>
            </a:endParaRPr>
          </a:p>
          <a:p>
            <a:pPr fontAlgn="auto">
              <a:lnSpc>
                <a:spcPct val="100000"/>
              </a:lnSpc>
            </a:pPr>
            <a:r>
              <a:rPr lang="zh-CN" altLang="en-US">
                <a:solidFill>
                  <a:schemeClr val="tx1"/>
                </a:solidFill>
              </a:rPr>
              <a:t>第八十九条 有下列情形之一的，对股东会该项决议投反对票的股东可以请求公司按照合理的价格收购其股权</a:t>
            </a:r>
            <a:r>
              <a:rPr lang="en-US" altLang="zh-CN">
                <a:solidFill>
                  <a:schemeClr val="tx1"/>
                </a:solidFill>
              </a:rPr>
              <a:t>    ......</a:t>
            </a:r>
            <a:endParaRPr lang="en-US" altLang="zh-CN">
              <a:solidFill>
                <a:schemeClr val="tx1"/>
              </a:solidFill>
            </a:endParaRPr>
          </a:p>
          <a:p>
            <a:pPr fontAlgn="auto">
              <a:lnSpc>
                <a:spcPct val="100000"/>
              </a:lnSpc>
            </a:pPr>
            <a:r>
              <a:rPr lang="en-US" altLang="zh-CN">
                <a:sym typeface="+mn-ea"/>
              </a:rPr>
              <a:t> 第一百六十一条 有下列情形之一的，对股东会该项决议投反对票的股东可以请求公司按照合理的价格收购其股份，公开发行股份的公司除外</a:t>
            </a:r>
            <a:endParaRPr lang="en-US" altLang="zh-CN">
              <a:sym typeface="+mn-ea"/>
            </a:endParaRPr>
          </a:p>
          <a:p>
            <a:endParaRPr lang="en-US" altLang="zh-CN">
              <a:solidFill>
                <a:schemeClr val="tx1"/>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normAutofit fontScale="90000" lnSpcReduction="10000"/>
          </a:bodyPr>
          <a:p>
            <a:r>
              <a:rPr lang="en-US" altLang="zh-CN">
                <a:sym typeface="+mn-ea"/>
              </a:rPr>
              <a:t>2.</a:t>
            </a:r>
            <a:r>
              <a:rPr lang="zh-CN" altLang="en-US">
                <a:sym typeface="+mn-ea"/>
              </a:rPr>
              <a:t>减资</a:t>
            </a:r>
            <a:endParaRPr lang="en-US" altLang="zh-CN">
              <a:sym typeface="+mn-ea"/>
            </a:endParaRPr>
          </a:p>
          <a:p>
            <a:pPr fontAlgn="auto">
              <a:lnSpc>
                <a:spcPct val="100000"/>
              </a:lnSpc>
            </a:pPr>
            <a:r>
              <a:rPr lang="en-US" altLang="zh-CN">
                <a:sym typeface="+mn-ea"/>
              </a:rPr>
              <a:t>第二百二十四条 公司减少注册资本，应当编制资产负债表及财产清单。 </a:t>
            </a:r>
            <a:endParaRPr lang="en-US" altLang="zh-CN">
              <a:sym typeface="+mn-ea"/>
            </a:endParaRPr>
          </a:p>
          <a:p>
            <a:pPr fontAlgn="auto">
              <a:lnSpc>
                <a:spcPct val="100000"/>
              </a:lnSpc>
            </a:pPr>
            <a:r>
              <a:rPr lang="en-US" altLang="zh-CN">
                <a:sym typeface="+mn-ea"/>
              </a:rPr>
              <a:t>公司应当自股东会作出减少</a:t>
            </a:r>
            <a:r>
              <a:rPr lang="en-US" altLang="zh-CN">
                <a:solidFill>
                  <a:srgbClr val="FF0000"/>
                </a:solidFill>
                <a:sym typeface="+mn-ea"/>
              </a:rPr>
              <a:t>注册资本</a:t>
            </a:r>
            <a:r>
              <a:rPr lang="en-US" altLang="zh-CN">
                <a:sym typeface="+mn-ea"/>
              </a:rPr>
              <a:t>决议之日起十日内通知债权人，并于三十日内在报纸上或者国家企业信用信息公示系统公告。债权人自接到通知之日起三十日内，未接到通知的自公告之日起四十五日内，有权要求公司清偿债务或者提供相应的担保。 </a:t>
            </a:r>
            <a:endParaRPr lang="en-US" altLang="zh-CN">
              <a:sym typeface="+mn-ea"/>
            </a:endParaRPr>
          </a:p>
          <a:p>
            <a:pPr fontAlgn="auto">
              <a:lnSpc>
                <a:spcPct val="100000"/>
              </a:lnSpc>
            </a:pPr>
            <a:r>
              <a:rPr lang="en-US" altLang="zh-CN">
                <a:sym typeface="+mn-ea"/>
              </a:rPr>
              <a:t>公司减少注册资本，应当按照股东出资或者持有股份的</a:t>
            </a:r>
            <a:r>
              <a:rPr lang="en-US" altLang="zh-CN">
                <a:solidFill>
                  <a:srgbClr val="FF0000"/>
                </a:solidFill>
                <a:sym typeface="+mn-ea"/>
              </a:rPr>
              <a:t>比例相应减少</a:t>
            </a:r>
            <a:r>
              <a:rPr lang="en-US" altLang="zh-CN">
                <a:sym typeface="+mn-ea"/>
              </a:rPr>
              <a:t>出资额或者股份，法律另有规定、有限责任公司全体股东另有约定或者股份有限公司章程另有规定的除外 </a:t>
            </a:r>
            <a:endParaRPr lang="en-US" altLang="zh-CN">
              <a:sym typeface="+mn-ea"/>
            </a:endParaRPr>
          </a:p>
          <a:p>
            <a:pPr fontAlgn="auto">
              <a:lnSpc>
                <a:spcPct val="100000"/>
              </a:lnSpc>
            </a:pPr>
            <a:r>
              <a:rPr lang="en-US" altLang="zh-CN">
                <a:sym typeface="+mn-ea"/>
              </a:rPr>
              <a:t> 第二百二十五条 公司依照本法第二百一十四条第二款的规定弥补亏损后，仍有亏损的，可以减少注册资本弥补亏损。减少注册资本弥补亏损的，公司不得向股东分配，也</a:t>
            </a:r>
            <a:r>
              <a:rPr lang="en-US" altLang="zh-CN">
                <a:solidFill>
                  <a:srgbClr val="FF0000"/>
                </a:solidFill>
                <a:sym typeface="+mn-ea"/>
              </a:rPr>
              <a:t>不得免除股东</a:t>
            </a:r>
            <a:r>
              <a:rPr lang="en-US" altLang="zh-CN">
                <a:sym typeface="+mn-ea"/>
              </a:rPr>
              <a:t>缴纳出资或者股款的义务。 </a:t>
            </a:r>
            <a:endParaRPr lang="en-US" altLang="zh-CN">
              <a:sym typeface="+mn-ea"/>
            </a:endParaRPr>
          </a:p>
          <a:p>
            <a:pPr fontAlgn="auto">
              <a:lnSpc>
                <a:spcPct val="100000"/>
              </a:lnSpc>
            </a:pPr>
            <a:r>
              <a:rPr lang="en-US" altLang="zh-CN">
                <a:sym typeface="+mn-ea"/>
              </a:rPr>
              <a:t>依照前款规定减少注册资本的，不适用前条第二款的规定，但应当自股东会作出减少注册资本决议之日起三十日内在报纸上或者国家企业信用信息公示系统公告。 </a:t>
            </a:r>
            <a:endParaRPr lang="en-US" altLang="zh-CN">
              <a:sym typeface="+mn-ea"/>
            </a:endParaRPr>
          </a:p>
          <a:p>
            <a:pPr fontAlgn="auto">
              <a:lnSpc>
                <a:spcPct val="100000"/>
              </a:lnSpc>
            </a:pPr>
            <a:r>
              <a:rPr lang="en-US" altLang="zh-CN">
                <a:sym typeface="+mn-ea"/>
              </a:rPr>
              <a:t>公司依照前两款的规定减少注册资本后，在法定公积金和任意公积金累计额达到公司注册资本百分之五十前，不得分配利润</a:t>
            </a:r>
            <a:endParaRPr lang="en-US" altLang="zh-CN">
              <a:sym typeface="+mn-ea"/>
            </a:endParaRPr>
          </a:p>
          <a:p>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增值税方面</a:t>
            </a:r>
            <a:endParaRPr lang="zh-CN" altLang="en-US"/>
          </a:p>
        </p:txBody>
      </p:sp>
      <p:sp>
        <p:nvSpPr>
          <p:cNvPr id="3" name="内容占位符 2"/>
          <p:cNvSpPr>
            <a:spLocks noGrp="1"/>
          </p:cNvSpPr>
          <p:nvPr>
            <p:ph idx="1"/>
          </p:nvPr>
        </p:nvSpPr>
        <p:spPr/>
        <p:txBody>
          <a:bodyPr/>
          <a:p>
            <a:r>
              <a:rPr lang="en-US" altLang="zh-CN"/>
              <a:t>4.</a:t>
            </a:r>
            <a:r>
              <a:rPr lang="zh-CN" altLang="en-US"/>
              <a:t>选择享受</a:t>
            </a:r>
            <a:endParaRPr lang="zh-CN" altLang="en-US"/>
          </a:p>
          <a:p>
            <a:r>
              <a:rPr lang="zh-CN" altLang="en-US"/>
              <a:t>时符合多项增值税加计抵减政策规定的，可以</a:t>
            </a:r>
            <a:r>
              <a:rPr lang="zh-CN" altLang="en-US">
                <a:solidFill>
                  <a:srgbClr val="FF0000"/>
                </a:solidFill>
              </a:rPr>
              <a:t>择优选择</a:t>
            </a:r>
            <a:r>
              <a:rPr lang="zh-CN" altLang="en-US"/>
              <a:t>适用，但在同一期间</a:t>
            </a:r>
            <a:r>
              <a:rPr lang="zh-CN" altLang="en-US">
                <a:solidFill>
                  <a:srgbClr val="FF0000"/>
                </a:solidFill>
              </a:rPr>
              <a:t>不得叠加</a:t>
            </a:r>
            <a:r>
              <a:rPr lang="zh-CN" altLang="en-US"/>
              <a:t>适用</a:t>
            </a:r>
            <a:endParaRPr lang="zh-CN" altLang="en-US"/>
          </a:p>
          <a:p>
            <a:r>
              <a:rPr lang="zh-CN" altLang="en-US"/>
              <a:t>企业先适用先进制造业加计抵减政策，后期可选择停止享受该政策，改为选择工业母机或集成电路加计抵减政策，前期未计提的</a:t>
            </a:r>
            <a:r>
              <a:rPr lang="zh-CN" altLang="en-US">
                <a:solidFill>
                  <a:srgbClr val="FF0000"/>
                </a:solidFill>
              </a:rPr>
              <a:t>差额部分</a:t>
            </a:r>
            <a:r>
              <a:rPr lang="zh-CN" altLang="en-US"/>
              <a:t>可以一次性补充计提</a:t>
            </a:r>
            <a:endParaRPr lang="zh-CN" altLang="en-US"/>
          </a:p>
          <a:p>
            <a:endParaRPr lang="en-US" altLang="zh-CN"/>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p>
            <a:r>
              <a:rPr lang="zh-CN" altLang="en-US">
                <a:solidFill>
                  <a:srgbClr val="0070C0"/>
                </a:solidFill>
              </a:rPr>
              <a:t>（二）涉税分析</a:t>
            </a:r>
            <a:endParaRPr lang="zh-CN" altLang="en-US">
              <a:solidFill>
                <a:srgbClr val="0070C0"/>
              </a:solidFill>
            </a:endParaRPr>
          </a:p>
          <a:p>
            <a:r>
              <a:rPr lang="en-US" altLang="zh-CN">
                <a:solidFill>
                  <a:schemeClr val="tx1"/>
                </a:solidFill>
              </a:rPr>
              <a:t>1.</a:t>
            </a:r>
            <a:r>
              <a:rPr lang="zh-CN" altLang="en-US">
                <a:solidFill>
                  <a:schemeClr val="tx1"/>
                </a:solidFill>
              </a:rPr>
              <a:t>企业股东</a:t>
            </a:r>
            <a:endParaRPr lang="zh-CN" altLang="en-US">
              <a:solidFill>
                <a:schemeClr val="tx1"/>
              </a:solidFill>
            </a:endParaRPr>
          </a:p>
          <a:p>
            <a:r>
              <a:rPr lang="zh-CN" altLang="en-US" dirty="0">
                <a:solidFill>
                  <a:srgbClr val="000000"/>
                </a:solidFill>
                <a:sym typeface="+mn-ea"/>
              </a:rPr>
              <a:t>投资企业从被投资企业撤回或减少投资，其取得的资产中，相当于初始出资的部分，应确认为</a:t>
            </a:r>
            <a:r>
              <a:rPr lang="zh-CN" altLang="en-US" dirty="0">
                <a:solidFill>
                  <a:srgbClr val="FF0000"/>
                </a:solidFill>
                <a:sym typeface="+mn-ea"/>
              </a:rPr>
              <a:t>投资收回</a:t>
            </a:r>
            <a:r>
              <a:rPr lang="zh-CN" altLang="en-US" dirty="0">
                <a:solidFill>
                  <a:srgbClr val="000000"/>
                </a:solidFill>
                <a:sym typeface="+mn-ea"/>
              </a:rPr>
              <a:t>；相当于被投资企业累计未分配利润和累计盈余公积按减少实收资本比例计算的部分，应确认为</a:t>
            </a:r>
            <a:r>
              <a:rPr lang="zh-CN" altLang="en-US" dirty="0">
                <a:solidFill>
                  <a:srgbClr val="FF0000"/>
                </a:solidFill>
                <a:sym typeface="+mn-ea"/>
              </a:rPr>
              <a:t>股息所得</a:t>
            </a:r>
            <a:r>
              <a:rPr lang="zh-CN" altLang="en-US" dirty="0">
                <a:solidFill>
                  <a:srgbClr val="000000"/>
                </a:solidFill>
                <a:sym typeface="+mn-ea"/>
              </a:rPr>
              <a:t>；其余部分确认为投资资产</a:t>
            </a:r>
            <a:r>
              <a:rPr lang="zh-CN" altLang="en-US" dirty="0">
                <a:solidFill>
                  <a:srgbClr val="FF0000"/>
                </a:solidFill>
                <a:sym typeface="+mn-ea"/>
              </a:rPr>
              <a:t>转让所得</a:t>
            </a:r>
            <a:r>
              <a:rPr lang="en-US" altLang="zh-CN" dirty="0">
                <a:solidFill>
                  <a:srgbClr val="FF0000"/>
                </a:solidFill>
                <a:sym typeface="+mn-ea"/>
              </a:rPr>
              <a:t>                           </a:t>
            </a:r>
            <a:r>
              <a:rPr lang="zh-CN" altLang="en-US" dirty="0">
                <a:solidFill>
                  <a:srgbClr val="000000"/>
                </a:solidFill>
              </a:rPr>
              <a:t>——</a:t>
            </a:r>
            <a:r>
              <a:rPr lang="zh-CN" altLang="en-US" noProof="0" dirty="0">
                <a:ln>
                  <a:noFill/>
                </a:ln>
                <a:solidFill>
                  <a:schemeClr val="tx1">
                    <a:lumMod val="50000"/>
                  </a:schemeClr>
                </a:solidFill>
                <a:effectLst/>
                <a:uLnTx/>
                <a:uFillTx/>
                <a:cs typeface="Times New Roman" panose="02020603050405020304" pitchFamily="18" charset="0"/>
                <a:sym typeface="+mn-ea"/>
              </a:rPr>
              <a:t>国家税务总局公告</a:t>
            </a:r>
            <a:r>
              <a:rPr lang="en-US" altLang="zh-CN" noProof="0" dirty="0">
                <a:ln>
                  <a:noFill/>
                </a:ln>
                <a:solidFill>
                  <a:schemeClr val="tx1">
                    <a:lumMod val="50000"/>
                  </a:schemeClr>
                </a:solidFill>
                <a:effectLst/>
                <a:uLnTx/>
                <a:uFillTx/>
                <a:cs typeface="Times New Roman" panose="02020603050405020304" pitchFamily="18" charset="0"/>
                <a:sym typeface="+mn-ea"/>
              </a:rPr>
              <a:t>2011</a:t>
            </a:r>
            <a:r>
              <a:rPr lang="zh-CN" altLang="en-US" noProof="0" dirty="0">
                <a:ln>
                  <a:noFill/>
                </a:ln>
                <a:solidFill>
                  <a:schemeClr val="tx1">
                    <a:lumMod val="50000"/>
                  </a:schemeClr>
                </a:solidFill>
                <a:effectLst/>
                <a:uLnTx/>
                <a:uFillTx/>
                <a:cs typeface="Times New Roman" panose="02020603050405020304" pitchFamily="18" charset="0"/>
                <a:sym typeface="+mn-ea"/>
              </a:rPr>
              <a:t>年第</a:t>
            </a:r>
            <a:r>
              <a:rPr lang="en-US" altLang="zh-CN" noProof="0" dirty="0">
                <a:ln>
                  <a:noFill/>
                </a:ln>
                <a:solidFill>
                  <a:schemeClr val="tx1">
                    <a:lumMod val="50000"/>
                  </a:schemeClr>
                </a:solidFill>
                <a:effectLst/>
                <a:uLnTx/>
                <a:uFillTx/>
                <a:cs typeface="Times New Roman" panose="02020603050405020304" pitchFamily="18" charset="0"/>
                <a:sym typeface="+mn-ea"/>
              </a:rPr>
              <a:t>34</a:t>
            </a:r>
            <a:r>
              <a:rPr lang="zh-CN" altLang="en-US" noProof="0" dirty="0">
                <a:ln>
                  <a:noFill/>
                </a:ln>
                <a:solidFill>
                  <a:schemeClr val="tx1">
                    <a:lumMod val="50000"/>
                  </a:schemeClr>
                </a:solidFill>
                <a:effectLst/>
                <a:uLnTx/>
                <a:uFillTx/>
                <a:cs typeface="Times New Roman" panose="02020603050405020304" pitchFamily="18" charset="0"/>
                <a:sym typeface="+mn-ea"/>
              </a:rPr>
              <a:t>号</a:t>
            </a:r>
            <a:endParaRPr lang="zh-CN" altLang="en-US" noProof="0" dirty="0">
              <a:ln>
                <a:noFill/>
              </a:ln>
              <a:solidFill>
                <a:schemeClr val="tx1">
                  <a:lumMod val="50000"/>
                </a:schemeClr>
              </a:solidFill>
              <a:effectLst/>
              <a:uLnTx/>
              <a:uFillTx/>
              <a:cs typeface="Times New Roman" panose="02020603050405020304" pitchFamily="18" charset="0"/>
              <a:sym typeface="+mn-ea"/>
            </a:endParaRPr>
          </a:p>
          <a:p>
            <a:r>
              <a:rPr lang="en-US" altLang="zh-CN" dirty="0">
                <a:solidFill>
                  <a:srgbClr val="000000"/>
                </a:solidFill>
              </a:rPr>
              <a:t>2.</a:t>
            </a:r>
            <a:r>
              <a:rPr lang="zh-CN" altLang="en-US" dirty="0">
                <a:solidFill>
                  <a:srgbClr val="000000"/>
                </a:solidFill>
              </a:rPr>
              <a:t>自然人股东</a:t>
            </a:r>
            <a:endParaRPr lang="zh-CN" altLang="en-US" dirty="0">
              <a:solidFill>
                <a:srgbClr val="000000"/>
              </a:solidFill>
            </a:endParaRPr>
          </a:p>
          <a:p>
            <a:r>
              <a:rPr lang="zh-CN" altLang="en-US" dirty="0">
                <a:solidFill>
                  <a:srgbClr val="000000"/>
                </a:solidFill>
              </a:rPr>
              <a:t>个人因各种原因终止投资、联营、经营合作等行为，从被投资企业或合作项目、被投资企业的其他投资者以及合作项目的经营合作人取得股权转让收入、违约金、补偿金、赔偿金及以其他名目收回的款项等，均属于个人所得税应税收入，应按照“财产转让所得”项目适用的规定计算缴纳个人所得税</a:t>
            </a:r>
            <a:r>
              <a:rPr lang="en-US" altLang="zh-CN" dirty="0">
                <a:solidFill>
                  <a:srgbClr val="000000"/>
                </a:solidFill>
              </a:rPr>
              <a:t> </a:t>
            </a:r>
            <a:endParaRPr lang="en-US" altLang="zh-CN" dirty="0">
              <a:solidFill>
                <a:srgbClr val="000000"/>
              </a:solidFill>
            </a:endParaRPr>
          </a:p>
          <a:p>
            <a:r>
              <a:rPr lang="en-US" altLang="zh-CN" dirty="0">
                <a:solidFill>
                  <a:srgbClr val="000000"/>
                </a:solidFill>
              </a:rPr>
              <a:t>                                  ——国家税务总局公告2011年第41号</a:t>
            </a:r>
            <a:endParaRPr lang="en-US" altLang="zh-CN" dirty="0">
              <a:solidFill>
                <a:srgbClr val="000000"/>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p>
            <a:r>
              <a:rPr lang="zh-CN" altLang="en-US"/>
              <a:t>有关涉税问题</a:t>
            </a:r>
            <a:endParaRPr lang="zh-CN" altLang="en-US"/>
          </a:p>
          <a:p>
            <a:r>
              <a:rPr lang="en-US" altLang="zh-CN"/>
              <a:t>1.</a:t>
            </a:r>
            <a:r>
              <a:rPr lang="zh-CN" altLang="en-US"/>
              <a:t>减资仅减少注册资金</a:t>
            </a:r>
            <a:endParaRPr lang="zh-CN" altLang="en-US"/>
          </a:p>
          <a:p>
            <a:r>
              <a:rPr lang="zh-CN" altLang="en-US"/>
              <a:t>（</a:t>
            </a:r>
            <a:r>
              <a:rPr lang="en-US" altLang="zh-CN"/>
              <a:t>1</a:t>
            </a:r>
            <a:r>
              <a:rPr lang="zh-CN" altLang="en-US"/>
              <a:t>）已缴出资的注册资金减少：调减投资方的投资计税基础</a:t>
            </a:r>
            <a:endParaRPr lang="zh-CN" altLang="en-US"/>
          </a:p>
          <a:p>
            <a:r>
              <a:rPr lang="zh-CN" altLang="en-US"/>
              <a:t>（</a:t>
            </a:r>
            <a:r>
              <a:rPr lang="en-US" altLang="zh-CN"/>
              <a:t>2</a:t>
            </a:r>
            <a:r>
              <a:rPr lang="zh-CN" altLang="en-US"/>
              <a:t>）未缴出资的注册资金减少：不调整投资方的投资计税基础</a:t>
            </a:r>
            <a:endParaRPr lang="zh-CN" altLang="en-US"/>
          </a:p>
          <a:p>
            <a:r>
              <a:rPr lang="en-US" altLang="zh-CN"/>
              <a:t>2.</a:t>
            </a:r>
            <a:r>
              <a:rPr lang="zh-CN" altLang="en-US"/>
              <a:t>减资、回购同时能否同时减少注册资金和未分配利润等</a:t>
            </a:r>
            <a:endParaRPr lang="zh-CN" altLang="en-US"/>
          </a:p>
          <a:p>
            <a:r>
              <a:rPr lang="zh-CN" altLang="en-US"/>
              <a:t>按企业所得税和个人所得税相关规定</a:t>
            </a:r>
            <a:endParaRPr lang="zh-CN" altLang="en-US"/>
          </a:p>
          <a:p>
            <a:r>
              <a:rPr lang="en-US" altLang="zh-CN"/>
              <a:t>3.</a:t>
            </a:r>
            <a:r>
              <a:rPr lang="zh-CN" altLang="en-US"/>
              <a:t>不按出资比例减资</a:t>
            </a:r>
            <a:endParaRPr lang="zh-CN" altLang="en-US"/>
          </a:p>
          <a:p>
            <a:r>
              <a:rPr lang="zh-CN" altLang="en-US"/>
              <a:t>（</a:t>
            </a:r>
            <a:r>
              <a:rPr lang="en-US" altLang="zh-CN"/>
              <a:t>1</a:t>
            </a:r>
            <a:r>
              <a:rPr lang="zh-CN" altLang="en-US"/>
              <a:t>）有未分配利润，是否只减注册资金，不分配？</a:t>
            </a:r>
            <a:endParaRPr lang="zh-CN" altLang="en-US"/>
          </a:p>
          <a:p>
            <a:r>
              <a:rPr lang="zh-CN" altLang="en-US"/>
              <a:t>（</a:t>
            </a:r>
            <a:r>
              <a:rPr lang="en-US" altLang="zh-CN"/>
              <a:t>2</a:t>
            </a:r>
            <a:r>
              <a:rPr lang="zh-CN" altLang="en-US"/>
              <a:t>）原溢价投资者，能否减注册资金同时，减少对应资本公积？</a:t>
            </a:r>
            <a:endParaRPr lang="zh-CN" altLang="en-US"/>
          </a:p>
          <a:p>
            <a:r>
              <a:rPr lang="zh-CN" altLang="en-US"/>
              <a:t>（</a:t>
            </a:r>
            <a:r>
              <a:rPr lang="en-US" altLang="zh-CN"/>
              <a:t>3</a:t>
            </a:r>
            <a:r>
              <a:rPr lang="zh-CN" altLang="en-US"/>
              <a:t>）不按比例减注册资金，是否视同股权转让（稀释）？</a:t>
            </a:r>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p>
            <a:r>
              <a:rPr lang="zh-CN" altLang="en-US">
                <a:solidFill>
                  <a:srgbClr val="FF0000"/>
                </a:solidFill>
              </a:rPr>
              <a:t>五</a:t>
            </a:r>
            <a:r>
              <a:rPr lang="en-US" altLang="zh-CN">
                <a:solidFill>
                  <a:srgbClr val="FF0000"/>
                </a:solidFill>
              </a:rPr>
              <a:t>.</a:t>
            </a:r>
            <a:r>
              <a:rPr lang="zh-CN" altLang="en-US">
                <a:solidFill>
                  <a:srgbClr val="FF0000"/>
                </a:solidFill>
              </a:rPr>
              <a:t>公积金转增和</a:t>
            </a:r>
            <a:r>
              <a:rPr lang="zh-CN" altLang="en-US">
                <a:solidFill>
                  <a:srgbClr val="FF0000"/>
                </a:solidFill>
                <a:sym typeface="+mn-ea"/>
              </a:rPr>
              <a:t>利润分配</a:t>
            </a:r>
            <a:endParaRPr lang="zh-CN" altLang="en-US">
              <a:solidFill>
                <a:srgbClr val="FF0000"/>
              </a:solidFill>
            </a:endParaRPr>
          </a:p>
          <a:p>
            <a:r>
              <a:rPr lang="zh-CN" altLang="en-US">
                <a:solidFill>
                  <a:srgbClr val="0070C0"/>
                </a:solidFill>
              </a:rPr>
              <a:t>（一）公司法规定</a:t>
            </a:r>
            <a:endParaRPr lang="zh-CN" altLang="en-US">
              <a:solidFill>
                <a:srgbClr val="0070C0"/>
              </a:solidFill>
            </a:endParaRPr>
          </a:p>
          <a:p>
            <a:r>
              <a:rPr lang="zh-CN" altLang="en-US">
                <a:solidFill>
                  <a:schemeClr val="tx1"/>
                </a:solidFill>
              </a:rPr>
              <a:t>1.公</a:t>
            </a:r>
            <a:r>
              <a:rPr lang="zh-CN" altLang="en-US"/>
              <a:t>积金转增</a:t>
            </a:r>
            <a:endParaRPr lang="zh-CN" altLang="en-US"/>
          </a:p>
          <a:p>
            <a:r>
              <a:rPr lang="zh-CN" altLang="en-US">
                <a:solidFill>
                  <a:schemeClr val="tx1"/>
                </a:solidFill>
              </a:rPr>
              <a:t>第二百一十四条 公司的公积金用于弥补公司的亏损、扩大公司生产经营或者转为增加公司注册资本。 </a:t>
            </a:r>
            <a:endParaRPr lang="zh-CN" altLang="en-US">
              <a:solidFill>
                <a:schemeClr val="tx1"/>
              </a:solidFill>
            </a:endParaRPr>
          </a:p>
          <a:p>
            <a:r>
              <a:rPr lang="zh-CN" altLang="en-US">
                <a:solidFill>
                  <a:schemeClr val="tx1"/>
                </a:solidFill>
              </a:rPr>
              <a:t>公积金弥补公司亏损，应当先使用任意公积金和法定公积金；仍不能弥补的，可以按照规定使用资本公积金。 </a:t>
            </a:r>
            <a:endParaRPr lang="zh-CN" altLang="en-US">
              <a:solidFill>
                <a:schemeClr val="tx1"/>
              </a:solidFill>
            </a:endParaRPr>
          </a:p>
          <a:p>
            <a:r>
              <a:rPr lang="zh-CN" altLang="en-US">
                <a:solidFill>
                  <a:schemeClr val="tx1"/>
                </a:solidFill>
              </a:rPr>
              <a:t>法定公积金转为增加注册资本时，所留存的该项公积金不得少于转增前公司注册资本的百分之二十五。</a:t>
            </a:r>
            <a:endParaRPr lang="zh-CN" altLang="en-US">
              <a:solidFill>
                <a:schemeClr val="tx1"/>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normAutofit fontScale="90000" lnSpcReduction="20000"/>
          </a:bodyPr>
          <a:p>
            <a:pPr fontAlgn="auto">
              <a:lnSpc>
                <a:spcPct val="100000"/>
              </a:lnSpc>
            </a:pPr>
            <a:r>
              <a:rPr lang="en-US" altLang="zh-CN"/>
              <a:t>2.</a:t>
            </a:r>
            <a:r>
              <a:rPr lang="zh-CN" altLang="en-US"/>
              <a:t>利润分配</a:t>
            </a:r>
            <a:endParaRPr lang="zh-CN" altLang="en-US"/>
          </a:p>
          <a:p>
            <a:pPr fontAlgn="auto">
              <a:lnSpc>
                <a:spcPct val="100000"/>
              </a:lnSpc>
            </a:pPr>
            <a:r>
              <a:rPr lang="zh-CN" altLang="en-US"/>
              <a:t>第二百一十条 公司分配当年税后利润时，应当提取利润的百分之十列入公司法定公积金。公司法定公积金累计额为公司注册资本的百分之五十以上的，可以不再提取。 </a:t>
            </a:r>
            <a:endParaRPr lang="zh-CN" altLang="en-US"/>
          </a:p>
          <a:p>
            <a:pPr fontAlgn="auto">
              <a:lnSpc>
                <a:spcPct val="100000"/>
              </a:lnSpc>
            </a:pPr>
            <a:r>
              <a:rPr lang="zh-CN" altLang="en-US"/>
              <a:t>公司的法定公积金不足以弥补以前年度亏损的，在依照前款规定提取法定公积金之前，应当先用当年利润弥补亏损。 </a:t>
            </a:r>
            <a:endParaRPr lang="zh-CN" altLang="en-US"/>
          </a:p>
          <a:p>
            <a:pPr fontAlgn="auto">
              <a:lnSpc>
                <a:spcPct val="100000"/>
              </a:lnSpc>
            </a:pPr>
            <a:r>
              <a:rPr lang="zh-CN" altLang="en-US"/>
              <a:t>公司从税后利润中提取法定公积金后，经股东会决议，还可以从税后利润中提取任意公积金。 </a:t>
            </a:r>
            <a:endParaRPr lang="zh-CN" altLang="en-US"/>
          </a:p>
          <a:p>
            <a:pPr fontAlgn="auto">
              <a:lnSpc>
                <a:spcPct val="100000"/>
              </a:lnSpc>
            </a:pPr>
            <a:r>
              <a:rPr lang="zh-CN" altLang="en-US"/>
              <a:t>公司弥补亏损和提取公积金后所余税后利润，有限责任公司按照股东</a:t>
            </a:r>
            <a:r>
              <a:rPr lang="zh-CN" altLang="en-US">
                <a:solidFill>
                  <a:srgbClr val="FF0000"/>
                </a:solidFill>
              </a:rPr>
              <a:t>实缴的出资比例</a:t>
            </a:r>
            <a:r>
              <a:rPr lang="zh-CN" altLang="en-US"/>
              <a:t>分配利润，全体股东约定不按照出资比例分配利润的除外；股份有限公司按照股东所持有的股份比例分配利润，公司章程另有规定的除外。 </a:t>
            </a:r>
            <a:endParaRPr lang="zh-CN" altLang="en-US"/>
          </a:p>
          <a:p>
            <a:pPr fontAlgn="auto">
              <a:lnSpc>
                <a:spcPct val="100000"/>
              </a:lnSpc>
            </a:pPr>
            <a:r>
              <a:rPr lang="zh-CN" altLang="en-US"/>
              <a:t>公司持有的本公司股份（库存股）不得分配利润。</a:t>
            </a:r>
            <a:endParaRPr lang="zh-CN" altLang="en-US"/>
          </a:p>
          <a:p>
            <a:pPr fontAlgn="auto">
              <a:lnSpc>
                <a:spcPct val="100000"/>
              </a:lnSpc>
            </a:pPr>
            <a:r>
              <a:rPr lang="zh-CN" altLang="en-US"/>
              <a:t>第二百一十一条 公司违反本法规定向股东分配利润的，股东应当将违反规定分配的利润退还公司；给公司造成损失的，股东及负有责任的董事、监事、高级管理人员应当承担赔偿责任。 </a:t>
            </a:r>
            <a:endParaRPr lang="zh-CN" altLang="en-US"/>
          </a:p>
          <a:p>
            <a:pPr fontAlgn="auto">
              <a:lnSpc>
                <a:spcPct val="100000"/>
              </a:lnSpc>
            </a:pPr>
            <a:r>
              <a:rPr lang="zh-CN" altLang="en-US"/>
              <a:t>第二百一十二条 股东会作出分配利润的决议的，董事会应当在股东会决议作出之日起六个月内进行分配。 </a:t>
            </a:r>
            <a:endParaRPr lang="zh-CN" alt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p>
            <a:r>
              <a:rPr lang="zh-CN" altLang="en-US"/>
              <a:t>第二百二十五条 公司依照本法第二百一十四条第二款的规定弥补亏损后，仍有亏损的，可以减少注册资本弥补亏损。减少注册资本弥补亏损的，公司不得向股东分配，也不得免除股东缴纳出资或者股款的义务。 </a:t>
            </a:r>
            <a:endParaRPr lang="zh-CN" altLang="en-US"/>
          </a:p>
          <a:p>
            <a:r>
              <a:rPr lang="en-US" altLang="zh-CN"/>
              <a:t>......</a:t>
            </a:r>
            <a:endParaRPr lang="zh-CN" altLang="en-US"/>
          </a:p>
          <a:p>
            <a:r>
              <a:rPr lang="zh-CN" altLang="en-US">
                <a:sym typeface="+mn-ea"/>
              </a:rPr>
              <a:t>第三款</a:t>
            </a:r>
            <a:r>
              <a:rPr lang="zh-CN" altLang="en-US"/>
              <a:t>公司依照前两款的规定减少注册资本后，在法定公积金和任意公积金累计额达到公司注册资本百分之五十前，不得分配利润。</a:t>
            </a:r>
            <a:endParaRPr lang="zh-CN" alt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p>
            <a:r>
              <a:rPr lang="zh-CN" altLang="en-US">
                <a:solidFill>
                  <a:srgbClr val="0070C0"/>
                </a:solidFill>
              </a:rPr>
              <a:t>（二）涉税分析</a:t>
            </a:r>
            <a:endParaRPr lang="zh-CN" altLang="en-US">
              <a:solidFill>
                <a:srgbClr val="0070C0"/>
              </a:solidFill>
            </a:endParaRPr>
          </a:p>
          <a:p>
            <a:r>
              <a:rPr lang="en-US" altLang="zh-CN"/>
              <a:t>1.</a:t>
            </a:r>
            <a:r>
              <a:rPr lang="zh-CN" altLang="en-US"/>
              <a:t>利润分配时间与税收确认存在差异</a:t>
            </a:r>
            <a:endParaRPr lang="zh-CN" altLang="en-US"/>
          </a:p>
          <a:p>
            <a:r>
              <a:rPr lang="zh-CN" altLang="en-US"/>
              <a:t>公司法指的时间是实际支付款项时间</a:t>
            </a:r>
            <a:endParaRPr lang="zh-CN" altLang="en-US"/>
          </a:p>
          <a:p>
            <a:r>
              <a:rPr lang="zh-CN" altLang="en-US"/>
              <a:t>（</a:t>
            </a:r>
            <a:r>
              <a:rPr lang="en-US" altLang="zh-CN"/>
              <a:t>1</a:t>
            </a:r>
            <a:r>
              <a:rPr lang="zh-CN" altLang="en-US"/>
              <a:t>）企业所得税</a:t>
            </a:r>
            <a:endParaRPr lang="zh-CN" altLang="en-US"/>
          </a:p>
          <a:p>
            <a:r>
              <a:rPr lang="zh-CN" altLang="en-US"/>
              <a:t>股息、红利等权益性投资收益，除国务院财政、税务主管部门另有规定外，按照被投资方作出利润分配决定的日期确认收入的实现</a:t>
            </a:r>
            <a:endParaRPr lang="zh-CN" altLang="en-US"/>
          </a:p>
          <a:p>
            <a:r>
              <a:rPr lang="zh-CN" altLang="en-US"/>
              <a:t>企业权益性投资取得股息、红利等收入，应以被投资企业股东会或股东大会作出利润分配</a:t>
            </a:r>
            <a:r>
              <a:rPr lang="zh-CN" altLang="en-US">
                <a:solidFill>
                  <a:srgbClr val="FF0000"/>
                </a:solidFill>
              </a:rPr>
              <a:t>或转股</a:t>
            </a:r>
            <a:r>
              <a:rPr lang="zh-CN" altLang="en-US"/>
              <a:t>决定的日期，确定收入的实现</a:t>
            </a:r>
            <a:endParaRPr lang="zh-CN" altLang="en-US"/>
          </a:p>
          <a:p>
            <a:r>
              <a:rPr lang="zh-CN" altLang="en-US"/>
              <a:t>（</a:t>
            </a:r>
            <a:r>
              <a:rPr lang="en-US" altLang="zh-CN"/>
              <a:t>2</a:t>
            </a:r>
            <a:r>
              <a:rPr lang="zh-CN" altLang="en-US"/>
              <a:t>）个人所得税</a:t>
            </a:r>
            <a:endParaRPr lang="zh-CN" altLang="en-US"/>
          </a:p>
          <a:p>
            <a:r>
              <a:rPr lang="zh-CN" altLang="en-US"/>
              <a:t>扣缴义务人向个人支付应税款项时，应当依照个人所得税法规定预扣或者代扣税款</a:t>
            </a:r>
            <a:endParaRPr lang="zh-CN" alt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normAutofit lnSpcReduction="10000"/>
          </a:bodyPr>
          <a:p>
            <a:r>
              <a:rPr lang="en-US" altLang="zh-CN"/>
              <a:t>2.</a:t>
            </a:r>
            <a:r>
              <a:rPr lang="zh-CN" altLang="en-US"/>
              <a:t>公积金转增注册资金</a:t>
            </a:r>
            <a:endParaRPr lang="zh-CN" altLang="en-US"/>
          </a:p>
          <a:p>
            <a:r>
              <a:rPr lang="zh-CN" altLang="en-US"/>
              <a:t>税收要区分股东和公积金性质</a:t>
            </a:r>
            <a:endParaRPr lang="zh-CN" altLang="en-US"/>
          </a:p>
          <a:p>
            <a:r>
              <a:rPr lang="zh-CN" altLang="en-US"/>
              <a:t>（</a:t>
            </a:r>
            <a:r>
              <a:rPr lang="en-US" altLang="zh-CN"/>
              <a:t>1</a:t>
            </a:r>
            <a:r>
              <a:rPr lang="zh-CN" altLang="en-US"/>
              <a:t>）股权（票）溢价形成的资本公积转增</a:t>
            </a:r>
            <a:endParaRPr lang="zh-CN" altLang="en-US"/>
          </a:p>
          <a:p>
            <a:r>
              <a:rPr lang="zh-CN" altLang="en-US">
                <a:latin typeface="Calibri" panose="020F0502020204030204" charset="0"/>
              </a:rPr>
              <a:t>①企业股东</a:t>
            </a:r>
            <a:endParaRPr lang="zh-CN" altLang="en-US">
              <a:latin typeface="Calibri" panose="020F0502020204030204" charset="0"/>
            </a:endParaRPr>
          </a:p>
          <a:p>
            <a:r>
              <a:rPr lang="zh-CN" altLang="en-US">
                <a:latin typeface="Calibri" panose="020F0502020204030204" charset="0"/>
              </a:rPr>
              <a:t>被投资企业将股权（票）溢价所形成的资本公积转为股本的，不作为投资方企业的股息、红利收入，投资方企业也不得增加该项长期投资的计税基础</a:t>
            </a:r>
            <a:endParaRPr lang="zh-CN" altLang="en-US">
              <a:latin typeface="Calibri" panose="020F0502020204030204" charset="0"/>
            </a:endParaRPr>
          </a:p>
          <a:p>
            <a:r>
              <a:rPr lang="zh-CN" altLang="en-US">
                <a:latin typeface="Calibri" panose="020F0502020204030204" charset="0"/>
              </a:rPr>
              <a:t> </a:t>
            </a:r>
            <a:r>
              <a:rPr lang="en-US" altLang="zh-CN">
                <a:latin typeface="Calibri" panose="020F0502020204030204" charset="0"/>
              </a:rPr>
              <a:t>                                                        ——国税函〔2010〕79号</a:t>
            </a:r>
            <a:endParaRPr lang="en-US" altLang="zh-CN">
              <a:latin typeface="Calibri" panose="020F0502020204030204" charset="0"/>
            </a:endParaRPr>
          </a:p>
          <a:p>
            <a:r>
              <a:rPr lang="zh-CN" altLang="en-US">
                <a:latin typeface="Calibri" panose="020F0502020204030204" charset="0"/>
              </a:rPr>
              <a:t>②自然人股东</a:t>
            </a:r>
            <a:endParaRPr lang="zh-CN" altLang="en-US">
              <a:latin typeface="Calibri" panose="020F0502020204030204" charset="0"/>
            </a:endParaRPr>
          </a:p>
          <a:p>
            <a:r>
              <a:rPr lang="zh-CN" altLang="en-US" dirty="0" smtClean="0">
                <a:solidFill>
                  <a:srgbClr val="FF0000"/>
                </a:solidFill>
                <a:sym typeface="+mn-ea"/>
              </a:rPr>
              <a:t>股份制企业</a:t>
            </a:r>
            <a:r>
              <a:rPr lang="zh-CN" altLang="en-US" dirty="0" smtClean="0">
                <a:sym typeface="+mn-ea"/>
              </a:rPr>
              <a:t>用资本公积金（</a:t>
            </a:r>
            <a:r>
              <a:rPr lang="zh-CN" altLang="en-US" dirty="0" smtClean="0">
                <a:solidFill>
                  <a:srgbClr val="FF0000"/>
                </a:solidFill>
                <a:sym typeface="+mn-ea"/>
              </a:rPr>
              <a:t>仅限</a:t>
            </a:r>
            <a:r>
              <a:rPr lang="zh-CN" altLang="en-US" dirty="0" smtClean="0">
                <a:sym typeface="+mn-ea"/>
              </a:rPr>
              <a:t>股份制企业股票溢价发行收入所形成的资本公积金）转增股本不属于股息、红利性质的分配，对个人取得的转增股本数额，不作为个人所得，不征收个人所得税 </a:t>
            </a:r>
            <a:endParaRPr lang="zh-CN" altLang="en-US" dirty="0" smtClean="0">
              <a:sym typeface="+mn-ea"/>
            </a:endParaRPr>
          </a:p>
          <a:p>
            <a:r>
              <a:rPr lang="zh-CN" altLang="en-US" dirty="0" smtClean="0">
                <a:sym typeface="+mn-ea"/>
              </a:rPr>
              <a:t> </a:t>
            </a:r>
            <a:r>
              <a:rPr lang="zh-CN" altLang="en-US" dirty="0" smtClean="0">
                <a:sym typeface="+mn-ea"/>
              </a:rPr>
              <a:t>其他资本公积金分配个人所得部分，应当依法征收个人所得税                       </a:t>
            </a:r>
            <a:endParaRPr lang="zh-CN" altLang="en-US" dirty="0" smtClean="0">
              <a:sym typeface="+mn-ea"/>
            </a:endParaRPr>
          </a:p>
          <a:p>
            <a:r>
              <a:rPr lang="zh-CN" altLang="en-US" dirty="0" smtClean="0">
                <a:sym typeface="+mn-ea"/>
              </a:rPr>
              <a:t> </a:t>
            </a:r>
            <a:r>
              <a:rPr lang="en-US" altLang="zh-CN" dirty="0" smtClean="0">
                <a:sym typeface="+mn-ea"/>
              </a:rPr>
              <a:t>                           ——</a:t>
            </a:r>
            <a:r>
              <a:rPr lang="zh-CN" altLang="en-US" dirty="0" smtClean="0">
                <a:sym typeface="+mn-ea"/>
              </a:rPr>
              <a:t>国税发</a:t>
            </a:r>
            <a:r>
              <a:rPr lang="en-US" altLang="zh-CN" dirty="0" smtClean="0">
                <a:sym typeface="+mn-ea"/>
              </a:rPr>
              <a:t>[1997]198</a:t>
            </a:r>
            <a:r>
              <a:rPr lang="zh-CN" altLang="en-US" dirty="0" smtClean="0">
                <a:sym typeface="+mn-ea"/>
              </a:rPr>
              <a:t>号 、国税函</a:t>
            </a:r>
            <a:r>
              <a:rPr lang="en-US" altLang="zh-CN" dirty="0" smtClean="0">
                <a:sym typeface="+mn-ea"/>
              </a:rPr>
              <a:t>[1998]289</a:t>
            </a:r>
            <a:r>
              <a:rPr lang="zh-CN" altLang="en-US" dirty="0" smtClean="0">
                <a:sym typeface="+mn-ea"/>
              </a:rPr>
              <a:t>号 </a:t>
            </a:r>
            <a:endParaRPr lang="en-US" altLang="zh-CN">
              <a:latin typeface="Calibri" panose="020F050202020403020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p>
            <a:r>
              <a:rPr lang="zh-CN" altLang="en-US"/>
              <a:t>（</a:t>
            </a:r>
            <a:r>
              <a:rPr lang="en-US" altLang="zh-CN"/>
              <a:t>2</a:t>
            </a:r>
            <a:r>
              <a:rPr lang="zh-CN" altLang="en-US"/>
              <a:t>）其他资本公积和累计收益转增股本</a:t>
            </a:r>
            <a:endParaRPr lang="zh-CN" altLang="en-US"/>
          </a:p>
          <a:p>
            <a:r>
              <a:rPr lang="zh-CN" altLang="en-US">
                <a:latin typeface="Calibri" panose="020F0502020204030204" charset="0"/>
                <a:sym typeface="+mn-ea"/>
              </a:rPr>
              <a:t>①企业股东</a:t>
            </a:r>
            <a:endParaRPr lang="zh-CN" altLang="en-US">
              <a:latin typeface="Calibri" panose="020F0502020204030204" charset="0"/>
              <a:sym typeface="+mn-ea"/>
            </a:endParaRPr>
          </a:p>
          <a:p>
            <a:r>
              <a:rPr lang="zh-CN" altLang="en-US" dirty="0">
                <a:solidFill>
                  <a:srgbClr val="000000"/>
                </a:solidFill>
                <a:sym typeface="+mn-ea"/>
              </a:rPr>
              <a:t>可分解为取得被投资方的股息、红利收入和追加投资</a:t>
            </a:r>
            <a:r>
              <a:rPr lang="zh-CN" altLang="en-US" dirty="0">
                <a:solidFill>
                  <a:srgbClr val="FF0000"/>
                </a:solidFill>
                <a:sym typeface="+mn-ea"/>
              </a:rPr>
              <a:t>两项业务</a:t>
            </a:r>
            <a:r>
              <a:rPr lang="zh-CN" altLang="en-US" dirty="0">
                <a:solidFill>
                  <a:srgbClr val="000000"/>
                </a:solidFill>
                <a:sym typeface="+mn-ea"/>
              </a:rPr>
              <a:t>，投资方企业一方面增加该项长期投资的计税基础，另一方面以分得的收益按规定确认为</a:t>
            </a:r>
            <a:r>
              <a:rPr lang="zh-CN" altLang="en-US" dirty="0">
                <a:solidFill>
                  <a:srgbClr val="FF0000"/>
                </a:solidFill>
                <a:sym typeface="+mn-ea"/>
              </a:rPr>
              <a:t>股息所得</a:t>
            </a:r>
            <a:endParaRPr lang="zh-CN" altLang="en-US" dirty="0">
              <a:solidFill>
                <a:srgbClr val="FF0000"/>
              </a:solidFill>
              <a:sym typeface="+mn-ea"/>
            </a:endParaRPr>
          </a:p>
          <a:p>
            <a:r>
              <a:rPr lang="zh-CN" altLang="en-US">
                <a:latin typeface="Calibri" panose="020F0502020204030204" charset="0"/>
                <a:sym typeface="+mn-ea"/>
              </a:rPr>
              <a:t>②自然人股东</a:t>
            </a:r>
            <a:endParaRPr lang="zh-CN" altLang="en-US">
              <a:latin typeface="Calibri" panose="020F0502020204030204" charset="0"/>
              <a:sym typeface="+mn-ea"/>
            </a:endParaRPr>
          </a:p>
          <a:p>
            <a:r>
              <a:rPr lang="zh-CN" altLang="en-US">
                <a:latin typeface="Calibri" panose="020F0502020204030204" charset="0"/>
              </a:rPr>
              <a:t>以未分配利润、盈余公积和除股票溢价发行外的其他资本公积转增注册资本和股本的，要按照“利息、股息、红利所得”项目，依据现行政策规定计征个人所得税</a:t>
            </a:r>
            <a:r>
              <a:rPr lang="en-US" altLang="zh-CN">
                <a:latin typeface="Calibri" panose="020F0502020204030204" charset="0"/>
              </a:rPr>
              <a:t>                                               ——国税发〔2010〕54号</a:t>
            </a:r>
            <a:endParaRPr lang="en-US" altLang="zh-CN">
              <a:latin typeface="Calibri" panose="020F0502020204030204" charset="0"/>
            </a:endParaRPr>
          </a:p>
          <a:p>
            <a:r>
              <a:rPr lang="zh-CN" altLang="en-US" dirty="0" smtClean="0">
                <a:sym typeface="+mn-ea"/>
              </a:rPr>
              <a:t>股份制企业用盈余公积金派发红股属于股息、红利性质的分配，对个人取得的红股数额，应作为个人所得征税</a:t>
            </a:r>
            <a:endParaRPr lang="en-US" altLang="zh-CN" dirty="0" smtClean="0"/>
          </a:p>
          <a:p>
            <a:r>
              <a:rPr lang="en-US" altLang="zh-CN" dirty="0" smtClean="0">
                <a:sym typeface="+mn-ea"/>
              </a:rPr>
              <a:t>                               ——</a:t>
            </a:r>
            <a:r>
              <a:rPr lang="zh-CN" altLang="en-US" dirty="0" smtClean="0">
                <a:sym typeface="+mn-ea"/>
              </a:rPr>
              <a:t>国税发</a:t>
            </a:r>
            <a:r>
              <a:rPr lang="en-US" altLang="zh-CN" dirty="0" smtClean="0">
                <a:sym typeface="+mn-ea"/>
              </a:rPr>
              <a:t>[1997]198</a:t>
            </a:r>
            <a:r>
              <a:rPr lang="zh-CN" altLang="en-US" dirty="0" smtClean="0">
                <a:sym typeface="+mn-ea"/>
              </a:rPr>
              <a:t>号 </a:t>
            </a:r>
            <a:endParaRPr lang="en-US" altLang="zh-CN" dirty="0" smtClean="0"/>
          </a:p>
          <a:p>
            <a:endParaRPr lang="zh-CN" altLang="en-US">
              <a:latin typeface="Calibri" panose="020F0502020204030204" charset="0"/>
            </a:endParaRPr>
          </a:p>
          <a:p>
            <a:endParaRPr lang="zh-CN" alt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p:txBody>
          <a:bodyPr/>
          <a:p>
            <a:r>
              <a:rPr lang="en-US" altLang="zh-CN"/>
              <a:t>3.</a:t>
            </a:r>
            <a:r>
              <a:rPr lang="zh-CN" altLang="en-US"/>
              <a:t>不能利润分配情形</a:t>
            </a:r>
            <a:endParaRPr lang="zh-CN" altLang="en-US"/>
          </a:p>
          <a:p>
            <a:r>
              <a:rPr lang="zh-CN" altLang="en-US"/>
              <a:t>企业股东分得不能免税；个人股东分得应退还</a:t>
            </a:r>
            <a:endParaRPr lang="zh-CN" altLang="en-US"/>
          </a:p>
          <a:p>
            <a:r>
              <a:rPr lang="zh-CN" altLang="en-US"/>
              <a:t>（</a:t>
            </a:r>
            <a:r>
              <a:rPr lang="en-US" altLang="zh-CN"/>
              <a:t>1</a:t>
            </a:r>
            <a:r>
              <a:rPr lang="zh-CN" altLang="en-US"/>
              <a:t>）</a:t>
            </a:r>
            <a:r>
              <a:rPr lang="zh-CN" altLang="en-US">
                <a:sym typeface="+mn-ea"/>
              </a:rPr>
              <a:t>当年税后利润才能分配</a:t>
            </a:r>
            <a:r>
              <a:rPr lang="en-US" altLang="zh-CN">
                <a:sym typeface="+mn-ea"/>
              </a:rPr>
              <a:t>——</a:t>
            </a:r>
            <a:r>
              <a:rPr lang="zh-CN" altLang="en-US">
                <a:sym typeface="+mn-ea"/>
              </a:rPr>
              <a:t>不存在预分配</a:t>
            </a:r>
            <a:endParaRPr lang="zh-CN" altLang="en-US">
              <a:sym typeface="+mn-ea"/>
            </a:endParaRPr>
          </a:p>
          <a:p>
            <a:r>
              <a:rPr lang="zh-CN" altLang="en-US">
                <a:sym typeface="+mn-ea"/>
              </a:rPr>
              <a:t>（</a:t>
            </a:r>
            <a:r>
              <a:rPr lang="en-US" altLang="zh-CN">
                <a:sym typeface="+mn-ea"/>
              </a:rPr>
              <a:t>2</a:t>
            </a:r>
            <a:r>
              <a:rPr lang="zh-CN" altLang="en-US">
                <a:sym typeface="+mn-ea"/>
              </a:rPr>
              <a:t>）未提足法定公积金的不能分配</a:t>
            </a:r>
            <a:r>
              <a:rPr lang="en-US" altLang="zh-CN">
                <a:sym typeface="+mn-ea"/>
              </a:rPr>
              <a:t>——</a:t>
            </a:r>
            <a:r>
              <a:rPr lang="zh-CN" altLang="en-US">
                <a:sym typeface="+mn-ea"/>
              </a:rPr>
              <a:t>不存在全额分配</a:t>
            </a:r>
            <a:endParaRPr lang="zh-CN" altLang="en-US">
              <a:sym typeface="+mn-ea"/>
            </a:endParaRPr>
          </a:p>
          <a:p>
            <a:r>
              <a:rPr lang="zh-CN" altLang="en-US">
                <a:sym typeface="+mn-ea"/>
              </a:rPr>
              <a:t>（</a:t>
            </a:r>
            <a:r>
              <a:rPr lang="en-US" altLang="zh-CN">
                <a:sym typeface="+mn-ea"/>
              </a:rPr>
              <a:t>3</a:t>
            </a:r>
            <a:r>
              <a:rPr lang="zh-CN" altLang="en-US">
                <a:sym typeface="+mn-ea"/>
              </a:rPr>
              <a:t>）需要按出资比例分配（除类别股）</a:t>
            </a:r>
            <a:r>
              <a:rPr lang="en-US" altLang="zh-CN">
                <a:sym typeface="+mn-ea"/>
              </a:rPr>
              <a:t>——</a:t>
            </a:r>
            <a:r>
              <a:rPr lang="zh-CN" altLang="en-US">
                <a:sym typeface="+mn-ea"/>
              </a:rPr>
              <a:t>不存在定向分配</a:t>
            </a:r>
            <a:endParaRPr lang="zh-CN" altLang="en-US">
              <a:sym typeface="+mn-ea"/>
            </a:endParaRPr>
          </a:p>
          <a:p>
            <a:r>
              <a:rPr lang="zh-CN" altLang="en-US">
                <a:sym typeface="+mn-ea"/>
              </a:rPr>
              <a:t>（</a:t>
            </a:r>
            <a:r>
              <a:rPr lang="en-US" altLang="zh-CN">
                <a:sym typeface="+mn-ea"/>
              </a:rPr>
              <a:t>4</a:t>
            </a:r>
            <a:r>
              <a:rPr lang="zh-CN" altLang="en-US">
                <a:sym typeface="+mn-ea"/>
              </a:rPr>
              <a:t>）减资补亏损的不能分配</a:t>
            </a:r>
            <a:r>
              <a:rPr lang="en-US" altLang="zh-CN">
                <a:sym typeface="+mn-ea"/>
              </a:rPr>
              <a:t>——</a:t>
            </a:r>
            <a:r>
              <a:rPr lang="zh-CN" altLang="en-US">
                <a:sym typeface="+mn-ea"/>
              </a:rPr>
              <a:t>不能边减资边分配</a:t>
            </a:r>
            <a:r>
              <a:rPr lang="en-US" altLang="zh-CN">
                <a:sym typeface="+mn-ea"/>
              </a:rPr>
              <a:t> </a:t>
            </a:r>
            <a:endParaRPr lang="en-US" altLang="zh-CN">
              <a:sym typeface="+mn-ea"/>
            </a:endParaRPr>
          </a:p>
          <a:p>
            <a:r>
              <a:rPr lang="zh-CN" altLang="en-US">
                <a:sym typeface="+mn-ea"/>
              </a:rPr>
              <a:t>（</a:t>
            </a:r>
            <a:r>
              <a:rPr lang="en-US" altLang="zh-CN">
                <a:sym typeface="+mn-ea"/>
              </a:rPr>
              <a:t>5</a:t>
            </a:r>
            <a:r>
              <a:rPr lang="zh-CN" altLang="en-US">
                <a:sym typeface="+mn-ea"/>
              </a:rPr>
              <a:t>）因股东未缴出资而减资后，公积金未达高限不能分配</a:t>
            </a:r>
            <a:r>
              <a:rPr lang="en-US" altLang="zh-CN">
                <a:sym typeface="+mn-ea"/>
              </a:rPr>
              <a:t>——</a:t>
            </a:r>
            <a:r>
              <a:rPr lang="zh-CN" altLang="en-US">
                <a:sym typeface="+mn-ea"/>
              </a:rPr>
              <a:t>不能减资降低分配门槛</a:t>
            </a:r>
            <a:endParaRPr lang="zh-CN" altLang="en-US">
              <a:sym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sp>
        <p:nvSpPr>
          <p:cNvPr id="3" name="内容占位符 2"/>
          <p:cNvSpPr>
            <a:spLocks noGrp="1"/>
          </p:cNvSpPr>
          <p:nvPr>
            <p:ph idx="1"/>
          </p:nvPr>
        </p:nvSpPr>
        <p:spPr>
          <a:xfrm>
            <a:off x="522513" y="975722"/>
            <a:ext cx="11255829" cy="5508171"/>
          </a:xfrm>
        </p:spPr>
        <p:txBody>
          <a:bodyPr/>
          <a:p>
            <a:r>
              <a:rPr lang="zh-CN" altLang="en-US">
                <a:solidFill>
                  <a:srgbClr val="FF0000"/>
                </a:solidFill>
              </a:rPr>
              <a:t>六</a:t>
            </a:r>
            <a:r>
              <a:rPr lang="en-US" altLang="zh-CN">
                <a:solidFill>
                  <a:srgbClr val="FF0000"/>
                </a:solidFill>
              </a:rPr>
              <a:t>.</a:t>
            </a:r>
            <a:r>
              <a:rPr lang="zh-CN" altLang="en-US">
                <a:solidFill>
                  <a:srgbClr val="FF0000"/>
                </a:solidFill>
              </a:rPr>
              <a:t>新公司涉税、涉财问题</a:t>
            </a:r>
            <a:endParaRPr lang="zh-CN" altLang="en-US">
              <a:solidFill>
                <a:srgbClr val="FF0000"/>
              </a:solidFill>
            </a:endParaRPr>
          </a:p>
          <a:p>
            <a:endParaRPr lang="zh-CN" altLang="en-US">
              <a:solidFill>
                <a:srgbClr val="FF0000"/>
              </a:solidFill>
            </a:endParaRPr>
          </a:p>
        </p:txBody>
      </p:sp>
      <p:graphicFrame>
        <p:nvGraphicFramePr>
          <p:cNvPr id="4" name="表格 3"/>
          <p:cNvGraphicFramePr/>
          <p:nvPr>
            <p:custDataLst>
              <p:tags r:id="rId1"/>
            </p:custDataLst>
          </p:nvPr>
        </p:nvGraphicFramePr>
        <p:xfrm>
          <a:off x="596900" y="1363980"/>
          <a:ext cx="10808970" cy="3521075"/>
        </p:xfrm>
        <a:graphic>
          <a:graphicData uri="http://schemas.openxmlformats.org/drawingml/2006/table">
            <a:tbl>
              <a:tblPr firstRow="1" bandRow="1">
                <a:tableStyleId>{5C22544A-7EE6-4342-B048-85BDC9FD1C3A}</a:tableStyleId>
              </a:tblPr>
              <a:tblGrid>
                <a:gridCol w="2112645"/>
                <a:gridCol w="8696325"/>
              </a:tblGrid>
              <a:tr h="363855">
                <a:tc>
                  <a:txBody>
                    <a:bodyPr/>
                    <a:p>
                      <a:pPr algn="ctr">
                        <a:buNone/>
                      </a:pPr>
                      <a:r>
                        <a:rPr lang="zh-CN" altLang="en-US" sz="1800" b="1">
                          <a:ea typeface="华文中宋" panose="02010600040101010101" pitchFamily="2" charset="-122"/>
                        </a:rPr>
                        <a:t>涉税、涉财问题</a:t>
                      </a:r>
                      <a:endParaRPr lang="zh-CN" altLang="en-US" sz="1800" b="1">
                        <a:ea typeface="华文中宋" panose="02010600040101010101" pitchFamily="2" charset="-122"/>
                      </a:endParaRPr>
                    </a:p>
                  </a:txBody>
                  <a:tcPr/>
                </a:tc>
                <a:tc>
                  <a:txBody>
                    <a:bodyPr/>
                    <a:p>
                      <a:pPr algn="ctr">
                        <a:buNone/>
                      </a:pPr>
                      <a:r>
                        <a:rPr lang="zh-CN" altLang="en-US" sz="1800" b="1">
                          <a:ea typeface="华文中宋" panose="02010600040101010101" pitchFamily="2" charset="-122"/>
                        </a:rPr>
                        <a:t>公司法条款</a:t>
                      </a:r>
                      <a:endParaRPr lang="zh-CN" altLang="en-US" sz="1800" b="1">
                        <a:ea typeface="华文中宋" panose="02010600040101010101" pitchFamily="2" charset="-122"/>
                      </a:endParaRPr>
                    </a:p>
                  </a:txBody>
                  <a:tcPr/>
                </a:tc>
              </a:tr>
              <a:tr h="535940">
                <a:tc>
                  <a:txBody>
                    <a:bodyPr/>
                    <a:p>
                      <a:pPr>
                        <a:buNone/>
                      </a:pPr>
                      <a:r>
                        <a:rPr lang="zh-CN" altLang="en-US" sz="1800" b="1">
                          <a:ea typeface="华文中宋" panose="02010600040101010101" pitchFamily="2" charset="-122"/>
                        </a:rPr>
                        <a:t>股东可查阅会计凭证</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第五十七条</a:t>
                      </a:r>
                      <a:r>
                        <a:rPr lang="en-US" altLang="zh-CN" sz="1800" b="1">
                          <a:ea typeface="华文中宋" panose="02010600040101010101" pitchFamily="2" charset="-122"/>
                        </a:rPr>
                        <a:t> </a:t>
                      </a:r>
                      <a:r>
                        <a:rPr lang="zh-CN" altLang="en-US" sz="1800" b="1">
                          <a:ea typeface="华文中宋" panose="02010600040101010101" pitchFamily="2" charset="-122"/>
                        </a:rPr>
                        <a:t>股东可以要求查阅公司会计账簿、</a:t>
                      </a:r>
                      <a:r>
                        <a:rPr lang="zh-CN" altLang="en-US" sz="1800" b="1">
                          <a:solidFill>
                            <a:srgbClr val="FF0000"/>
                          </a:solidFill>
                          <a:ea typeface="华文中宋" panose="02010600040101010101" pitchFamily="2" charset="-122"/>
                        </a:rPr>
                        <a:t>会计凭证</a:t>
                      </a:r>
                      <a:r>
                        <a:rPr lang="zh-CN" altLang="en-US" sz="1800" b="1">
                          <a:ea typeface="华文中宋" panose="02010600040101010101" pitchFamily="2" charset="-122"/>
                        </a:rPr>
                        <a:t>。股东要求查阅公司会计账簿、会计凭证的，应当向公司提出书面请求，说明目的</a:t>
                      </a:r>
                      <a:endParaRPr lang="zh-CN" altLang="en-US" sz="1800" b="1">
                        <a:ea typeface="华文中宋" panose="02010600040101010101" pitchFamily="2" charset="-122"/>
                      </a:endParaRPr>
                    </a:p>
                  </a:txBody>
                  <a:tcPr/>
                </a:tc>
              </a:tr>
              <a:tr h="535940">
                <a:tc>
                  <a:txBody>
                    <a:bodyPr/>
                    <a:p>
                      <a:pPr>
                        <a:buNone/>
                      </a:pPr>
                      <a:r>
                        <a:rPr lang="zh-CN" altLang="en-US" sz="1800" b="1">
                          <a:ea typeface="华文中宋" panose="02010600040101010101" pitchFamily="2" charset="-122"/>
                        </a:rPr>
                        <a:t>上市公司涉及审计、人员和报告</a:t>
                      </a:r>
                      <a:r>
                        <a:rPr lang="en-US" altLang="zh-CN" sz="1800" b="1">
                          <a:ea typeface="华文中宋" panose="02010600040101010101" pitchFamily="2" charset="-122"/>
                        </a:rPr>
                        <a:t> </a:t>
                      </a:r>
                      <a:endParaRPr lang="en-US" altLang="zh-CN"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第一百三十七条 上市公司在董事会中设置审计委员会的，董事会对下列事项作出决议前应当经审计委员会全体成员</a:t>
                      </a:r>
                      <a:r>
                        <a:rPr lang="zh-CN" altLang="en-US" sz="1800" b="1">
                          <a:solidFill>
                            <a:srgbClr val="FF0000"/>
                          </a:solidFill>
                          <a:ea typeface="华文中宋" panose="02010600040101010101" pitchFamily="2" charset="-122"/>
                        </a:rPr>
                        <a:t>过半数通过</a:t>
                      </a:r>
                      <a:r>
                        <a:rPr lang="zh-CN" altLang="en-US" sz="1800" b="1">
                          <a:ea typeface="华文中宋" panose="02010600040101010101" pitchFamily="2" charset="-122"/>
                        </a:rPr>
                        <a:t>： （一）聘用、解聘承办公司审计业务的会计师事务所（二）聘任、解聘财务负责人； （三）披露财务会计报告； </a:t>
                      </a:r>
                      <a:endParaRPr lang="zh-CN" altLang="en-US" sz="1800" b="1">
                        <a:ea typeface="华文中宋" panose="02010600040101010101" pitchFamily="2" charset="-122"/>
                      </a:endParaRPr>
                    </a:p>
                  </a:txBody>
                  <a:tcPr/>
                </a:tc>
              </a:tr>
              <a:tr h="721995">
                <a:tc>
                  <a:txBody>
                    <a:bodyPr/>
                    <a:p>
                      <a:pPr>
                        <a:buNone/>
                      </a:pPr>
                      <a:r>
                        <a:rPr lang="zh-CN" altLang="en-US" sz="1800" b="1">
                          <a:ea typeface="华文中宋" panose="02010600040101010101" pitchFamily="2" charset="-122"/>
                        </a:rPr>
                        <a:t>简易注销登记入法</a:t>
                      </a:r>
                      <a:endParaRPr lang="en-US" altLang="zh-CN"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第二百四十条 公司在存续期间未产生债务，或者已清偿全部债务的，经全体股东承诺，可以按照规定通过简易程序注销公司登记。 </a:t>
                      </a:r>
                      <a:endParaRPr lang="zh-CN" altLang="en-US" sz="1800" b="1">
                        <a:ea typeface="华文中宋" panose="02010600040101010101" pitchFamily="2" charset="-122"/>
                      </a:endParaRPr>
                    </a:p>
                  </a:txBody>
                  <a:tcPr/>
                </a:tc>
              </a:tr>
              <a:tr h="878840">
                <a:tc>
                  <a:txBody>
                    <a:bodyPr/>
                    <a:p>
                      <a:pPr>
                        <a:buNone/>
                      </a:pPr>
                      <a:r>
                        <a:rPr lang="zh-CN" altLang="en-US" sz="1800" b="1">
                          <a:ea typeface="华文中宋" panose="02010600040101010101" pitchFamily="2" charset="-122"/>
                        </a:rPr>
                        <a:t>监事会参与会计师事务所聘用解聘</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第二百一十五条　公司聘用、解聘承办公司审计业务的会计师事务所，按照公司章程的规定，由股东会、董事会或者监事会决定</a:t>
                      </a:r>
                      <a:endParaRPr lang="zh-CN" altLang="en-US" sz="1800" b="1">
                        <a:ea typeface="华文中宋" panose="02010600040101010101" pitchFamily="2" charset="-122"/>
                      </a:endParaRPr>
                    </a:p>
                  </a:txBody>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增值税方面</a:t>
            </a:r>
            <a:endParaRPr lang="zh-CN" altLang="en-US"/>
          </a:p>
        </p:txBody>
      </p:sp>
      <p:sp>
        <p:nvSpPr>
          <p:cNvPr id="3" name="内容占位符 2"/>
          <p:cNvSpPr>
            <a:spLocks noGrp="1"/>
          </p:cNvSpPr>
          <p:nvPr>
            <p:ph idx="1"/>
          </p:nvPr>
        </p:nvSpPr>
        <p:spPr/>
        <p:txBody>
          <a:bodyPr>
            <a:normAutofit lnSpcReduction="10000"/>
          </a:bodyPr>
          <a:p>
            <a:r>
              <a:rPr lang="zh-CN" altLang="en-US">
                <a:solidFill>
                  <a:srgbClr val="0070C0"/>
                </a:solidFill>
              </a:rPr>
              <a:t>（三）计算加计抵减的进项税额</a:t>
            </a:r>
            <a:endParaRPr lang="zh-CN" altLang="en-US">
              <a:solidFill>
                <a:srgbClr val="0070C0"/>
              </a:solidFill>
            </a:endParaRPr>
          </a:p>
          <a:p>
            <a:r>
              <a:rPr lang="zh-CN" altLang="en-US"/>
              <a:t>按</a:t>
            </a:r>
            <a:r>
              <a:rPr lang="zh-CN" altLang="en-US">
                <a:solidFill>
                  <a:srgbClr val="FF0000"/>
                </a:solidFill>
              </a:rPr>
              <a:t>当期</a:t>
            </a:r>
            <a:r>
              <a:rPr lang="zh-CN" altLang="en-US"/>
              <a:t>可抵扣进项税额计算加计抵减的企业应纳增值税税额（</a:t>
            </a:r>
            <a:r>
              <a:rPr lang="zh-CN" altLang="en-US">
                <a:solidFill>
                  <a:srgbClr val="FF0000"/>
                </a:solidFill>
              </a:rPr>
              <a:t>不一定</a:t>
            </a:r>
            <a:r>
              <a:rPr lang="zh-CN" altLang="en-US"/>
              <a:t>是纳税申报表附列资料第</a:t>
            </a:r>
            <a:r>
              <a:rPr lang="en-US" altLang="zh-CN"/>
              <a:t>12</a:t>
            </a:r>
            <a:r>
              <a:rPr lang="zh-CN" altLang="en-US"/>
              <a:t>行）</a:t>
            </a:r>
            <a:endParaRPr lang="zh-CN" altLang="en-US"/>
          </a:p>
          <a:p>
            <a:r>
              <a:rPr lang="en-US" altLang="zh-CN"/>
              <a:t>1.不得计提加计抵减额</a:t>
            </a:r>
            <a:endParaRPr lang="en-US" altLang="zh-CN"/>
          </a:p>
          <a:p>
            <a:r>
              <a:rPr lang="zh-CN" altLang="en-US"/>
              <a:t>（</a:t>
            </a:r>
            <a:r>
              <a:rPr lang="en-US" altLang="zh-CN"/>
              <a:t>1</a:t>
            </a:r>
            <a:r>
              <a:rPr lang="zh-CN" altLang="en-US"/>
              <a:t>）不得从销项税额中抵扣的进项税额</a:t>
            </a:r>
            <a:endParaRPr lang="zh-CN" altLang="en-US"/>
          </a:p>
          <a:p>
            <a:r>
              <a:rPr lang="zh-CN" altLang="en-US">
                <a:latin typeface="Calibri" panose="020F0502020204030204" charset="0"/>
              </a:rPr>
              <a:t>①</a:t>
            </a:r>
            <a:r>
              <a:rPr lang="zh-CN" altLang="en-US"/>
              <a:t>用于简易计税、免税等项目的（不计算</a:t>
            </a:r>
            <a:r>
              <a:rPr lang="en-US" altLang="zh-CN"/>
              <a:t>“本期发生额”</a:t>
            </a:r>
            <a:r>
              <a:rPr lang="zh-CN" altLang="en-US"/>
              <a:t>）</a:t>
            </a:r>
            <a:r>
              <a:rPr lang="en-US" altLang="zh-CN"/>
              <a:t> </a:t>
            </a:r>
            <a:endParaRPr lang="zh-CN" altLang="en-US"/>
          </a:p>
          <a:p>
            <a:r>
              <a:rPr lang="zh-CN" altLang="en-US">
                <a:latin typeface="Calibri" panose="020F0502020204030204" charset="0"/>
              </a:rPr>
              <a:t>②</a:t>
            </a:r>
            <a:r>
              <a:rPr lang="zh-CN" altLang="en-US"/>
              <a:t>出口货物劳务、发生跨境应税行为对应的进项税额</a:t>
            </a:r>
            <a:r>
              <a:rPr lang="zh-CN" altLang="en-US">
                <a:sym typeface="+mn-ea"/>
              </a:rPr>
              <a:t>（不计算</a:t>
            </a:r>
            <a:r>
              <a:rPr lang="en-US" altLang="zh-CN">
                <a:sym typeface="+mn-ea"/>
              </a:rPr>
              <a:t>“本期发生额”</a:t>
            </a:r>
            <a:r>
              <a:rPr lang="zh-CN" altLang="en-US">
                <a:sym typeface="+mn-ea"/>
              </a:rPr>
              <a:t>）</a:t>
            </a:r>
            <a:r>
              <a:rPr lang="en-US" altLang="zh-CN"/>
              <a:t> </a:t>
            </a:r>
            <a:endParaRPr lang="zh-CN" altLang="en-US"/>
          </a:p>
          <a:p>
            <a:r>
              <a:rPr lang="zh-CN" altLang="en-US"/>
              <a:t>兼营出口货物劳务、发生跨境应税行为且无法划分不得计提加计抵减额的进项税额，按照以下公式计算：</a:t>
            </a:r>
            <a:endParaRPr lang="zh-CN" altLang="en-US"/>
          </a:p>
          <a:p>
            <a:r>
              <a:rPr lang="zh-CN" altLang="en-US"/>
              <a:t>不得计提加计抵减额的进项税额=</a:t>
            </a:r>
            <a:r>
              <a:rPr lang="zh-CN" altLang="en-US">
                <a:solidFill>
                  <a:srgbClr val="FF0000"/>
                </a:solidFill>
              </a:rPr>
              <a:t>当期</a:t>
            </a:r>
            <a:r>
              <a:rPr lang="zh-CN" altLang="en-US"/>
              <a:t>无法划分的全部进项税额×</a:t>
            </a:r>
            <a:r>
              <a:rPr lang="zh-CN" altLang="en-US">
                <a:solidFill>
                  <a:srgbClr val="FF0000"/>
                </a:solidFill>
              </a:rPr>
              <a:t>当期</a:t>
            </a:r>
            <a:r>
              <a:rPr lang="zh-CN" altLang="en-US"/>
              <a:t>出口货物劳务和发生跨境应税行为的销售额÷</a:t>
            </a:r>
            <a:r>
              <a:rPr lang="zh-CN" altLang="en-US">
                <a:solidFill>
                  <a:srgbClr val="FF0000"/>
                </a:solidFill>
              </a:rPr>
              <a:t>当期</a:t>
            </a:r>
            <a:r>
              <a:rPr lang="zh-CN" altLang="en-US"/>
              <a:t>全部销售额</a:t>
            </a:r>
            <a:endParaRPr lang="zh-CN" altLang="en-US"/>
          </a:p>
          <a:p>
            <a:r>
              <a:rPr lang="zh-CN" altLang="en-US">
                <a:latin typeface="Calibri" panose="020F0502020204030204" charset="0"/>
              </a:rPr>
              <a:t>③</a:t>
            </a:r>
            <a:r>
              <a:rPr lang="zh-CN" altLang="en-US"/>
              <a:t>改变用途或非正常损失等的进项税额（计算</a:t>
            </a:r>
            <a:r>
              <a:rPr lang="en-US" altLang="zh-CN"/>
              <a:t>“本期调减额”</a:t>
            </a:r>
            <a:r>
              <a:rPr lang="zh-CN" altLang="en-US"/>
              <a:t>），</a:t>
            </a:r>
            <a:r>
              <a:rPr lang="zh-CN" altLang="en-US">
                <a:solidFill>
                  <a:srgbClr val="FF0000"/>
                </a:solidFill>
              </a:rPr>
              <a:t>但</a:t>
            </a:r>
            <a:r>
              <a:rPr lang="zh-CN" altLang="en-US"/>
              <a:t>留抵退税或留抵抵欠仍允许加计抵减（即不计算</a:t>
            </a:r>
            <a:r>
              <a:rPr lang="en-US" altLang="zh-CN"/>
              <a:t>“</a:t>
            </a:r>
            <a:r>
              <a:rPr lang="en-US" altLang="zh-CN">
                <a:sym typeface="+mn-ea"/>
              </a:rPr>
              <a:t>本期调减额”</a:t>
            </a:r>
            <a:r>
              <a:rPr lang="zh-CN" altLang="en-US"/>
              <a:t>）</a:t>
            </a:r>
            <a:endParaRPr lang="zh-CN" altLang="en-US"/>
          </a:p>
          <a:p>
            <a:r>
              <a:rPr lang="zh-CN" altLang="en-US">
                <a:latin typeface="Calibri" panose="020F0502020204030204" charset="0"/>
              </a:rPr>
              <a:t>④（</a:t>
            </a:r>
            <a:r>
              <a:rPr lang="zh-CN" altLang="en-US">
                <a:solidFill>
                  <a:srgbClr val="FF0000"/>
                </a:solidFill>
                <a:latin typeface="Calibri" panose="020F0502020204030204" charset="0"/>
              </a:rPr>
              <a:t>集成电路企业</a:t>
            </a:r>
            <a:r>
              <a:rPr lang="zh-CN" altLang="en-US">
                <a:latin typeface="Calibri" panose="020F0502020204030204" charset="0"/>
              </a:rPr>
              <a:t>）外购芯片对应的进项税额</a:t>
            </a:r>
            <a:endParaRPr lang="zh-CN" altLang="en-US">
              <a:latin typeface="Calibri" panose="020F0502020204030204"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新公司法涉税分析</a:t>
            </a:r>
            <a:endParaRPr lang="zh-CN" altLang="en-US"/>
          </a:p>
        </p:txBody>
      </p:sp>
      <p:graphicFrame>
        <p:nvGraphicFramePr>
          <p:cNvPr id="4" name="表格 3"/>
          <p:cNvGraphicFramePr/>
          <p:nvPr>
            <p:custDataLst>
              <p:tags r:id="rId1"/>
            </p:custDataLst>
          </p:nvPr>
        </p:nvGraphicFramePr>
        <p:xfrm>
          <a:off x="454025" y="954405"/>
          <a:ext cx="11555730" cy="5303520"/>
        </p:xfrm>
        <a:graphic>
          <a:graphicData uri="http://schemas.openxmlformats.org/drawingml/2006/table">
            <a:tbl>
              <a:tblPr firstRow="1" bandRow="1">
                <a:tableStyleId>{5C22544A-7EE6-4342-B048-85BDC9FD1C3A}</a:tableStyleId>
              </a:tblPr>
              <a:tblGrid>
                <a:gridCol w="1834515"/>
                <a:gridCol w="9721215"/>
              </a:tblGrid>
              <a:tr h="335280">
                <a:tc>
                  <a:txBody>
                    <a:bodyPr/>
                    <a:p>
                      <a:pPr algn="ctr">
                        <a:buNone/>
                      </a:pPr>
                      <a:r>
                        <a:rPr lang="zh-CN" altLang="en-US" sz="1600" b="1">
                          <a:ea typeface="华文中宋" panose="02010600040101010101" pitchFamily="2" charset="-122"/>
                        </a:rPr>
                        <a:t>涉税、涉财问题</a:t>
                      </a:r>
                      <a:endParaRPr lang="zh-CN" altLang="en-US" sz="1600" b="1">
                        <a:ea typeface="华文中宋" panose="02010600040101010101" pitchFamily="2" charset="-122"/>
                      </a:endParaRPr>
                    </a:p>
                  </a:txBody>
                  <a:tcPr/>
                </a:tc>
                <a:tc>
                  <a:txBody>
                    <a:bodyPr/>
                    <a:p>
                      <a:pPr algn="ctr">
                        <a:buNone/>
                      </a:pPr>
                      <a:r>
                        <a:rPr lang="zh-CN" altLang="en-US" sz="1600" b="1">
                          <a:ea typeface="华文中宋" panose="02010600040101010101" pitchFamily="2" charset="-122"/>
                        </a:rPr>
                        <a:t>公司法条款</a:t>
                      </a:r>
                      <a:endParaRPr lang="zh-CN" altLang="en-US" sz="1600" b="1">
                        <a:ea typeface="华文中宋" panose="02010600040101010101" pitchFamily="2" charset="-122"/>
                      </a:endParaRPr>
                    </a:p>
                  </a:txBody>
                  <a:tcPr/>
                </a:tc>
              </a:tr>
              <a:tr h="3524885">
                <a:tc>
                  <a:txBody>
                    <a:bodyPr/>
                    <a:p>
                      <a:pPr>
                        <a:buNone/>
                      </a:pPr>
                      <a:r>
                        <a:rPr lang="zh-CN" altLang="en-US" sz="1600" b="1">
                          <a:ea typeface="华文中宋" panose="02010600040101010101" pitchFamily="2" charset="-122"/>
                        </a:rPr>
                        <a:t>企业信用信息平台公示要求：</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1.</a:t>
                      </a:r>
                      <a:r>
                        <a:rPr lang="zh-CN" altLang="en-US" sz="1600" b="1">
                          <a:ea typeface="华文中宋" panose="02010600040101010101" pitchFamily="2" charset="-122"/>
                        </a:rPr>
                        <a:t>公司登记事项</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2.</a:t>
                      </a:r>
                      <a:r>
                        <a:rPr lang="zh-CN" altLang="en-US" sz="1600" b="1">
                          <a:ea typeface="华文中宋" panose="02010600040101010101" pitchFamily="2" charset="-122"/>
                        </a:rPr>
                        <a:t>股东及其股东认缴和实缴的出资额和变动</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3.</a:t>
                      </a:r>
                      <a:r>
                        <a:rPr lang="zh-CN" altLang="en-US" sz="1600" b="1">
                          <a:ea typeface="华文中宋" panose="02010600040101010101" pitchFamily="2" charset="-122"/>
                        </a:rPr>
                        <a:t>公司合并</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4.</a:t>
                      </a:r>
                      <a:r>
                        <a:rPr lang="zh-CN" altLang="en-US" sz="1600" b="1">
                          <a:ea typeface="华文中宋" panose="02010600040101010101" pitchFamily="2" charset="-122"/>
                        </a:rPr>
                        <a:t>公司分立</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5.</a:t>
                      </a:r>
                      <a:r>
                        <a:rPr lang="zh-CN" altLang="en-US" sz="1600" b="1">
                          <a:ea typeface="华文中宋" panose="02010600040101010101" pitchFamily="2" charset="-122"/>
                        </a:rPr>
                        <a:t>减少注册资本</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6.</a:t>
                      </a:r>
                      <a:r>
                        <a:rPr lang="zh-CN" altLang="en-US" sz="1600" b="1">
                          <a:ea typeface="华文中宋" panose="02010600040101010101" pitchFamily="2" charset="-122"/>
                        </a:rPr>
                        <a:t>公司解散</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7.</a:t>
                      </a:r>
                      <a:r>
                        <a:rPr lang="zh-CN" altLang="en-US" sz="1600" b="1">
                          <a:ea typeface="华文中宋" panose="02010600040101010101" pitchFamily="2" charset="-122"/>
                        </a:rPr>
                        <a:t>公司清算</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8.</a:t>
                      </a:r>
                      <a:r>
                        <a:rPr lang="zh-CN" altLang="en-US" sz="1600" b="1">
                          <a:ea typeface="华文中宋" panose="02010600040101010101" pitchFamily="2" charset="-122"/>
                        </a:rPr>
                        <a:t>公司注销</a:t>
                      </a:r>
                      <a:endParaRPr lang="zh-CN" altLang="en-US" sz="1600" b="1">
                        <a:ea typeface="华文中宋" panose="02010600040101010101" pitchFamily="2" charset="-122"/>
                      </a:endParaRPr>
                    </a:p>
                    <a:p>
                      <a:pPr>
                        <a:buNone/>
                      </a:pPr>
                      <a:r>
                        <a:rPr lang="en-US" altLang="zh-CN" sz="1600" b="1">
                          <a:ea typeface="华文中宋" panose="02010600040101010101" pitchFamily="2" charset="-122"/>
                        </a:rPr>
                        <a:t>9.</a:t>
                      </a:r>
                      <a:r>
                        <a:rPr lang="zh-CN" altLang="en-US" sz="1600" b="1">
                          <a:ea typeface="华文中宋" panose="02010600040101010101" pitchFamily="2" charset="-122"/>
                        </a:rPr>
                        <a:t>公司吊销</a:t>
                      </a:r>
                      <a:r>
                        <a:rPr lang="en-US" altLang="zh-CN" sz="1600" b="1">
                          <a:ea typeface="华文中宋" panose="02010600040101010101" pitchFamily="2" charset="-122"/>
                        </a:rPr>
                        <a:t> </a:t>
                      </a:r>
                      <a:endParaRPr lang="en-US" altLang="zh-CN" sz="1600" b="1">
                        <a:ea typeface="华文中宋" panose="02010600040101010101" pitchFamily="2" charset="-122"/>
                      </a:endParaRPr>
                    </a:p>
                    <a:p>
                      <a:pPr>
                        <a:buNone/>
                      </a:pPr>
                      <a:endParaRPr lang="en-US" altLang="zh-CN" sz="1600" b="1">
                        <a:ea typeface="华文中宋" panose="02010600040101010101" pitchFamily="2" charset="-122"/>
                      </a:endParaRPr>
                    </a:p>
                  </a:txBody>
                  <a:tcPr/>
                </a:tc>
                <a:tc>
                  <a:txBody>
                    <a:bodyPr/>
                    <a:p>
                      <a:pPr>
                        <a:buNone/>
                      </a:pPr>
                      <a:r>
                        <a:rPr lang="zh-CN" altLang="en-US" sz="1600" b="1">
                          <a:ea typeface="华文中宋" panose="02010600040101010101" pitchFamily="2" charset="-122"/>
                        </a:rPr>
                        <a:t>第三十二条</a:t>
                      </a:r>
                      <a:r>
                        <a:rPr lang="en-US" altLang="zh-CN" sz="1600" b="1">
                          <a:ea typeface="华文中宋" panose="02010600040101010101" pitchFamily="2" charset="-122"/>
                        </a:rPr>
                        <a:t>  公司登记机关应当将前款规定的公司登记事项通过国家企业信用信息公示系统向社会公示</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第四十条 公司应当按照规定通过国家企业信用信息公示系统公示下列事项：</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（一）有限责任公司股东认缴和实缴的出资额、出资方式和出资日期，股份有限公司发起人认购的股份数；</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（二）有限责任公司股东、股份有限公司发起人的股权、股份变更信息.....</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第二百二十条 公司应当自作出合并决议之日起十日内通知债权人，并于三十日内在报纸上或者国家企业信用信息公示系统公告</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第二百二十二条 公司分立，应当编制资产负债表及财产清单。公司应当自作出分立决议之日起十日内通知债权人，并于三十日内在报纸上或者国家企业信用信息公示系统公告</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第二百二十四条 公司应当自股东会作出减少注册资本决议之日起十日内通知债权人，并于三十日内在报纸上或者国家企业信用信息公示系统公告</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第二百二十五条 依照前款规定减少注册资本的，不适用前条第二款的规定，但应当自股东会作出减少注册资本决议之日起三十日内在报纸上或者国家企业信用信息公示系统公告</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第二百二十九条 公司出现前款规定的解散事由，应当在十日内将解散事由通过国家企业信用信息公示系统予以公示</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第二百二十九条司出现前款规定的解散事由，应当在十日内将解散事由通过国家企业信用信息公示系统予以公示 </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第二百三十五条 清算组应当自成立之日起十日内通知债权人，并于六十日内在报纸上或者国家企业信用信息公示系统公告</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第二百四十条 通过简易程序注销公司登记，应当通过国家企业信用信息公示系统予以公告，公告期限不少于二十日</a:t>
                      </a:r>
                      <a:endParaRPr lang="en-US" altLang="zh-CN" sz="1600" b="1">
                        <a:ea typeface="华文中宋" panose="02010600040101010101" pitchFamily="2" charset="-122"/>
                      </a:endParaRPr>
                    </a:p>
                    <a:p>
                      <a:pPr>
                        <a:buNone/>
                      </a:pPr>
                      <a:r>
                        <a:rPr lang="en-US" altLang="zh-CN" sz="1600" b="1">
                          <a:ea typeface="华文中宋" panose="02010600040101010101" pitchFamily="2" charset="-122"/>
                        </a:rPr>
                        <a:t>第二百四十一条 公司被吊销营业执照、责令关闭或者被撤销，满三年未向公司登记机关申请注销公司登记的，公司登记机关可以通过国家企业信用信息公示系统予以公告，公告期限不少于六十日</a:t>
                      </a:r>
                      <a:endParaRPr lang="en-US" altLang="zh-CN" sz="1600" b="1">
                        <a:ea typeface="华文中宋" panose="02010600040101010101" pitchFamily="2" charset="-122"/>
                      </a:endParaRPr>
                    </a:p>
                  </a:txBody>
                  <a:tcPr/>
                </a:tc>
              </a:tr>
            </a:tbl>
          </a:graphicData>
        </a:graphic>
      </p:graphicFrame>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部分涉</a:t>
            </a:r>
            <a:r>
              <a:rPr lang="zh-CN" altLang="en-US">
                <a:solidFill>
                  <a:srgbClr val="0070C0"/>
                </a:solidFill>
                <a:sym typeface="+mn-ea"/>
              </a:rPr>
              <a:t>税风险分析</a:t>
            </a:r>
            <a:endParaRPr lang="zh-CN" altLang="en-US"/>
          </a:p>
        </p:txBody>
      </p:sp>
      <p:sp>
        <p:nvSpPr>
          <p:cNvPr id="3" name="内容占位符 2"/>
          <p:cNvSpPr>
            <a:spLocks noGrp="1"/>
          </p:cNvSpPr>
          <p:nvPr>
            <p:ph idx="1"/>
          </p:nvPr>
        </p:nvSpPr>
        <p:spPr>
          <a:xfrm>
            <a:off x="522513" y="975722"/>
            <a:ext cx="11255829" cy="5508171"/>
          </a:xfrm>
        </p:spPr>
        <p:txBody>
          <a:bodyPr/>
          <a:p>
            <a:r>
              <a:rPr lang="zh-CN" altLang="en-US">
                <a:solidFill>
                  <a:srgbClr val="FF0000"/>
                </a:solidFill>
              </a:rPr>
              <a:t>一</a:t>
            </a:r>
            <a:r>
              <a:rPr lang="en-US" altLang="zh-CN">
                <a:solidFill>
                  <a:srgbClr val="FF0000"/>
                </a:solidFill>
              </a:rPr>
              <a:t>.</a:t>
            </a:r>
            <a:r>
              <a:rPr lang="zh-CN" altLang="en-US">
                <a:solidFill>
                  <a:srgbClr val="FF0000"/>
                </a:solidFill>
              </a:rPr>
              <a:t>资金占用的涉税风险</a:t>
            </a:r>
            <a:endParaRPr lang="zh-CN" altLang="en-US">
              <a:solidFill>
                <a:srgbClr val="FF0000"/>
              </a:solidFill>
            </a:endParaRPr>
          </a:p>
          <a:p>
            <a:endParaRPr lang="zh-CN" altLang="en-US">
              <a:solidFill>
                <a:srgbClr val="FF0000"/>
              </a:solidFill>
            </a:endParaRPr>
          </a:p>
        </p:txBody>
      </p:sp>
      <p:graphicFrame>
        <p:nvGraphicFramePr>
          <p:cNvPr id="4" name="表格 3"/>
          <p:cNvGraphicFramePr/>
          <p:nvPr>
            <p:custDataLst>
              <p:tags r:id="rId1"/>
            </p:custDataLst>
          </p:nvPr>
        </p:nvGraphicFramePr>
        <p:xfrm>
          <a:off x="709295" y="1407160"/>
          <a:ext cx="10472421" cy="2456180"/>
        </p:xfrm>
        <a:graphic>
          <a:graphicData uri="http://schemas.openxmlformats.org/drawingml/2006/table">
            <a:tbl>
              <a:tblPr firstRow="1" bandRow="1">
                <a:tableStyleId>{5C22544A-7EE6-4342-B048-85BDC9FD1C3A}</a:tableStyleId>
              </a:tblPr>
              <a:tblGrid>
                <a:gridCol w="913765"/>
                <a:gridCol w="1704341"/>
                <a:gridCol w="3960495"/>
                <a:gridCol w="3893820"/>
              </a:tblGrid>
              <a:tr h="387350">
                <a:tc gridSpan="2">
                  <a:txBody>
                    <a:bodyPr/>
                    <a:p>
                      <a:pPr>
                        <a:buNone/>
                      </a:pPr>
                      <a:r>
                        <a:rPr lang="zh-CN" altLang="en-US" sz="2000" b="1">
                          <a:ea typeface="华文中宋" panose="02010600040101010101" pitchFamily="2" charset="-122"/>
                        </a:rPr>
                        <a:t>情形</a:t>
                      </a:r>
                      <a:endParaRPr lang="zh-CN" altLang="en-US" sz="2000" b="1">
                        <a:ea typeface="华文中宋" panose="02010600040101010101" pitchFamily="2" charset="-122"/>
                      </a:endParaRPr>
                    </a:p>
                  </a:txBody>
                  <a:tcPr/>
                </a:tc>
                <a:tc hMerge="1">
                  <a:tcPr/>
                </a:tc>
                <a:tc>
                  <a:txBody>
                    <a:bodyPr/>
                    <a:p>
                      <a:pPr>
                        <a:buNone/>
                      </a:pPr>
                      <a:r>
                        <a:rPr lang="zh-CN" altLang="en-US" sz="2000" b="1">
                          <a:ea typeface="华文中宋" panose="02010600040101010101" pitchFamily="2" charset="-122"/>
                        </a:rPr>
                        <a:t>涉税风险</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提示</a:t>
                      </a:r>
                      <a:endParaRPr lang="zh-CN" altLang="en-US" sz="2000" b="1">
                        <a:ea typeface="华文中宋" panose="02010600040101010101" pitchFamily="2" charset="-122"/>
                      </a:endParaRPr>
                    </a:p>
                  </a:txBody>
                  <a:tcPr/>
                </a:tc>
              </a:tr>
              <a:tr h="640080">
                <a:tc rowSpan="4">
                  <a:txBody>
                    <a:bodyPr/>
                    <a:p>
                      <a:pPr>
                        <a:buNone/>
                      </a:pPr>
                      <a:r>
                        <a:rPr lang="en-US" altLang="zh-CN" sz="2000" b="1">
                          <a:ea typeface="华文中宋" panose="02010600040101010101" pitchFamily="2" charset="-122"/>
                        </a:rPr>
                        <a:t>“</a:t>
                      </a:r>
                      <a:r>
                        <a:rPr lang="zh-CN" altLang="en-US" sz="2000" b="1">
                          <a:ea typeface="华文中宋" panose="02010600040101010101" pitchFamily="2" charset="-122"/>
                        </a:rPr>
                        <a:t>其他应收款</a:t>
                      </a:r>
                      <a:r>
                        <a:rPr lang="en-US" altLang="zh-CN" sz="2000" b="1">
                          <a:ea typeface="华文中宋" panose="02010600040101010101" pitchFamily="2" charset="-122"/>
                        </a:rPr>
                        <a:t>”</a:t>
                      </a:r>
                      <a:r>
                        <a:rPr lang="zh-CN" altLang="en-US" sz="2000" b="1">
                          <a:ea typeface="华文中宋" panose="02010600040101010101" pitchFamily="2" charset="-122"/>
                        </a:rPr>
                        <a:t>等</a:t>
                      </a:r>
                      <a:r>
                        <a:rPr lang="zh-CN" altLang="en-US" sz="2000" b="1">
                          <a:ea typeface="华文中宋" panose="02010600040101010101" pitchFamily="2" charset="-122"/>
                        </a:rPr>
                        <a:t>资产</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期末（年末）余额较大</a:t>
                      </a:r>
                      <a:endParaRPr lang="zh-CN" altLang="en-US" sz="2000" b="1">
                        <a:ea typeface="华文中宋" panose="02010600040101010101" pitchFamily="2" charset="-122"/>
                      </a:endParaRPr>
                    </a:p>
                  </a:txBody>
                  <a:tcPr/>
                </a:tc>
                <a:tc rowSpan="4">
                  <a:txBody>
                    <a:bodyPr/>
                    <a:p>
                      <a:pPr>
                        <a:buNone/>
                      </a:pPr>
                      <a:r>
                        <a:rPr lang="en-US" altLang="zh-CN" sz="2000" b="1">
                          <a:ea typeface="华文中宋" panose="02010600040101010101" pitchFamily="2" charset="-122"/>
                        </a:rPr>
                        <a:t>1.</a:t>
                      </a:r>
                      <a:r>
                        <a:rPr lang="zh-CN" altLang="en-US" sz="2000" b="1">
                          <a:ea typeface="华文中宋" panose="02010600040101010101" pitchFamily="2" charset="-122"/>
                        </a:rPr>
                        <a:t>增值税及附加</a:t>
                      </a:r>
                      <a:endParaRPr lang="zh-CN" altLang="en-US" sz="2000" b="1">
                        <a:ea typeface="华文中宋" panose="02010600040101010101" pitchFamily="2" charset="-122"/>
                      </a:endParaRPr>
                    </a:p>
                    <a:p>
                      <a:pPr>
                        <a:buNone/>
                      </a:pPr>
                      <a:r>
                        <a:rPr lang="zh-CN" altLang="en-US" sz="2000" b="1">
                          <a:ea typeface="华文中宋" panose="02010600040101010101" pitchFamily="2" charset="-122"/>
                        </a:rPr>
                        <a:t>（</a:t>
                      </a:r>
                      <a:r>
                        <a:rPr lang="en-US" altLang="zh-CN" sz="2000" b="1">
                          <a:ea typeface="华文中宋" panose="02010600040101010101" pitchFamily="2" charset="-122"/>
                        </a:rPr>
                        <a:t>1</a:t>
                      </a:r>
                      <a:r>
                        <a:rPr lang="zh-CN" altLang="en-US" sz="2000" b="1">
                          <a:ea typeface="华文中宋" panose="02010600040101010101" pitchFamily="2" charset="-122"/>
                        </a:rPr>
                        <a:t>）未视同销售收取利息</a:t>
                      </a:r>
                      <a:r>
                        <a:rPr lang="en-US" altLang="zh-CN" sz="2000" b="1">
                          <a:ea typeface="华文中宋" panose="02010600040101010101" pitchFamily="2" charset="-122"/>
                        </a:rPr>
                        <a:t> </a:t>
                      </a:r>
                      <a:endParaRPr lang="zh-CN" altLang="en-US" sz="2000" b="1">
                        <a:ea typeface="华文中宋" panose="02010600040101010101" pitchFamily="2" charset="-122"/>
                      </a:endParaRPr>
                    </a:p>
                    <a:p>
                      <a:pPr>
                        <a:buNone/>
                      </a:pPr>
                      <a:r>
                        <a:rPr lang="zh-CN" altLang="en-US" sz="2000" b="1">
                          <a:ea typeface="华文中宋" panose="02010600040101010101" pitchFamily="2" charset="-122"/>
                        </a:rPr>
                        <a:t>（</a:t>
                      </a:r>
                      <a:r>
                        <a:rPr lang="en-US" altLang="zh-CN" sz="2000" b="1">
                          <a:ea typeface="华文中宋" panose="02010600040101010101" pitchFamily="2" charset="-122"/>
                        </a:rPr>
                        <a:t>2</a:t>
                      </a:r>
                      <a:r>
                        <a:rPr lang="zh-CN" altLang="en-US" sz="2000" b="1">
                          <a:ea typeface="华文中宋" panose="02010600040101010101" pitchFamily="2" charset="-122"/>
                        </a:rPr>
                        <a:t>）收取利息偏低</a:t>
                      </a:r>
                      <a:endParaRPr lang="zh-CN" altLang="en-US" sz="2000" b="1">
                        <a:ea typeface="华文中宋" panose="02010600040101010101" pitchFamily="2" charset="-122"/>
                      </a:endParaRPr>
                    </a:p>
                    <a:p>
                      <a:pPr>
                        <a:buNone/>
                      </a:pPr>
                      <a:r>
                        <a:rPr lang="en-US" altLang="zh-CN" sz="2000" b="1">
                          <a:ea typeface="华文中宋" panose="02010600040101010101" pitchFamily="2" charset="-122"/>
                        </a:rPr>
                        <a:t>2.</a:t>
                      </a:r>
                      <a:r>
                        <a:rPr lang="zh-CN" altLang="en-US" sz="2000" b="1">
                          <a:ea typeface="华文中宋" panose="02010600040101010101" pitchFamily="2" charset="-122"/>
                        </a:rPr>
                        <a:t>企业所得税</a:t>
                      </a:r>
                      <a:endParaRPr lang="zh-CN" altLang="en-US" sz="2000" b="1">
                        <a:ea typeface="华文中宋" panose="02010600040101010101" pitchFamily="2" charset="-122"/>
                      </a:endParaRPr>
                    </a:p>
                    <a:p>
                      <a:pPr>
                        <a:buNone/>
                      </a:pPr>
                      <a:r>
                        <a:rPr lang="zh-CN" altLang="en-US" sz="2000" b="1">
                          <a:ea typeface="华文中宋" panose="02010600040101010101" pitchFamily="2" charset="-122"/>
                        </a:rPr>
                        <a:t>未确认利息收入</a:t>
                      </a:r>
                      <a:endParaRPr lang="zh-CN" altLang="en-US" sz="2000" b="1">
                        <a:ea typeface="华文中宋" panose="02010600040101010101" pitchFamily="2" charset="-122"/>
                      </a:endParaRPr>
                    </a:p>
                    <a:p>
                      <a:pPr>
                        <a:buNone/>
                      </a:pPr>
                      <a:r>
                        <a:rPr lang="en-US" altLang="zh-CN" sz="2000" b="1">
                          <a:ea typeface="华文中宋" panose="02010600040101010101" pitchFamily="2" charset="-122"/>
                        </a:rPr>
                        <a:t>3.</a:t>
                      </a:r>
                      <a:r>
                        <a:rPr lang="zh-CN" altLang="en-US" sz="2000" b="1">
                          <a:ea typeface="华文中宋" panose="02010600040101010101" pitchFamily="2" charset="-122"/>
                        </a:rPr>
                        <a:t>个人所得税</a:t>
                      </a:r>
                      <a:endParaRPr lang="zh-CN" altLang="en-US" sz="2000" b="1">
                        <a:ea typeface="华文中宋" panose="02010600040101010101" pitchFamily="2" charset="-122"/>
                      </a:endParaRPr>
                    </a:p>
                    <a:p>
                      <a:pPr>
                        <a:buNone/>
                      </a:pPr>
                      <a:r>
                        <a:rPr lang="zh-CN" altLang="en-US" sz="2000" b="1">
                          <a:ea typeface="华文中宋" panose="02010600040101010101" pitchFamily="2" charset="-122"/>
                        </a:rPr>
                        <a:t>股东借款未视同</a:t>
                      </a:r>
                      <a:r>
                        <a:rPr lang="en-US" altLang="zh-CN" sz="2000" b="1">
                          <a:ea typeface="华文中宋" panose="02010600040101010101" pitchFamily="2" charset="-122"/>
                        </a:rPr>
                        <a:t>“</a:t>
                      </a:r>
                      <a:r>
                        <a:rPr lang="zh-CN" altLang="en-US" sz="2000" b="1">
                          <a:ea typeface="华文中宋" panose="02010600040101010101" pitchFamily="2" charset="-122"/>
                        </a:rPr>
                        <a:t>股息红利</a:t>
                      </a:r>
                      <a:r>
                        <a:rPr lang="en-US" altLang="zh-CN" sz="2000" b="1">
                          <a:ea typeface="华文中宋" panose="02010600040101010101" pitchFamily="2" charset="-122"/>
                        </a:rPr>
                        <a:t>”</a:t>
                      </a:r>
                      <a:endParaRPr lang="en-US" altLang="zh-CN" sz="2000" b="1">
                        <a:ea typeface="华文中宋" panose="02010600040101010101" pitchFamily="2" charset="-122"/>
                      </a:endParaRPr>
                    </a:p>
                  </a:txBody>
                  <a:tcPr/>
                </a:tc>
                <a:tc rowSpan="4">
                  <a:txBody>
                    <a:bodyPr/>
                    <a:p>
                      <a:pPr>
                        <a:buNone/>
                      </a:pPr>
                      <a:r>
                        <a:rPr lang="en-US" altLang="zh-CN" sz="2000" b="1">
                          <a:ea typeface="华文中宋" panose="02010600040101010101" pitchFamily="2" charset="-122"/>
                        </a:rPr>
                        <a:t>1.</a:t>
                      </a:r>
                      <a:r>
                        <a:rPr lang="zh-CN" altLang="en-US" sz="2000" b="1">
                          <a:ea typeface="华文中宋" panose="02010600040101010101" pitchFamily="2" charset="-122"/>
                        </a:rPr>
                        <a:t>集团内部，不收取利息增值税不视同销售，企业所得税同税负不调整</a:t>
                      </a:r>
                      <a:endParaRPr lang="zh-CN" altLang="en-US" sz="2000" b="1">
                        <a:ea typeface="华文中宋" panose="02010600040101010101" pitchFamily="2" charset="-122"/>
                      </a:endParaRPr>
                    </a:p>
                    <a:p>
                      <a:pPr>
                        <a:buNone/>
                      </a:pPr>
                      <a:r>
                        <a:rPr lang="en-US" altLang="zh-CN" sz="2000" b="1">
                          <a:ea typeface="华文中宋" panose="02010600040101010101" pitchFamily="2" charset="-122"/>
                        </a:rPr>
                        <a:t>2.</a:t>
                      </a:r>
                      <a:r>
                        <a:rPr lang="zh-CN" altLang="en-US" sz="2000" b="1">
                          <a:ea typeface="华文中宋" panose="02010600040101010101" pitchFamily="2" charset="-122"/>
                        </a:rPr>
                        <a:t>集团或财务公司，</a:t>
                      </a:r>
                      <a:r>
                        <a:rPr lang="en-US" altLang="zh-CN" sz="2000" b="1">
                          <a:ea typeface="华文中宋" panose="02010600040101010101" pitchFamily="2" charset="-122"/>
                        </a:rPr>
                        <a:t>“</a:t>
                      </a:r>
                      <a:r>
                        <a:rPr lang="zh-CN" altLang="en-US" sz="2000" b="1">
                          <a:ea typeface="华文中宋" panose="02010600040101010101" pitchFamily="2" charset="-122"/>
                        </a:rPr>
                        <a:t>统借统还</a:t>
                      </a:r>
                      <a:r>
                        <a:rPr lang="en-US" altLang="zh-CN" sz="2000" b="1">
                          <a:ea typeface="华文中宋" panose="02010600040101010101" pitchFamily="2" charset="-122"/>
                        </a:rPr>
                        <a:t>”</a:t>
                      </a:r>
                      <a:r>
                        <a:rPr lang="zh-CN" altLang="en-US" sz="2000" b="1">
                          <a:ea typeface="华文中宋" panose="02010600040101010101" pitchFamily="2" charset="-122"/>
                        </a:rPr>
                        <a:t>收取利息免增值税</a:t>
                      </a:r>
                      <a:endParaRPr lang="zh-CN" altLang="en-US" sz="2000" b="1">
                        <a:ea typeface="华文中宋" panose="02010600040101010101" pitchFamily="2" charset="-122"/>
                      </a:endParaRPr>
                    </a:p>
                    <a:p>
                      <a:pPr>
                        <a:buNone/>
                      </a:pPr>
                      <a:r>
                        <a:rPr lang="en-US" altLang="zh-CN" sz="2000" b="1">
                          <a:ea typeface="华文中宋" panose="02010600040101010101" pitchFamily="2" charset="-122"/>
                        </a:rPr>
                        <a:t>3.</a:t>
                      </a:r>
                      <a:r>
                        <a:rPr lang="zh-CN" altLang="en-US" sz="2000" b="1">
                          <a:ea typeface="华文中宋" panose="02010600040101010101" pitchFamily="2" charset="-122"/>
                        </a:rPr>
                        <a:t>增值税和企业所得税利息收入确认时间均为</a:t>
                      </a:r>
                      <a:r>
                        <a:rPr lang="en-US" altLang="zh-CN" sz="2000" b="1">
                          <a:ea typeface="华文中宋" panose="02010600040101010101" pitchFamily="2" charset="-122"/>
                        </a:rPr>
                        <a:t>“</a:t>
                      </a:r>
                      <a:r>
                        <a:rPr lang="zh-CN" altLang="en-US" sz="2000" b="1">
                          <a:ea typeface="华文中宋" panose="02010600040101010101" pitchFamily="2" charset="-122"/>
                        </a:rPr>
                        <a:t>合同约定支付利息时间</a:t>
                      </a:r>
                      <a:r>
                        <a:rPr lang="en-US" altLang="zh-CN" sz="2000" b="1">
                          <a:ea typeface="华文中宋" panose="02010600040101010101" pitchFamily="2" charset="-122"/>
                        </a:rPr>
                        <a:t>”</a:t>
                      </a:r>
                      <a:endParaRPr lang="en-US" altLang="zh-CN" sz="2000" b="1">
                        <a:ea typeface="华文中宋" panose="02010600040101010101" pitchFamily="2" charset="-122"/>
                      </a:endParaRPr>
                    </a:p>
                    <a:p>
                      <a:pPr>
                        <a:buNone/>
                      </a:pPr>
                      <a:r>
                        <a:rPr lang="en-US" altLang="zh-CN" sz="2000" b="1">
                          <a:ea typeface="华文中宋" panose="02010600040101010101" pitchFamily="2" charset="-122"/>
                        </a:rPr>
                        <a:t>4.</a:t>
                      </a:r>
                      <a:r>
                        <a:rPr lang="zh-CN" altLang="en-US" sz="2000" b="1">
                          <a:ea typeface="华文中宋" panose="02010600040101010101" pitchFamily="2" charset="-122"/>
                        </a:rPr>
                        <a:t>股东</a:t>
                      </a:r>
                      <a:r>
                        <a:rPr lang="en-US" altLang="zh-CN" sz="2000" b="1">
                          <a:ea typeface="华文中宋" panose="02010600040101010101" pitchFamily="2" charset="-122"/>
                        </a:rPr>
                        <a:t>“</a:t>
                      </a:r>
                      <a:r>
                        <a:rPr lang="zh-CN" altLang="en-US" sz="2000" b="1">
                          <a:ea typeface="华文中宋" panose="02010600040101010101" pitchFamily="2" charset="-122"/>
                        </a:rPr>
                        <a:t>既不归还，又不用于生产经营</a:t>
                      </a:r>
                      <a:r>
                        <a:rPr lang="en-US" altLang="zh-CN" sz="2000" b="1">
                          <a:ea typeface="华文中宋" panose="02010600040101010101" pitchFamily="2" charset="-122"/>
                        </a:rPr>
                        <a:t>”</a:t>
                      </a:r>
                      <a:r>
                        <a:rPr lang="zh-CN" altLang="en-US" sz="2000" b="1">
                          <a:ea typeface="华文中宋" panose="02010600040101010101" pitchFamily="2" charset="-122"/>
                        </a:rPr>
                        <a:t>才视同分红</a:t>
                      </a:r>
                      <a:endParaRPr lang="zh-CN" altLang="en-US" sz="2000" b="1">
                        <a:ea typeface="华文中宋" panose="02010600040101010101" pitchFamily="2" charset="-122"/>
                      </a:endParaRPr>
                    </a:p>
                    <a:p>
                      <a:pPr>
                        <a:buNone/>
                      </a:pPr>
                      <a:r>
                        <a:rPr lang="en-US" altLang="zh-CN" sz="2000" b="1">
                          <a:ea typeface="华文中宋" panose="02010600040101010101" pitchFamily="2" charset="-122"/>
                        </a:rPr>
                        <a:t>5.</a:t>
                      </a:r>
                      <a:r>
                        <a:rPr lang="zh-CN" altLang="en-US" sz="2000" b="1">
                          <a:ea typeface="华文中宋" panose="02010600040101010101" pitchFamily="2" charset="-122"/>
                        </a:rPr>
                        <a:t>利息支出分割或与收入无关支出</a:t>
                      </a:r>
                      <a:r>
                        <a:rPr lang="zh-CN" altLang="en-US" sz="2000" b="1">
                          <a:ea typeface="华文中宋" panose="02010600040101010101" pitchFamily="2" charset="-122"/>
                        </a:rPr>
                        <a:t>调整</a:t>
                      </a:r>
                      <a:endParaRPr lang="zh-CN" altLang="en-US" sz="2000" b="1">
                        <a:ea typeface="华文中宋" panose="02010600040101010101" pitchFamily="2" charset="-122"/>
                      </a:endParaRPr>
                    </a:p>
                  </a:txBody>
                  <a:tcPr/>
                </a:tc>
              </a:tr>
              <a:tr h="394335">
                <a:tc vMerge="1">
                  <a:tcPr/>
                </a:tc>
                <a:tc>
                  <a:txBody>
                    <a:bodyPr/>
                    <a:p>
                      <a:pPr>
                        <a:buNone/>
                      </a:pPr>
                      <a:r>
                        <a:rPr lang="zh-CN" altLang="en-US" sz="2000" b="1">
                          <a:ea typeface="华文中宋" panose="02010600040101010101" pitchFamily="2" charset="-122"/>
                          <a:sym typeface="+mn-ea"/>
                        </a:rPr>
                        <a:t>期末（年末）余额不变</a:t>
                      </a:r>
                      <a:endParaRPr lang="zh-CN" altLang="en-US" sz="2000" b="1">
                        <a:ea typeface="华文中宋" panose="02010600040101010101" pitchFamily="2" charset="-122"/>
                        <a:sym typeface="+mn-ea"/>
                      </a:endParaRPr>
                    </a:p>
                  </a:txBody>
                  <a:tcPr/>
                </a:tc>
                <a:tc vMerge="1">
                  <a:tcPr/>
                </a:tc>
                <a:tc vMerge="1">
                  <a:tcPr/>
                </a:tc>
              </a:tr>
              <a:tr h="394335">
                <a:tc vMerge="1">
                  <a:tcPr/>
                </a:tc>
                <a:tc>
                  <a:txBody>
                    <a:bodyPr/>
                    <a:p>
                      <a:pPr>
                        <a:buNone/>
                      </a:pPr>
                      <a:r>
                        <a:rPr lang="zh-CN" altLang="en-US" sz="2000" b="1">
                          <a:ea typeface="华文中宋" panose="02010600040101010101" pitchFamily="2" charset="-122"/>
                        </a:rPr>
                        <a:t>频繁变动</a:t>
                      </a:r>
                      <a:endParaRPr lang="zh-CN" altLang="en-US" sz="2000" b="1">
                        <a:ea typeface="华文中宋" panose="02010600040101010101" pitchFamily="2" charset="-122"/>
                      </a:endParaRPr>
                    </a:p>
                  </a:txBody>
                  <a:tcPr/>
                </a:tc>
                <a:tc vMerge="1">
                  <a:tcPr/>
                </a:tc>
                <a:tc vMerge="1">
                  <a:tcPr/>
                </a:tc>
              </a:tr>
              <a:tr h="394335">
                <a:tc vMerge="1">
                  <a:tcPr/>
                </a:tc>
                <a:tc>
                  <a:txBody>
                    <a:bodyPr/>
                    <a:p>
                      <a:pPr>
                        <a:buNone/>
                      </a:pPr>
                      <a:r>
                        <a:rPr lang="zh-CN" altLang="en-US" sz="2000" b="1">
                          <a:ea typeface="华文中宋" panose="02010600040101010101" pitchFamily="2" charset="-122"/>
                        </a:rPr>
                        <a:t>增幅较大</a:t>
                      </a:r>
                      <a:endParaRPr lang="zh-CN" altLang="en-US" sz="2000" b="1">
                        <a:ea typeface="华文中宋" panose="02010600040101010101" pitchFamily="2" charset="-122"/>
                      </a:endParaRPr>
                    </a:p>
                  </a:txBody>
                  <a:tcPr/>
                </a:tc>
                <a:tc vMerge="1">
                  <a:tcPr/>
                </a:tc>
                <a:tc vMerge="1">
                  <a:tcPr/>
                </a:tc>
              </a:tr>
            </a:tbl>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rPr>
              <a:t>部分涉</a:t>
            </a:r>
            <a:r>
              <a:rPr lang="zh-CN" altLang="en-US">
                <a:solidFill>
                  <a:srgbClr val="0070C0"/>
                </a:solidFill>
                <a:sym typeface="+mn-ea"/>
              </a:rPr>
              <a:t>税风险分析</a:t>
            </a:r>
            <a:endParaRPr lang="zh-CN" altLang="en-US">
              <a:solidFill>
                <a:srgbClr val="0070C0"/>
              </a:solidFill>
            </a:endParaRPr>
          </a:p>
        </p:txBody>
      </p:sp>
      <p:sp>
        <p:nvSpPr>
          <p:cNvPr id="3" name="内容占位符 2"/>
          <p:cNvSpPr>
            <a:spLocks noGrp="1"/>
          </p:cNvSpPr>
          <p:nvPr>
            <p:ph idx="1"/>
          </p:nvPr>
        </p:nvSpPr>
        <p:spPr>
          <a:xfrm>
            <a:off x="521878" y="870312"/>
            <a:ext cx="11255829" cy="5508171"/>
          </a:xfrm>
        </p:spPr>
        <p:txBody>
          <a:bodyPr/>
          <a:p>
            <a:r>
              <a:rPr lang="zh-CN" altLang="en-US">
                <a:solidFill>
                  <a:srgbClr val="FF0000"/>
                </a:solidFill>
              </a:rPr>
              <a:t>二</a:t>
            </a:r>
            <a:r>
              <a:rPr lang="en-US" altLang="zh-CN">
                <a:solidFill>
                  <a:srgbClr val="FF0000"/>
                </a:solidFill>
              </a:rPr>
              <a:t>.</a:t>
            </a:r>
            <a:r>
              <a:rPr lang="zh-CN" altLang="en-US">
                <a:solidFill>
                  <a:srgbClr val="FF0000"/>
                </a:solidFill>
              </a:rPr>
              <a:t>股权投资的涉税风险</a:t>
            </a:r>
            <a:endParaRPr lang="zh-CN" altLang="en-US">
              <a:solidFill>
                <a:srgbClr val="FF0000"/>
              </a:solidFill>
            </a:endParaRPr>
          </a:p>
          <a:p>
            <a:endParaRPr lang="zh-CN" altLang="en-US">
              <a:solidFill>
                <a:srgbClr val="FF0000"/>
              </a:solidFill>
            </a:endParaRPr>
          </a:p>
        </p:txBody>
      </p:sp>
      <p:graphicFrame>
        <p:nvGraphicFramePr>
          <p:cNvPr id="4" name="表格 3"/>
          <p:cNvGraphicFramePr/>
          <p:nvPr>
            <p:custDataLst>
              <p:tags r:id="rId1"/>
            </p:custDataLst>
          </p:nvPr>
        </p:nvGraphicFramePr>
        <p:xfrm>
          <a:off x="521970" y="1291590"/>
          <a:ext cx="11256645" cy="5283200"/>
        </p:xfrm>
        <a:graphic>
          <a:graphicData uri="http://schemas.openxmlformats.org/drawingml/2006/table">
            <a:tbl>
              <a:tblPr firstRow="1" bandRow="1">
                <a:tableStyleId>{5C22544A-7EE6-4342-B048-85BDC9FD1C3A}</a:tableStyleId>
              </a:tblPr>
              <a:tblGrid>
                <a:gridCol w="2884805"/>
                <a:gridCol w="4713605"/>
                <a:gridCol w="3658235"/>
              </a:tblGrid>
              <a:tr h="400685">
                <a:tc>
                  <a:txBody>
                    <a:bodyPr/>
                    <a:p>
                      <a:pPr>
                        <a:buNone/>
                      </a:pPr>
                      <a:r>
                        <a:rPr lang="zh-CN" altLang="en-US" sz="1800" b="1">
                          <a:ea typeface="华文中宋" panose="02010600040101010101" pitchFamily="2" charset="-122"/>
                        </a:rPr>
                        <a:t>情形</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涉税风险</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提示</a:t>
                      </a:r>
                      <a:endParaRPr lang="zh-CN" altLang="en-US" sz="1800" b="1">
                        <a:ea typeface="华文中宋" panose="02010600040101010101" pitchFamily="2" charset="-122"/>
                      </a:endParaRPr>
                    </a:p>
                  </a:txBody>
                  <a:tcPr/>
                </a:tc>
              </a:tr>
              <a:tr h="1620520">
                <a:tc>
                  <a:txBody>
                    <a:bodyPr/>
                    <a:p>
                      <a:pPr>
                        <a:buNone/>
                      </a:pPr>
                      <a:r>
                        <a:rPr lang="zh-CN" altLang="en-US" sz="1800" b="1">
                          <a:ea typeface="华文中宋" panose="02010600040101010101" pitchFamily="2" charset="-122"/>
                        </a:rPr>
                        <a:t>长期股权投资减少</a:t>
                      </a:r>
                      <a:endParaRPr lang="zh-CN" altLang="en-US" sz="1800" b="1">
                        <a:ea typeface="华文中宋" panose="02010600040101010101" pitchFamily="2" charset="-122"/>
                      </a:endParaRPr>
                    </a:p>
                  </a:txBody>
                  <a:tcPr/>
                </a:tc>
                <a:tc>
                  <a:txBody>
                    <a:bodyPr/>
                    <a:p>
                      <a:pPr>
                        <a:buNone/>
                      </a:pPr>
                      <a:r>
                        <a:rPr lang="en-US" altLang="zh-CN" sz="1800" b="1">
                          <a:ea typeface="华文中宋" panose="02010600040101010101" pitchFamily="2" charset="-122"/>
                        </a:rPr>
                        <a:t>1.</a:t>
                      </a:r>
                      <a:r>
                        <a:rPr lang="zh-CN" altLang="en-US" sz="1800" b="1">
                          <a:ea typeface="华文中宋" panose="02010600040101010101" pitchFamily="2" charset="-122"/>
                        </a:rPr>
                        <a:t>权益法核算未准确调整</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2.</a:t>
                      </a:r>
                      <a:r>
                        <a:rPr lang="zh-CN" altLang="en-US" sz="1800" b="1">
                          <a:ea typeface="华文中宋" panose="02010600040101010101" pitchFamily="2" charset="-122"/>
                        </a:rPr>
                        <a:t>注销、撤减资的处理不准确</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3.</a:t>
                      </a:r>
                      <a:r>
                        <a:rPr lang="zh-CN" altLang="en-US" sz="1800" b="1">
                          <a:ea typeface="华文中宋" panose="02010600040101010101" pitchFamily="2" charset="-122"/>
                        </a:rPr>
                        <a:t>股权转让未足额确认转让所得</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a:t>
                      </a:r>
                      <a:r>
                        <a:rPr lang="en-US" altLang="zh-CN" sz="1800" b="1">
                          <a:ea typeface="华文中宋" panose="02010600040101010101" pitchFamily="2" charset="-122"/>
                        </a:rPr>
                        <a:t>1</a:t>
                      </a:r>
                      <a:r>
                        <a:rPr lang="zh-CN" altLang="en-US" sz="1800" b="1">
                          <a:ea typeface="华文中宋" panose="02010600040101010101" pitchFamily="2" charset="-122"/>
                        </a:rPr>
                        <a:t>）权益法核算的税会差异</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a:t>
                      </a:r>
                      <a:r>
                        <a:rPr lang="en-US" altLang="zh-CN" sz="1800" b="1">
                          <a:ea typeface="华文中宋" panose="02010600040101010101" pitchFamily="2" charset="-122"/>
                        </a:rPr>
                        <a:t>2</a:t>
                      </a:r>
                      <a:r>
                        <a:rPr lang="zh-CN" altLang="en-US" sz="1800" b="1">
                          <a:ea typeface="华文中宋" panose="02010600040101010101" pitchFamily="2" charset="-122"/>
                        </a:rPr>
                        <a:t>）不当利润分配后股权转让</a:t>
                      </a:r>
                      <a:endParaRPr lang="zh-CN" altLang="en-US" sz="1800" b="1">
                        <a:ea typeface="华文中宋" panose="02010600040101010101" pitchFamily="2" charset="-122"/>
                      </a:endParaRPr>
                    </a:p>
                    <a:p>
                      <a:pPr>
                        <a:buNone/>
                      </a:pPr>
                      <a:r>
                        <a:rPr lang="zh-CN" altLang="en-US" sz="1800" b="1">
                          <a:ea typeface="华文中宋" panose="02010600040101010101" pitchFamily="2" charset="-122"/>
                        </a:rPr>
                        <a:t>（</a:t>
                      </a:r>
                      <a:r>
                        <a:rPr lang="en-US" altLang="zh-CN" sz="1800" b="1">
                          <a:ea typeface="华文中宋" panose="02010600040101010101" pitchFamily="2" charset="-122"/>
                        </a:rPr>
                        <a:t>3</a:t>
                      </a:r>
                      <a:r>
                        <a:rPr lang="zh-CN" altLang="en-US" sz="1800" b="1">
                          <a:ea typeface="华文中宋" panose="02010600040101010101" pitchFamily="2" charset="-122"/>
                        </a:rPr>
                        <a:t>）任意计提成本费用后股权转让</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权益法取得分红，分别作调增和免税处理</a:t>
                      </a:r>
                      <a:endParaRPr lang="zh-CN" altLang="en-US" sz="1800" b="1">
                        <a:ea typeface="华文中宋" panose="02010600040101010101" pitchFamily="2" charset="-122"/>
                      </a:endParaRPr>
                    </a:p>
                  </a:txBody>
                  <a:tcPr/>
                </a:tc>
              </a:tr>
              <a:tr h="367030">
                <a:tc>
                  <a:txBody>
                    <a:bodyPr/>
                    <a:p>
                      <a:pPr>
                        <a:buNone/>
                      </a:pPr>
                      <a:r>
                        <a:rPr lang="zh-CN" altLang="en-US" sz="1800" b="1">
                          <a:ea typeface="华文中宋" panose="02010600040101010101" pitchFamily="2" charset="-122"/>
                        </a:rPr>
                        <a:t>长期股权投资</a:t>
                      </a:r>
                      <a:r>
                        <a:rPr lang="en-US" altLang="zh-CN" sz="1800" b="1">
                          <a:ea typeface="华文中宋" panose="02010600040101010101" pitchFamily="2" charset="-122"/>
                        </a:rPr>
                        <a:t>——</a:t>
                      </a:r>
                      <a:r>
                        <a:rPr lang="zh-CN" altLang="en-US" sz="1800" b="1">
                          <a:ea typeface="华文中宋" panose="02010600040101010101" pitchFamily="2" charset="-122"/>
                        </a:rPr>
                        <a:t>合伙人</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投资于合伙企业，未准确</a:t>
                      </a:r>
                      <a:r>
                        <a:rPr lang="en-US" altLang="zh-CN" sz="1800" b="1">
                          <a:ea typeface="华文中宋" panose="02010600040101010101" pitchFamily="2" charset="-122"/>
                        </a:rPr>
                        <a:t>“</a:t>
                      </a:r>
                      <a:r>
                        <a:rPr lang="zh-CN" altLang="en-US" sz="1800" b="1">
                          <a:ea typeface="华文中宋" panose="02010600040101010101" pitchFamily="2" charset="-122"/>
                        </a:rPr>
                        <a:t>先分后税</a:t>
                      </a:r>
                      <a:r>
                        <a:rPr lang="en-US" altLang="zh-CN" sz="1800" b="1">
                          <a:ea typeface="华文中宋" panose="02010600040101010101" pitchFamily="2" charset="-122"/>
                        </a:rPr>
                        <a:t>”</a:t>
                      </a:r>
                      <a:endParaRPr lang="en-US" altLang="zh-CN"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先分：指当年所得</a:t>
                      </a:r>
                      <a:r>
                        <a:rPr lang="zh-CN" altLang="en-US" sz="1800" b="1">
                          <a:solidFill>
                            <a:srgbClr val="FF0000"/>
                          </a:solidFill>
                          <a:ea typeface="华文中宋" panose="02010600040101010101" pitchFamily="2" charset="-122"/>
                        </a:rPr>
                        <a:t>分开</a:t>
                      </a:r>
                      <a:r>
                        <a:rPr lang="zh-CN" altLang="en-US" sz="1800" b="1">
                          <a:ea typeface="华文中宋" panose="02010600040101010101" pitchFamily="2" charset="-122"/>
                        </a:rPr>
                        <a:t>，而非分到</a:t>
                      </a:r>
                      <a:endParaRPr lang="zh-CN" altLang="en-US" sz="1800" b="1">
                        <a:ea typeface="华文中宋" panose="02010600040101010101" pitchFamily="2" charset="-122"/>
                      </a:endParaRPr>
                    </a:p>
                  </a:txBody>
                  <a:tcPr/>
                </a:tc>
              </a:tr>
              <a:tr h="1583690">
                <a:tc>
                  <a:txBody>
                    <a:bodyPr/>
                    <a:p>
                      <a:pPr>
                        <a:buNone/>
                      </a:pPr>
                      <a:r>
                        <a:rPr lang="zh-CN" altLang="en-US" sz="1800" b="1">
                          <a:ea typeface="华文中宋" panose="02010600040101010101" pitchFamily="2" charset="-122"/>
                        </a:rPr>
                        <a:t>实收资本</a:t>
                      </a:r>
                      <a:r>
                        <a:rPr lang="en-US" altLang="zh-CN" sz="1800" b="1">
                          <a:ea typeface="华文中宋" panose="02010600040101010101" pitchFamily="2" charset="-122"/>
                        </a:rPr>
                        <a:t>——</a:t>
                      </a:r>
                      <a:r>
                        <a:rPr lang="zh-CN" altLang="en-US" sz="1800" b="1">
                          <a:ea typeface="华文中宋" panose="02010600040101010101" pitchFamily="2" charset="-122"/>
                        </a:rPr>
                        <a:t>个人股东变化</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个人股东的股权变化未按规定缴纳转让所得个人所得税</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1.</a:t>
                      </a:r>
                      <a:r>
                        <a:rPr lang="zh-CN" altLang="en-US" sz="1800" b="1">
                          <a:ea typeface="华文中宋" panose="02010600040101010101" pitchFamily="2" charset="-122"/>
                        </a:rPr>
                        <a:t>无正当理由价格偏低</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2.</a:t>
                      </a:r>
                      <a:r>
                        <a:rPr lang="zh-CN" altLang="en-US" sz="1800" b="1">
                          <a:ea typeface="华文中宋" panose="02010600040101010101" pitchFamily="2" charset="-122"/>
                        </a:rPr>
                        <a:t>房产、土地或对外投资情况下，按账面净资产作价</a:t>
                      </a:r>
                      <a:endParaRPr lang="zh-CN" altLang="en-US" sz="1800" b="1">
                        <a:ea typeface="华文中宋" panose="02010600040101010101" pitchFamily="2" charset="-122"/>
                      </a:endParaRPr>
                    </a:p>
                    <a:p>
                      <a:pPr>
                        <a:buNone/>
                      </a:pPr>
                      <a:r>
                        <a:rPr lang="en-US" altLang="zh-CN" sz="1800" b="1">
                          <a:ea typeface="华文中宋" panose="02010600040101010101" pitchFamily="2" charset="-122"/>
                        </a:rPr>
                        <a:t>3.</a:t>
                      </a:r>
                      <a:r>
                        <a:rPr lang="zh-CN" altLang="en-US" sz="1800" b="1">
                          <a:ea typeface="华文中宋" panose="02010600040101010101" pitchFamily="2" charset="-122"/>
                        </a:rPr>
                        <a:t>任意</a:t>
                      </a:r>
                      <a:r>
                        <a:rPr lang="zh-CN" altLang="en-US" sz="1800" b="1">
                          <a:ea typeface="华文中宋" panose="02010600040101010101" pitchFamily="2" charset="-122"/>
                          <a:sym typeface="+mn-ea"/>
                        </a:rPr>
                        <a:t>计提成本费用后股权转让</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价格偏低有正当理由应符合条件，其中内部转让需要章程等约定</a:t>
                      </a:r>
                      <a:endParaRPr lang="zh-CN" altLang="en-US" sz="1800" b="1">
                        <a:ea typeface="华文中宋" panose="02010600040101010101" pitchFamily="2" charset="-122"/>
                      </a:endParaRPr>
                    </a:p>
                  </a:txBody>
                  <a:tcPr/>
                </a:tc>
              </a:tr>
              <a:tr h="335915">
                <a:tc>
                  <a:txBody>
                    <a:bodyPr/>
                    <a:p>
                      <a:pPr>
                        <a:buNone/>
                      </a:pPr>
                      <a:r>
                        <a:rPr lang="zh-CN" altLang="en-US" sz="1800" b="1">
                          <a:ea typeface="华文中宋" panose="02010600040101010101" pitchFamily="2" charset="-122"/>
                        </a:rPr>
                        <a:t>企业变更登记或企业信用系统公示信息</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有变更，无相应税务处理</a:t>
                      </a:r>
                      <a:endParaRPr lang="zh-CN" altLang="en-US" sz="1800" b="1">
                        <a:ea typeface="华文中宋" panose="02010600040101010101" pitchFamily="2" charset="-122"/>
                      </a:endParaRPr>
                    </a:p>
                  </a:txBody>
                  <a:tcPr/>
                </a:tc>
                <a:tc>
                  <a:txBody>
                    <a:bodyPr/>
                    <a:p>
                      <a:pPr>
                        <a:buNone/>
                      </a:pPr>
                      <a:endParaRPr lang="en-US" altLang="zh-CN" sz="1800" b="1">
                        <a:ea typeface="华文中宋" panose="02010600040101010101" pitchFamily="2" charset="-122"/>
                      </a:endParaRPr>
                    </a:p>
                  </a:txBody>
                  <a:tcPr/>
                </a:tc>
              </a:tr>
              <a:tr h="400685">
                <a:tc>
                  <a:txBody>
                    <a:bodyPr/>
                    <a:p>
                      <a:pPr>
                        <a:buNone/>
                      </a:pPr>
                      <a:r>
                        <a:rPr lang="zh-CN" altLang="en-US" sz="1800" b="1">
                          <a:ea typeface="华文中宋" panose="02010600040101010101" pitchFamily="2" charset="-122"/>
                        </a:rPr>
                        <a:t>印花税</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发生股权转让（受让或转让）未申报缴纳</a:t>
                      </a:r>
                      <a:endParaRPr lang="zh-CN" altLang="en-US" sz="1800" b="1">
                        <a:ea typeface="华文中宋" panose="02010600040101010101" pitchFamily="2" charset="-122"/>
                      </a:endParaRPr>
                    </a:p>
                  </a:txBody>
                  <a:tcPr/>
                </a:tc>
                <a:tc>
                  <a:txBody>
                    <a:bodyPr/>
                    <a:p>
                      <a:pPr>
                        <a:buNone/>
                      </a:pPr>
                      <a:endParaRPr lang="en-US" altLang="zh-CN" sz="1800" b="1">
                        <a:ea typeface="华文中宋" panose="02010600040101010101" pitchFamily="2" charset="-122"/>
                      </a:endParaRPr>
                    </a:p>
                  </a:txBody>
                  <a:tcPr/>
                </a:tc>
              </a:tr>
            </a:tbl>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部分涉</a:t>
            </a:r>
            <a:r>
              <a:rPr lang="zh-CN" altLang="en-US">
                <a:solidFill>
                  <a:srgbClr val="0070C0"/>
                </a:solidFill>
                <a:sym typeface="+mn-ea"/>
              </a:rPr>
              <a:t>税风险分析</a:t>
            </a:r>
            <a:endParaRPr lang="zh-CN" altLang="en-US"/>
          </a:p>
        </p:txBody>
      </p:sp>
      <p:sp>
        <p:nvSpPr>
          <p:cNvPr id="3" name="内容占位符 2"/>
          <p:cNvSpPr>
            <a:spLocks noGrp="1"/>
          </p:cNvSpPr>
          <p:nvPr>
            <p:ph idx="1"/>
          </p:nvPr>
        </p:nvSpPr>
        <p:spPr/>
        <p:txBody>
          <a:bodyPr/>
          <a:p>
            <a:r>
              <a:rPr lang="zh-CN" altLang="en-US">
                <a:solidFill>
                  <a:srgbClr val="FF0000"/>
                </a:solidFill>
              </a:rPr>
              <a:t>三</a:t>
            </a:r>
            <a:r>
              <a:rPr lang="en-US" altLang="zh-CN">
                <a:solidFill>
                  <a:srgbClr val="FF0000"/>
                </a:solidFill>
              </a:rPr>
              <a:t>.</a:t>
            </a:r>
            <a:r>
              <a:rPr lang="zh-CN" altLang="en-US">
                <a:solidFill>
                  <a:srgbClr val="FF0000"/>
                </a:solidFill>
              </a:rPr>
              <a:t>固定资产、无形资产、长期待摊变化的涉税风险</a:t>
            </a:r>
            <a:endParaRPr lang="zh-CN" altLang="en-US">
              <a:solidFill>
                <a:srgbClr val="FF0000"/>
              </a:solidFill>
            </a:endParaRPr>
          </a:p>
        </p:txBody>
      </p:sp>
      <p:graphicFrame>
        <p:nvGraphicFramePr>
          <p:cNvPr id="5" name="表格 4"/>
          <p:cNvGraphicFramePr/>
          <p:nvPr>
            <p:custDataLst>
              <p:tags r:id="rId1"/>
            </p:custDataLst>
          </p:nvPr>
        </p:nvGraphicFramePr>
        <p:xfrm>
          <a:off x="754380" y="1604645"/>
          <a:ext cx="11023600" cy="4270375"/>
        </p:xfrm>
        <a:graphic>
          <a:graphicData uri="http://schemas.openxmlformats.org/drawingml/2006/table">
            <a:tbl>
              <a:tblPr firstRow="1" bandRow="1">
                <a:tableStyleId>{5C22544A-7EE6-4342-B048-85BDC9FD1C3A}</a:tableStyleId>
              </a:tblPr>
              <a:tblGrid>
                <a:gridCol w="2507615"/>
                <a:gridCol w="4841240"/>
                <a:gridCol w="3674745"/>
              </a:tblGrid>
              <a:tr h="372110">
                <a:tc>
                  <a:txBody>
                    <a:bodyPr/>
                    <a:p>
                      <a:pPr>
                        <a:buNone/>
                      </a:pPr>
                      <a:r>
                        <a:rPr lang="zh-CN" altLang="en-US" sz="1800" b="1">
                          <a:ea typeface="华文中宋" panose="02010600040101010101" pitchFamily="2" charset="-122"/>
                        </a:rPr>
                        <a:t>情形</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涉税风险</a:t>
                      </a:r>
                      <a:endParaRPr lang="zh-CN" altLang="en-US" sz="1800" b="1">
                        <a:ea typeface="华文中宋" panose="02010600040101010101" pitchFamily="2" charset="-122"/>
                      </a:endParaRPr>
                    </a:p>
                  </a:txBody>
                  <a:tcPr/>
                </a:tc>
                <a:tc>
                  <a:txBody>
                    <a:bodyPr/>
                    <a:p>
                      <a:pPr>
                        <a:buNone/>
                      </a:pPr>
                      <a:r>
                        <a:rPr lang="zh-CN" altLang="en-US" sz="1800" b="1">
                          <a:ea typeface="华文中宋" panose="02010600040101010101" pitchFamily="2" charset="-122"/>
                        </a:rPr>
                        <a:t>提示</a:t>
                      </a:r>
                      <a:endParaRPr lang="zh-CN" altLang="en-US" sz="1800" b="1">
                        <a:ea typeface="华文中宋" panose="02010600040101010101" pitchFamily="2" charset="-122"/>
                      </a:endParaRPr>
                    </a:p>
                  </a:txBody>
                  <a:tcPr/>
                </a:tc>
              </a:tr>
              <a:tr h="652145">
                <a:tc>
                  <a:txBody>
                    <a:bodyPr/>
                    <a:p>
                      <a:pPr>
                        <a:buNone/>
                      </a:pPr>
                      <a:r>
                        <a:rPr lang="zh-CN" altLang="en-US" sz="1800" b="1" dirty="0" smtClean="0">
                          <a:solidFill>
                            <a:schemeClr val="tx1"/>
                          </a:solidFill>
                          <a:ea typeface="华文中宋" panose="02010600040101010101" pitchFamily="2" charset="-122"/>
                          <a:sym typeface="+mn-ea"/>
                        </a:rPr>
                        <a:t>固定资产</a:t>
                      </a:r>
                      <a:r>
                        <a:rPr lang="en-US" altLang="zh-CN" sz="1800" b="1" dirty="0" smtClean="0">
                          <a:solidFill>
                            <a:schemeClr val="tx1"/>
                          </a:solidFill>
                          <a:ea typeface="华文中宋" panose="02010600040101010101" pitchFamily="2" charset="-122"/>
                          <a:sym typeface="+mn-ea"/>
                        </a:rPr>
                        <a:t>-</a:t>
                      </a:r>
                      <a:r>
                        <a:rPr lang="zh-CN" altLang="en-US" sz="1800" b="1" dirty="0" smtClean="0">
                          <a:solidFill>
                            <a:schemeClr val="tx1"/>
                          </a:solidFill>
                          <a:ea typeface="华文中宋" panose="02010600040101010101" pitchFamily="2" charset="-122"/>
                          <a:sym typeface="+mn-ea"/>
                        </a:rPr>
                        <a:t>设备等</a:t>
                      </a:r>
                      <a:endParaRPr lang="zh-CN" altLang="en-US" sz="1800" b="1" dirty="0" smtClean="0">
                        <a:solidFill>
                          <a:schemeClr val="tx1"/>
                        </a:solidFill>
                        <a:ea typeface="华文中宋" panose="02010600040101010101" pitchFamily="2" charset="-122"/>
                        <a:sym typeface="+mn-ea"/>
                      </a:endParaRPr>
                    </a:p>
                  </a:txBody>
                  <a:tcPr/>
                </a:tc>
                <a:tc>
                  <a:txBody>
                    <a:bodyPr/>
                    <a:p>
                      <a:pPr>
                        <a:buNone/>
                      </a:pPr>
                      <a:r>
                        <a:rPr lang="zh-CN" altLang="en-US" b="1">
                          <a:ea typeface="华文中宋" panose="02010600040101010101" pitchFamily="2" charset="-122"/>
                        </a:rPr>
                        <a:t>一次性税务扣除是否符合条件；以后年度调增是否准确；出售、报损时调增是否准确</a:t>
                      </a:r>
                      <a:endParaRPr lang="zh-CN" altLang="en-US" b="1">
                        <a:ea typeface="华文中宋" panose="02010600040101010101" pitchFamily="2" charset="-122"/>
                      </a:endParaRPr>
                    </a:p>
                  </a:txBody>
                  <a:tcPr/>
                </a:tc>
                <a:tc>
                  <a:txBody>
                    <a:bodyPr/>
                    <a:p>
                      <a:pPr>
                        <a:buNone/>
                      </a:pPr>
                      <a:endParaRPr lang="zh-CN" altLang="en-US" b="1">
                        <a:ea typeface="华文中宋" panose="02010600040101010101" pitchFamily="2" charset="-122"/>
                      </a:endParaRPr>
                    </a:p>
                  </a:txBody>
                  <a:tcPr/>
                </a:tc>
              </a:tr>
              <a:tr h="651510">
                <a:tc>
                  <a:txBody>
                    <a:bodyPr/>
                    <a:p>
                      <a:pPr>
                        <a:buNone/>
                      </a:pPr>
                      <a:r>
                        <a:rPr lang="zh-CN" altLang="en-US" b="1">
                          <a:ea typeface="华文中宋" panose="02010600040101010101" pitchFamily="2" charset="-122"/>
                        </a:rPr>
                        <a:t>固定资产</a:t>
                      </a:r>
                      <a:r>
                        <a:rPr lang="en-US" altLang="zh-CN" b="1">
                          <a:ea typeface="华文中宋" panose="02010600040101010101" pitchFamily="2" charset="-122"/>
                        </a:rPr>
                        <a:t>——</a:t>
                      </a:r>
                      <a:r>
                        <a:rPr lang="zh-CN" altLang="en-US" b="1">
                          <a:ea typeface="华文中宋" panose="02010600040101010101" pitchFamily="2" charset="-122"/>
                        </a:rPr>
                        <a:t>房屋建筑物</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是否与房产税变动同步；附属设备等是否计入房产税原值；自用与出租房产税是否衔接</a:t>
                      </a:r>
                      <a:endParaRPr lang="en-US" altLang="zh-CN" b="1">
                        <a:ea typeface="华文中宋" panose="02010600040101010101" pitchFamily="2" charset="-122"/>
                      </a:endParaRPr>
                    </a:p>
                  </a:txBody>
                  <a:tcPr/>
                </a:tc>
                <a:tc>
                  <a:txBody>
                    <a:bodyPr/>
                    <a:p>
                      <a:pPr>
                        <a:buNone/>
                      </a:pPr>
                      <a:endParaRPr lang="zh-CN" altLang="en-US" b="1">
                        <a:ea typeface="华文中宋" panose="02010600040101010101" pitchFamily="2" charset="-122"/>
                      </a:endParaRPr>
                    </a:p>
                  </a:txBody>
                  <a:tcPr/>
                </a:tc>
              </a:tr>
              <a:tr h="651510">
                <a:tc>
                  <a:txBody>
                    <a:bodyPr/>
                    <a:p>
                      <a:pPr>
                        <a:buNone/>
                      </a:pPr>
                      <a:r>
                        <a:rPr lang="zh-CN" altLang="en-US" b="1">
                          <a:ea typeface="华文中宋" panose="02010600040101010101" pitchFamily="2" charset="-122"/>
                        </a:rPr>
                        <a:t>无形资产</a:t>
                      </a:r>
                      <a:r>
                        <a:rPr lang="en-US" altLang="zh-CN" b="1">
                          <a:ea typeface="华文中宋" panose="02010600040101010101" pitchFamily="2" charset="-122"/>
                        </a:rPr>
                        <a:t>——</a:t>
                      </a:r>
                      <a:r>
                        <a:rPr lang="zh-CN" altLang="en-US" b="1">
                          <a:ea typeface="华文中宋" panose="02010600040101010101" pitchFamily="2" charset="-122"/>
                        </a:rPr>
                        <a:t>土地使用权等</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是否与缴纳土地使用税变动同步；是否计入房产税计税原值</a:t>
                      </a:r>
                      <a:endParaRPr lang="en-US" altLang="zh-CN" b="1">
                        <a:ea typeface="华文中宋" panose="02010600040101010101" pitchFamily="2" charset="-122"/>
                      </a:endParaRPr>
                    </a:p>
                  </a:txBody>
                  <a:tcPr/>
                </a:tc>
                <a:tc>
                  <a:txBody>
                    <a:bodyPr/>
                    <a:p>
                      <a:pPr>
                        <a:buNone/>
                      </a:pPr>
                      <a:endParaRPr lang="zh-CN" altLang="en-US" b="1">
                        <a:ea typeface="华文中宋" panose="02010600040101010101" pitchFamily="2" charset="-122"/>
                      </a:endParaRPr>
                    </a:p>
                  </a:txBody>
                  <a:tcPr/>
                </a:tc>
              </a:tr>
              <a:tr h="638175">
                <a:tc>
                  <a:txBody>
                    <a:bodyPr/>
                    <a:p>
                      <a:pPr>
                        <a:buNone/>
                      </a:pPr>
                      <a:r>
                        <a:rPr lang="zh-CN" altLang="en-US" b="1">
                          <a:ea typeface="华文中宋" panose="02010600040101010101" pitchFamily="2" charset="-122"/>
                        </a:rPr>
                        <a:t>长期待摊费用</a:t>
                      </a:r>
                      <a:r>
                        <a:rPr lang="en-US" altLang="zh-CN" b="1">
                          <a:ea typeface="华文中宋" panose="02010600040101010101" pitchFamily="2" charset="-122"/>
                        </a:rPr>
                        <a:t>——</a:t>
                      </a:r>
                      <a:r>
                        <a:rPr lang="zh-CN" altLang="en-US" b="1">
                          <a:ea typeface="华文中宋" panose="02010600040101010101" pitchFamily="2" charset="-122"/>
                        </a:rPr>
                        <a:t>装修费</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是否属于房屋建筑物改建；属于改建的处理是否准确；是否按规定调整房产税计税原值</a:t>
                      </a:r>
                      <a:endParaRPr lang="zh-CN" altLang="en-US" b="1">
                        <a:ea typeface="华文中宋" panose="02010600040101010101" pitchFamily="2" charset="-122"/>
                      </a:endParaRPr>
                    </a:p>
                  </a:txBody>
                  <a:tcPr/>
                </a:tc>
                <a:tc>
                  <a:txBody>
                    <a:bodyPr/>
                    <a:p>
                      <a:pPr>
                        <a:buNone/>
                      </a:pPr>
                      <a:endParaRPr lang="zh-CN" altLang="en-US" b="1">
                        <a:ea typeface="华文中宋" panose="02010600040101010101" pitchFamily="2" charset="-122"/>
                      </a:endParaRPr>
                    </a:p>
                  </a:txBody>
                  <a:tcPr/>
                </a:tc>
              </a:tr>
              <a:tr h="651510">
                <a:tc>
                  <a:txBody>
                    <a:bodyPr/>
                    <a:p>
                      <a:pPr>
                        <a:buNone/>
                      </a:pPr>
                      <a:r>
                        <a:rPr lang="zh-CN" altLang="en-US" b="1">
                          <a:ea typeface="华文中宋" panose="02010600040101010101" pitchFamily="2" charset="-122"/>
                        </a:rPr>
                        <a:t>不动产登记信息</a:t>
                      </a:r>
                      <a:endParaRPr lang="en-US" altLang="zh-CN" b="1">
                        <a:ea typeface="华文中宋" panose="02010600040101010101" pitchFamily="2" charset="-122"/>
                      </a:endParaRPr>
                    </a:p>
                  </a:txBody>
                  <a:tcPr/>
                </a:tc>
                <a:tc>
                  <a:txBody>
                    <a:bodyPr/>
                    <a:p>
                      <a:pPr>
                        <a:buNone/>
                      </a:pPr>
                      <a:r>
                        <a:rPr lang="zh-CN" altLang="en-US" b="1">
                          <a:ea typeface="华文中宋" panose="02010600040101010101" pitchFamily="2" charset="-122"/>
                        </a:rPr>
                        <a:t>房产、土地与不动产是否一致并准确缴纳房产税和土地使用税</a:t>
                      </a:r>
                      <a:endParaRPr lang="zh-CN" altLang="en-US" b="1">
                        <a:ea typeface="华文中宋" panose="02010600040101010101" pitchFamily="2" charset="-122"/>
                      </a:endParaRPr>
                    </a:p>
                  </a:txBody>
                  <a:tcPr/>
                </a:tc>
                <a:tc>
                  <a:txBody>
                    <a:bodyPr/>
                    <a:p>
                      <a:pPr>
                        <a:buNone/>
                      </a:pPr>
                      <a:endParaRPr lang="zh-CN" altLang="en-US" b="1">
                        <a:ea typeface="华文中宋" panose="02010600040101010101" pitchFamily="2" charset="-122"/>
                      </a:endParaRPr>
                    </a:p>
                  </a:txBody>
                  <a:tcPr/>
                </a:tc>
              </a:tr>
              <a:tr h="651510">
                <a:tc>
                  <a:txBody>
                    <a:bodyPr/>
                    <a:p>
                      <a:pPr>
                        <a:buNone/>
                      </a:pPr>
                      <a:r>
                        <a:rPr lang="zh-CN" altLang="en-US" b="1">
                          <a:ea typeface="华文中宋" panose="02010600040101010101" pitchFamily="2" charset="-122"/>
                        </a:rPr>
                        <a:t>印花税</a:t>
                      </a:r>
                      <a:endParaRPr lang="zh-CN" altLang="en-US" b="1">
                        <a:ea typeface="华文中宋" panose="02010600040101010101" pitchFamily="2" charset="-122"/>
                      </a:endParaRPr>
                    </a:p>
                  </a:txBody>
                  <a:tcPr/>
                </a:tc>
                <a:tc>
                  <a:txBody>
                    <a:bodyPr/>
                    <a:p>
                      <a:pPr>
                        <a:buNone/>
                      </a:pPr>
                      <a:r>
                        <a:rPr lang="zh-CN" altLang="en-US" b="1">
                          <a:ea typeface="华文中宋" panose="02010600040101010101" pitchFamily="2" charset="-122"/>
                        </a:rPr>
                        <a:t>买卖、建设工程、租赁等合同；产权转移书据是否同步申报</a:t>
                      </a:r>
                      <a:endParaRPr lang="zh-CN" altLang="en-US" b="1">
                        <a:ea typeface="华文中宋" panose="02010600040101010101" pitchFamily="2" charset="-122"/>
                      </a:endParaRPr>
                    </a:p>
                  </a:txBody>
                  <a:tcPr/>
                </a:tc>
                <a:tc>
                  <a:txBody>
                    <a:bodyPr/>
                    <a:p>
                      <a:pPr>
                        <a:buNone/>
                      </a:pPr>
                      <a:endParaRPr lang="zh-CN" altLang="en-US" b="1">
                        <a:ea typeface="华文中宋" panose="02010600040101010101" pitchFamily="2" charset="-122"/>
                      </a:endParaRPr>
                    </a:p>
                  </a:txBody>
                  <a:tcPr/>
                </a:tc>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部分涉税风险分析</a:t>
            </a:r>
            <a:endParaRPr lang="zh-CN" altLang="en-US"/>
          </a:p>
        </p:txBody>
      </p:sp>
      <p:sp>
        <p:nvSpPr>
          <p:cNvPr id="3" name="内容占位符 2"/>
          <p:cNvSpPr>
            <a:spLocks noGrp="1"/>
          </p:cNvSpPr>
          <p:nvPr>
            <p:ph idx="1"/>
          </p:nvPr>
        </p:nvSpPr>
        <p:spPr/>
        <p:txBody>
          <a:bodyPr/>
          <a:p>
            <a:r>
              <a:rPr lang="zh-CN" altLang="en-US">
                <a:solidFill>
                  <a:srgbClr val="FF0000"/>
                </a:solidFill>
              </a:rPr>
              <a:t>四</a:t>
            </a:r>
            <a:r>
              <a:rPr lang="en-US" altLang="zh-CN">
                <a:solidFill>
                  <a:srgbClr val="FF0000"/>
                </a:solidFill>
              </a:rPr>
              <a:t>.</a:t>
            </a:r>
            <a:r>
              <a:rPr lang="zh-CN" altLang="en-US">
                <a:solidFill>
                  <a:srgbClr val="FF0000"/>
                </a:solidFill>
              </a:rPr>
              <a:t>其他应付款等负债</a:t>
            </a:r>
            <a:r>
              <a:rPr lang="zh-CN" altLang="en-US">
                <a:solidFill>
                  <a:srgbClr val="FF0000"/>
                </a:solidFill>
                <a:sym typeface="+mn-ea"/>
              </a:rPr>
              <a:t>的涉税风险</a:t>
            </a:r>
            <a:endParaRPr lang="zh-CN" altLang="en-US">
              <a:solidFill>
                <a:srgbClr val="FF0000"/>
              </a:solidFill>
              <a:sym typeface="+mn-ea"/>
            </a:endParaRPr>
          </a:p>
        </p:txBody>
      </p:sp>
      <p:graphicFrame>
        <p:nvGraphicFramePr>
          <p:cNvPr id="4" name="表格 3"/>
          <p:cNvGraphicFramePr/>
          <p:nvPr>
            <p:custDataLst>
              <p:tags r:id="rId1"/>
            </p:custDataLst>
          </p:nvPr>
        </p:nvGraphicFramePr>
        <p:xfrm>
          <a:off x="750570" y="1564005"/>
          <a:ext cx="10894696" cy="1965960"/>
        </p:xfrm>
        <a:graphic>
          <a:graphicData uri="http://schemas.openxmlformats.org/drawingml/2006/table">
            <a:tbl>
              <a:tblPr firstRow="1" bandRow="1">
                <a:tableStyleId>{5C22544A-7EE6-4342-B048-85BDC9FD1C3A}</a:tableStyleId>
              </a:tblPr>
              <a:tblGrid>
                <a:gridCol w="1156970"/>
                <a:gridCol w="2474596"/>
                <a:gridCol w="3809365"/>
                <a:gridCol w="3453765"/>
              </a:tblGrid>
              <a:tr h="388620">
                <a:tc gridSpan="2">
                  <a:txBody>
                    <a:bodyPr/>
                    <a:p>
                      <a:pPr>
                        <a:buNone/>
                      </a:pPr>
                      <a:r>
                        <a:rPr lang="zh-CN" altLang="en-US" sz="2000" b="1">
                          <a:ea typeface="华文中宋" panose="02010600040101010101" pitchFamily="2" charset="-122"/>
                        </a:rPr>
                        <a:t>情形</a:t>
                      </a:r>
                      <a:endParaRPr lang="zh-CN" altLang="en-US" sz="2000" b="1">
                        <a:ea typeface="华文中宋" panose="02010600040101010101" pitchFamily="2" charset="-122"/>
                      </a:endParaRPr>
                    </a:p>
                  </a:txBody>
                  <a:tcPr/>
                </a:tc>
                <a:tc hMerge="1">
                  <a:tcPr/>
                </a:tc>
                <a:tc>
                  <a:txBody>
                    <a:bodyPr/>
                    <a:p>
                      <a:pPr>
                        <a:buNone/>
                      </a:pPr>
                      <a:r>
                        <a:rPr lang="zh-CN" altLang="en-US" sz="2000" b="1">
                          <a:ea typeface="华文中宋" panose="02010600040101010101" pitchFamily="2" charset="-122"/>
                        </a:rPr>
                        <a:t>涉税风险</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提示</a:t>
                      </a:r>
                      <a:endParaRPr lang="zh-CN" altLang="en-US" sz="2000" b="1">
                        <a:ea typeface="华文中宋" panose="02010600040101010101" pitchFamily="2" charset="-122"/>
                      </a:endParaRPr>
                    </a:p>
                  </a:txBody>
                  <a:tcPr/>
                </a:tc>
              </a:tr>
              <a:tr h="388620">
                <a:tc rowSpan="2">
                  <a:txBody>
                    <a:bodyPr/>
                    <a:p>
                      <a:pPr>
                        <a:buNone/>
                      </a:pPr>
                      <a:r>
                        <a:rPr lang="zh-CN" altLang="en-US" sz="2000" b="1">
                          <a:ea typeface="华文中宋" panose="02010600040101010101" pitchFamily="2" charset="-122"/>
                        </a:rPr>
                        <a:t>其他应付款等负债</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期末余额较大、不变</a:t>
                      </a:r>
                      <a:endParaRPr lang="zh-CN" altLang="en-US" sz="2000" b="1">
                        <a:ea typeface="华文中宋" panose="02010600040101010101" pitchFamily="2" charset="-122"/>
                      </a:endParaRPr>
                    </a:p>
                  </a:txBody>
                  <a:tcPr/>
                </a:tc>
                <a:tc rowSpan="2">
                  <a:txBody>
                    <a:bodyPr/>
                    <a:p>
                      <a:pPr>
                        <a:buNone/>
                      </a:pPr>
                      <a:r>
                        <a:rPr lang="en-US" altLang="zh-CN" sz="2000" b="1">
                          <a:ea typeface="华文中宋" panose="02010600040101010101" pitchFamily="2" charset="-122"/>
                          <a:sym typeface="+mn-ea"/>
                        </a:rPr>
                        <a:t>1.</a:t>
                      </a:r>
                      <a:r>
                        <a:rPr lang="zh-CN" altLang="en-US" sz="2000" b="1">
                          <a:ea typeface="华文中宋" panose="02010600040101010101" pitchFamily="2" charset="-122"/>
                          <a:sym typeface="+mn-ea"/>
                        </a:rPr>
                        <a:t>应税销售额、价外费用、返利等挂计</a:t>
                      </a:r>
                      <a:endParaRPr lang="zh-CN" altLang="en-US" sz="2000" b="1" kern="1200">
                        <a:latin typeface="+mn-lt"/>
                        <a:ea typeface="华文中宋" panose="02010600040101010101" pitchFamily="2" charset="-122"/>
                        <a:cs typeface="+mn-cs"/>
                      </a:endParaRPr>
                    </a:p>
                    <a:p>
                      <a:pPr>
                        <a:buNone/>
                      </a:pPr>
                      <a:r>
                        <a:rPr lang="en-US" altLang="zh-CN" sz="2000" b="1">
                          <a:ea typeface="华文中宋" panose="02010600040101010101" pitchFamily="2" charset="-122"/>
                          <a:sym typeface="+mn-ea"/>
                        </a:rPr>
                        <a:t>2.</a:t>
                      </a:r>
                      <a:r>
                        <a:rPr lang="zh-CN" altLang="en-US" sz="2000" b="1">
                          <a:ea typeface="华文中宋" panose="02010600040101010101" pitchFamily="2" charset="-122"/>
                          <a:sym typeface="+mn-ea"/>
                        </a:rPr>
                        <a:t>包装物押金未及时处理</a:t>
                      </a:r>
                      <a:endParaRPr lang="zh-CN" altLang="en-US" sz="2000" b="1" kern="1200">
                        <a:latin typeface="+mn-lt"/>
                        <a:ea typeface="华文中宋" panose="02010600040101010101" pitchFamily="2" charset="-122"/>
                        <a:cs typeface="+mn-cs"/>
                      </a:endParaRPr>
                    </a:p>
                    <a:p>
                      <a:pPr>
                        <a:buNone/>
                      </a:pPr>
                      <a:r>
                        <a:rPr lang="zh-CN" altLang="en-US" sz="2000" b="1">
                          <a:ea typeface="华文中宋" panose="02010600040101010101" pitchFamily="2" charset="-122"/>
                          <a:sym typeface="+mn-ea"/>
                        </a:rPr>
                        <a:t>2.将无法支付款项未及时确认为所得</a:t>
                      </a:r>
                      <a:endParaRPr lang="zh-CN" altLang="en-US" sz="2000" b="1">
                        <a:ea typeface="华文中宋" panose="02010600040101010101" pitchFamily="2" charset="-122"/>
                      </a:endParaRPr>
                    </a:p>
                  </a:txBody>
                  <a:tcPr/>
                </a:tc>
                <a:tc>
                  <a:txBody>
                    <a:bodyPr/>
                    <a:p>
                      <a:pPr>
                        <a:buNone/>
                      </a:pPr>
                      <a:endParaRPr lang="zh-CN" altLang="en-US" sz="2000" b="1">
                        <a:ea typeface="华文中宋" panose="02010600040101010101" pitchFamily="2" charset="-122"/>
                      </a:endParaRPr>
                    </a:p>
                  </a:txBody>
                  <a:tcPr/>
                </a:tc>
              </a:tr>
              <a:tr h="388620">
                <a:tc vMerge="1">
                  <a:tcPr/>
                </a:tc>
                <a:tc>
                  <a:txBody>
                    <a:bodyPr/>
                    <a:p>
                      <a:pPr>
                        <a:buNone/>
                      </a:pPr>
                      <a:r>
                        <a:rPr lang="zh-CN" altLang="en-US" sz="2000" b="1">
                          <a:ea typeface="华文中宋" panose="02010600040101010101" pitchFamily="2" charset="-122"/>
                        </a:rPr>
                        <a:t>只增不减</a:t>
                      </a:r>
                      <a:endParaRPr lang="zh-CN" altLang="en-US" sz="2000" b="1">
                        <a:ea typeface="华文中宋" panose="02010600040101010101" pitchFamily="2" charset="-122"/>
                      </a:endParaRPr>
                    </a:p>
                  </a:txBody>
                  <a:tcPr/>
                </a:tc>
                <a:tc vMerge="1">
                  <a:tcPr/>
                </a:tc>
                <a:tc>
                  <a:txBody>
                    <a:bodyPr/>
                    <a:p>
                      <a:pPr>
                        <a:buNone/>
                      </a:pPr>
                      <a:endParaRPr lang="zh-CN" altLang="en-US" sz="2000" b="1">
                        <a:ea typeface="华文中宋" panose="02010600040101010101" pitchFamily="2" charset="-122"/>
                      </a:endParaRPr>
                    </a:p>
                  </a:txBody>
                  <a:tcPr/>
                </a:tc>
              </a:tr>
              <a:tr h="388620">
                <a:tc gridSpan="2">
                  <a:txBody>
                    <a:bodyPr/>
                    <a:p>
                      <a:pPr>
                        <a:buNone/>
                      </a:pPr>
                      <a:r>
                        <a:rPr lang="zh-CN" altLang="en-US" sz="2000" b="1">
                          <a:ea typeface="华文中宋" panose="02010600040101010101" pitchFamily="2" charset="-122"/>
                        </a:rPr>
                        <a:t>支付非金融利息</a:t>
                      </a:r>
                      <a:endParaRPr lang="zh-CN" altLang="en-US" sz="2000" b="1">
                        <a:ea typeface="华文中宋" panose="02010600040101010101" pitchFamily="2" charset="-122"/>
                      </a:endParaRPr>
                    </a:p>
                  </a:txBody>
                  <a:tcPr/>
                </a:tc>
                <a:tc hMerge="1">
                  <a:tcPr/>
                </a:tc>
                <a:tc>
                  <a:txBody>
                    <a:bodyPr/>
                    <a:p>
                      <a:pPr>
                        <a:buNone/>
                      </a:pPr>
                      <a:r>
                        <a:rPr lang="en-US" altLang="zh-CN" sz="2000" b="1">
                          <a:ea typeface="华文中宋" panose="02010600040101010101" pitchFamily="2" charset="-122"/>
                        </a:rPr>
                        <a:t>1.</a:t>
                      </a:r>
                      <a:r>
                        <a:rPr lang="zh-CN" altLang="en-US" sz="2000" b="1">
                          <a:ea typeface="华文中宋" panose="02010600040101010101" pitchFamily="2" charset="-122"/>
                        </a:rPr>
                        <a:t>利率超过规定标准</a:t>
                      </a:r>
                      <a:endParaRPr lang="zh-CN" altLang="en-US" sz="2000" b="1">
                        <a:ea typeface="华文中宋" panose="02010600040101010101" pitchFamily="2" charset="-122"/>
                      </a:endParaRPr>
                    </a:p>
                    <a:p>
                      <a:pPr>
                        <a:buNone/>
                      </a:pPr>
                      <a:r>
                        <a:rPr lang="en-US" altLang="zh-CN" sz="2000" b="1">
                          <a:ea typeface="华文中宋" panose="02010600040101010101" pitchFamily="2" charset="-122"/>
                        </a:rPr>
                        <a:t>2.</a:t>
                      </a:r>
                      <a:r>
                        <a:rPr lang="zh-CN" altLang="en-US" sz="2000" b="1">
                          <a:ea typeface="华文中宋" panose="02010600040101010101" pitchFamily="2" charset="-122"/>
                        </a:rPr>
                        <a:t>超过债资比部分</a:t>
                      </a:r>
                      <a:endParaRPr lang="zh-CN" altLang="en-US" sz="2000" b="1">
                        <a:ea typeface="华文中宋" panose="02010600040101010101" pitchFamily="2" charset="-122"/>
                      </a:endParaRPr>
                    </a:p>
                  </a:txBody>
                  <a:tcPr/>
                </a:tc>
                <a:tc>
                  <a:txBody>
                    <a:bodyPr/>
                    <a:p>
                      <a:pPr>
                        <a:buNone/>
                      </a:pPr>
                      <a:endParaRPr lang="zh-CN" altLang="en-US" sz="2000" b="1">
                        <a:ea typeface="华文中宋" panose="02010600040101010101" pitchFamily="2" charset="-122"/>
                      </a:endParaRPr>
                    </a:p>
                  </a:txBody>
                  <a:tcPr/>
                </a:tc>
              </a:tr>
            </a:tbl>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部分涉税风险分析</a:t>
            </a:r>
            <a:endParaRPr lang="zh-CN" altLang="en-US"/>
          </a:p>
        </p:txBody>
      </p:sp>
      <p:sp>
        <p:nvSpPr>
          <p:cNvPr id="3" name="内容占位符 2"/>
          <p:cNvSpPr>
            <a:spLocks noGrp="1"/>
          </p:cNvSpPr>
          <p:nvPr>
            <p:ph idx="1"/>
          </p:nvPr>
        </p:nvSpPr>
        <p:spPr/>
        <p:txBody>
          <a:bodyPr/>
          <a:p>
            <a:r>
              <a:rPr lang="zh-CN" altLang="en-US" dirty="0" smtClean="0">
                <a:solidFill>
                  <a:srgbClr val="FF0000"/>
                </a:solidFill>
              </a:rPr>
              <a:t>六.</a:t>
            </a:r>
            <a:r>
              <a:rPr lang="zh-CN" altLang="en-US" dirty="0" smtClean="0">
                <a:solidFill>
                  <a:srgbClr val="FF0000"/>
                </a:solidFill>
                <a:sym typeface="+mn-ea"/>
              </a:rPr>
              <a:t>资本公积、</a:t>
            </a:r>
            <a:r>
              <a:rPr lang="zh-CN" altLang="en-US" dirty="0" smtClean="0">
                <a:solidFill>
                  <a:srgbClr val="FF0000"/>
                </a:solidFill>
                <a:sym typeface="+mn-ea"/>
              </a:rPr>
              <a:t>未分配利润（盈余公积）变化的涉税风险</a:t>
            </a:r>
            <a:endParaRPr lang="zh-CN" altLang="en-US" dirty="0" smtClean="0">
              <a:solidFill>
                <a:srgbClr val="FF0000"/>
              </a:solidFill>
              <a:sym typeface="+mn-ea"/>
            </a:endParaRPr>
          </a:p>
          <a:p>
            <a:endParaRPr lang="zh-CN" altLang="en-US" dirty="0" smtClean="0">
              <a:solidFill>
                <a:srgbClr val="FF0000"/>
              </a:solidFill>
              <a:sym typeface="+mn-ea"/>
            </a:endParaRPr>
          </a:p>
        </p:txBody>
      </p:sp>
      <p:graphicFrame>
        <p:nvGraphicFramePr>
          <p:cNvPr id="4" name="表格 3"/>
          <p:cNvGraphicFramePr/>
          <p:nvPr>
            <p:custDataLst>
              <p:tags r:id="rId1"/>
            </p:custDataLst>
          </p:nvPr>
        </p:nvGraphicFramePr>
        <p:xfrm>
          <a:off x="838200" y="1574800"/>
          <a:ext cx="9917430" cy="2535555"/>
        </p:xfrm>
        <a:graphic>
          <a:graphicData uri="http://schemas.openxmlformats.org/drawingml/2006/table">
            <a:tbl>
              <a:tblPr firstRow="1" bandRow="1">
                <a:tableStyleId>{5C22544A-7EE6-4342-B048-85BDC9FD1C3A}</a:tableStyleId>
              </a:tblPr>
              <a:tblGrid>
                <a:gridCol w="2327910"/>
                <a:gridCol w="5483860"/>
                <a:gridCol w="2105660"/>
              </a:tblGrid>
              <a:tr h="417830">
                <a:tc>
                  <a:txBody>
                    <a:bodyPr/>
                    <a:p>
                      <a:pPr>
                        <a:buNone/>
                      </a:pPr>
                      <a:r>
                        <a:rPr lang="zh-CN" altLang="en-US" sz="2000" b="1">
                          <a:ea typeface="华文中宋" panose="02010600040101010101" pitchFamily="2" charset="-122"/>
                        </a:rPr>
                        <a:t>情形</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涉税风险</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提示</a:t>
                      </a:r>
                      <a:endParaRPr lang="zh-CN" altLang="en-US" sz="2000" b="1">
                        <a:ea typeface="华文中宋" panose="02010600040101010101" pitchFamily="2" charset="-122"/>
                      </a:endParaRPr>
                    </a:p>
                  </a:txBody>
                  <a:tcPr/>
                </a:tc>
              </a:tr>
              <a:tr h="410845">
                <a:tc>
                  <a:txBody>
                    <a:bodyPr/>
                    <a:p>
                      <a:pPr>
                        <a:buNone/>
                      </a:pPr>
                      <a:r>
                        <a:rPr lang="zh-CN" altLang="en-US" sz="2000" b="1">
                          <a:ea typeface="华文中宋" panose="02010600040101010101" pitchFamily="2" charset="-122"/>
                          <a:sym typeface="+mn-ea"/>
                        </a:rPr>
                        <a:t>资本公积</a:t>
                      </a:r>
                      <a:r>
                        <a:rPr lang="zh-CN" altLang="en-US" sz="2000" b="1">
                          <a:ea typeface="华文中宋" panose="02010600040101010101" pitchFamily="2" charset="-122"/>
                          <a:sym typeface="+mn-ea"/>
                        </a:rPr>
                        <a:t>增大</a:t>
                      </a:r>
                      <a:endParaRPr lang="zh-CN" altLang="en-US" sz="2000" b="1">
                        <a:ea typeface="华文中宋" panose="02010600040101010101" pitchFamily="2" charset="-122"/>
                        <a:sym typeface="+mn-ea"/>
                      </a:endParaRPr>
                    </a:p>
                  </a:txBody>
                  <a:tcPr/>
                </a:tc>
                <a:tc>
                  <a:txBody>
                    <a:bodyPr/>
                    <a:p>
                      <a:pPr>
                        <a:buNone/>
                      </a:pPr>
                      <a:r>
                        <a:rPr lang="en-US" altLang="zh-CN" sz="2000" b="1">
                          <a:ea typeface="华文中宋" panose="02010600040101010101" pitchFamily="2" charset="-122"/>
                        </a:rPr>
                        <a:t>1.</a:t>
                      </a:r>
                      <a:r>
                        <a:rPr lang="zh-CN" altLang="en-US" sz="2000" b="1">
                          <a:ea typeface="华文中宋" panose="02010600040101010101" pitchFamily="2" charset="-122"/>
                        </a:rPr>
                        <a:t>将增值税应税收入计入</a:t>
                      </a:r>
                      <a:endParaRPr lang="zh-CN" altLang="en-US" sz="2000" b="1">
                        <a:ea typeface="华文中宋" panose="02010600040101010101" pitchFamily="2" charset="-122"/>
                      </a:endParaRPr>
                    </a:p>
                    <a:p>
                      <a:pPr>
                        <a:buNone/>
                      </a:pPr>
                      <a:r>
                        <a:rPr lang="en-US" altLang="zh-CN" sz="2000" b="1">
                          <a:ea typeface="华文中宋" panose="02010600040101010101" pitchFamily="2" charset="-122"/>
                        </a:rPr>
                        <a:t>2.</a:t>
                      </a:r>
                      <a:r>
                        <a:rPr lang="zh-CN" altLang="en-US" sz="2000" b="1">
                          <a:ea typeface="华文中宋" panose="02010600040101010101" pitchFamily="2" charset="-122"/>
                        </a:rPr>
                        <a:t>将企业所得税应税收入计</a:t>
                      </a:r>
                      <a:r>
                        <a:rPr lang="zh-CN" altLang="en-US" sz="2000" b="1">
                          <a:ea typeface="华文中宋" panose="02010600040101010101" pitchFamily="2" charset="-122"/>
                        </a:rPr>
                        <a:t>入</a:t>
                      </a:r>
                      <a:endParaRPr lang="zh-CN" altLang="en-US" sz="2000" b="1">
                        <a:ea typeface="华文中宋" panose="02010600040101010101" pitchFamily="2" charset="-122"/>
                      </a:endParaRPr>
                    </a:p>
                    <a:p>
                      <a:pPr>
                        <a:buNone/>
                      </a:pPr>
                      <a:r>
                        <a:rPr lang="en-US" altLang="zh-CN" sz="2000" b="1">
                          <a:ea typeface="华文中宋" panose="02010600040101010101" pitchFamily="2" charset="-122"/>
                        </a:rPr>
                        <a:t>3.</a:t>
                      </a:r>
                      <a:r>
                        <a:rPr lang="zh-CN" altLang="en-US" sz="2000" b="1">
                          <a:ea typeface="华文中宋" panose="02010600040101010101" pitchFamily="2" charset="-122"/>
                        </a:rPr>
                        <a:t>未按规定缴纳营业账簿的印花</a:t>
                      </a:r>
                      <a:r>
                        <a:rPr lang="zh-CN" altLang="en-US" sz="2000" b="1">
                          <a:ea typeface="华文中宋" panose="02010600040101010101" pitchFamily="2" charset="-122"/>
                        </a:rPr>
                        <a:t>税</a:t>
                      </a:r>
                      <a:endParaRPr lang="zh-CN" altLang="en-US" sz="2000" b="1">
                        <a:ea typeface="华文中宋" panose="02010600040101010101" pitchFamily="2" charset="-122"/>
                      </a:endParaRPr>
                    </a:p>
                  </a:txBody>
                  <a:tcPr/>
                </a:tc>
                <a:tc>
                  <a:txBody>
                    <a:bodyPr/>
                    <a:p>
                      <a:pPr>
                        <a:buNone/>
                      </a:pPr>
                      <a:endParaRPr lang="zh-CN" altLang="en-US" sz="2000" b="1">
                        <a:ea typeface="华文中宋" panose="02010600040101010101" pitchFamily="2" charset="-122"/>
                      </a:endParaRPr>
                    </a:p>
                  </a:txBody>
                  <a:tcPr/>
                </a:tc>
              </a:tr>
              <a:tr h="410845">
                <a:tc>
                  <a:txBody>
                    <a:bodyPr/>
                    <a:p>
                      <a:pPr>
                        <a:buNone/>
                      </a:pPr>
                      <a:r>
                        <a:rPr lang="zh-CN" altLang="en-US" sz="2000" b="1">
                          <a:ea typeface="华文中宋" panose="02010600040101010101" pitchFamily="2" charset="-122"/>
                          <a:sym typeface="+mn-ea"/>
                        </a:rPr>
                        <a:t>资本公积</a:t>
                      </a:r>
                      <a:r>
                        <a:rPr lang="zh-CN" altLang="en-US" sz="2000" b="1">
                          <a:ea typeface="华文中宋" panose="02010600040101010101" pitchFamily="2" charset="-122"/>
                          <a:sym typeface="+mn-ea"/>
                        </a:rPr>
                        <a:t>减少</a:t>
                      </a:r>
                      <a:endParaRPr lang="zh-CN" altLang="en-US" sz="2000" b="1">
                        <a:ea typeface="华文中宋" panose="02010600040101010101" pitchFamily="2" charset="-122"/>
                        <a:sym typeface="+mn-ea"/>
                      </a:endParaRPr>
                    </a:p>
                  </a:txBody>
                  <a:tcPr/>
                </a:tc>
                <a:tc rowSpan="2">
                  <a:txBody>
                    <a:bodyPr/>
                    <a:p>
                      <a:pPr>
                        <a:buNone/>
                      </a:pPr>
                      <a:r>
                        <a:rPr lang="zh-CN" altLang="en-US" sz="2000" b="1">
                          <a:ea typeface="华文中宋" panose="02010600040101010101" pitchFamily="2" charset="-122"/>
                        </a:rPr>
                        <a:t>个人股东未作股息红利缴纳个人</a:t>
                      </a:r>
                      <a:r>
                        <a:rPr lang="zh-CN" altLang="en-US" sz="2000" b="1">
                          <a:ea typeface="华文中宋" panose="02010600040101010101" pitchFamily="2" charset="-122"/>
                        </a:rPr>
                        <a:t>所得税</a:t>
                      </a:r>
                      <a:endParaRPr lang="zh-CN" altLang="en-US" sz="2000" b="1">
                        <a:ea typeface="华文中宋" panose="02010600040101010101" pitchFamily="2" charset="-122"/>
                      </a:endParaRPr>
                    </a:p>
                    <a:p>
                      <a:pPr>
                        <a:buNone/>
                      </a:pPr>
                      <a:r>
                        <a:rPr lang="en-US" altLang="zh-CN" sz="2000" b="1">
                          <a:ea typeface="华文中宋" panose="02010600040101010101" pitchFamily="2" charset="-122"/>
                        </a:rPr>
                        <a:t>*</a:t>
                      </a:r>
                      <a:r>
                        <a:rPr lang="zh-CN" altLang="en-US" sz="2000" b="1">
                          <a:ea typeface="华文中宋" panose="02010600040101010101" pitchFamily="2" charset="-122"/>
                        </a:rPr>
                        <a:t>企业股东处理未规定</a:t>
                      </a:r>
                      <a:r>
                        <a:rPr lang="zh-CN" altLang="en-US" sz="2000" b="1">
                          <a:ea typeface="华文中宋" panose="02010600040101010101" pitchFamily="2" charset="-122"/>
                        </a:rPr>
                        <a:t>调整</a:t>
                      </a:r>
                      <a:endParaRPr lang="zh-CN" altLang="en-US" sz="2000" b="1">
                        <a:ea typeface="华文中宋" panose="02010600040101010101" pitchFamily="2" charset="-122"/>
                      </a:endParaRPr>
                    </a:p>
                  </a:txBody>
                  <a:tcPr/>
                </a:tc>
                <a:tc>
                  <a:txBody>
                    <a:bodyPr/>
                    <a:p>
                      <a:pPr>
                        <a:buNone/>
                      </a:pPr>
                      <a:endParaRPr lang="zh-CN" altLang="en-US" sz="2000" b="1">
                        <a:ea typeface="华文中宋" panose="02010600040101010101" pitchFamily="2" charset="-122"/>
                      </a:endParaRPr>
                    </a:p>
                  </a:txBody>
                  <a:tcPr/>
                </a:tc>
              </a:tr>
              <a:tr h="410845">
                <a:tc>
                  <a:txBody>
                    <a:bodyPr/>
                    <a:p>
                      <a:pPr algn="l">
                        <a:buClrTx/>
                        <a:buSzTx/>
                        <a:buFontTx/>
                        <a:buNone/>
                      </a:pPr>
                      <a:r>
                        <a:rPr lang="zh-CN" altLang="en-US" sz="2000" b="1">
                          <a:ea typeface="华文中宋" panose="02010600040101010101" pitchFamily="2" charset="-122"/>
                          <a:sym typeface="+mn-ea"/>
                        </a:rPr>
                        <a:t>未分配利润（盈余公积）减</a:t>
                      </a:r>
                      <a:r>
                        <a:rPr lang="zh-CN" altLang="en-US" sz="2000" b="1">
                          <a:ea typeface="华文中宋" panose="02010600040101010101" pitchFamily="2" charset="-122"/>
                          <a:sym typeface="+mn-ea"/>
                        </a:rPr>
                        <a:t>少</a:t>
                      </a:r>
                      <a:endParaRPr lang="zh-CN" altLang="en-US" sz="2000" b="1">
                        <a:ea typeface="华文中宋" panose="02010600040101010101" pitchFamily="2" charset="-122"/>
                        <a:sym typeface="+mn-ea"/>
                      </a:endParaRPr>
                    </a:p>
                  </a:txBody>
                  <a:tcPr/>
                </a:tc>
                <a:tc vMerge="1">
                  <a:tcPr/>
                </a:tc>
                <a:tc>
                  <a:txBody>
                    <a:bodyPr/>
                    <a:p>
                      <a:pPr>
                        <a:buNone/>
                      </a:pPr>
                      <a:endParaRPr lang="zh-CN" altLang="en-US" sz="2000" b="1">
                        <a:ea typeface="华文中宋" panose="02010600040101010101" pitchFamily="2" charset="-122"/>
                      </a:endParaRPr>
                    </a:p>
                  </a:txBody>
                  <a:tcPr/>
                </a:tc>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部分涉税风险分析</a:t>
            </a:r>
            <a:endParaRPr lang="zh-CN" altLang="en-US"/>
          </a:p>
        </p:txBody>
      </p:sp>
      <p:sp>
        <p:nvSpPr>
          <p:cNvPr id="3" name="内容占位符 2"/>
          <p:cNvSpPr>
            <a:spLocks noGrp="1"/>
          </p:cNvSpPr>
          <p:nvPr>
            <p:ph idx="1"/>
          </p:nvPr>
        </p:nvSpPr>
        <p:spPr/>
        <p:txBody>
          <a:bodyPr/>
          <a:p>
            <a:r>
              <a:rPr lang="zh-CN" altLang="en-US" dirty="0" smtClean="0">
                <a:solidFill>
                  <a:srgbClr val="FF0000"/>
                </a:solidFill>
              </a:rPr>
              <a:t>七.期间费用的</a:t>
            </a:r>
            <a:r>
              <a:rPr lang="zh-CN" altLang="en-US" dirty="0" smtClean="0">
                <a:solidFill>
                  <a:srgbClr val="FF0000"/>
                </a:solidFill>
                <a:sym typeface="+mn-ea"/>
              </a:rPr>
              <a:t>涉税风险</a:t>
            </a:r>
            <a:endParaRPr lang="zh-CN" altLang="en-US" dirty="0" smtClean="0">
              <a:solidFill>
                <a:srgbClr val="FF0000"/>
              </a:solidFill>
              <a:sym typeface="+mn-ea"/>
            </a:endParaRPr>
          </a:p>
          <a:p>
            <a:endParaRPr lang="zh-CN" altLang="en-US" dirty="0" smtClean="0">
              <a:solidFill>
                <a:srgbClr val="FF0000"/>
              </a:solidFill>
            </a:endParaRPr>
          </a:p>
        </p:txBody>
      </p:sp>
      <p:graphicFrame>
        <p:nvGraphicFramePr>
          <p:cNvPr id="4" name="表格 3"/>
          <p:cNvGraphicFramePr/>
          <p:nvPr>
            <p:custDataLst>
              <p:tags r:id="rId1"/>
            </p:custDataLst>
          </p:nvPr>
        </p:nvGraphicFramePr>
        <p:xfrm>
          <a:off x="522605" y="1582420"/>
          <a:ext cx="10540365" cy="2987040"/>
        </p:xfrm>
        <a:graphic>
          <a:graphicData uri="http://schemas.openxmlformats.org/drawingml/2006/table">
            <a:tbl>
              <a:tblPr firstRow="1" bandRow="1">
                <a:tableStyleId>{5C22544A-7EE6-4342-B048-85BDC9FD1C3A}</a:tableStyleId>
              </a:tblPr>
              <a:tblGrid>
                <a:gridCol w="2054225"/>
                <a:gridCol w="3942715"/>
                <a:gridCol w="4543425"/>
              </a:tblGrid>
              <a:tr h="371475">
                <a:tc>
                  <a:txBody>
                    <a:bodyPr/>
                    <a:p>
                      <a:pPr>
                        <a:buNone/>
                      </a:pPr>
                      <a:r>
                        <a:rPr lang="zh-CN" altLang="en-US" sz="2000" b="1">
                          <a:ea typeface="华文中宋" panose="02010600040101010101" pitchFamily="2" charset="-122"/>
                        </a:rPr>
                        <a:t>情形</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涉税风险</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提示</a:t>
                      </a:r>
                      <a:endParaRPr lang="zh-CN" altLang="en-US" sz="2000" b="1">
                        <a:ea typeface="华文中宋" panose="02010600040101010101" pitchFamily="2" charset="-122"/>
                      </a:endParaRPr>
                    </a:p>
                  </a:txBody>
                  <a:tcPr/>
                </a:tc>
              </a:tr>
              <a:tr h="307975">
                <a:tc>
                  <a:txBody>
                    <a:bodyPr/>
                    <a:p>
                      <a:pPr>
                        <a:buNone/>
                      </a:pPr>
                      <a:r>
                        <a:rPr lang="zh-CN" altLang="en-US" sz="2000" b="1">
                          <a:ea typeface="华文中宋" panose="02010600040101010101" pitchFamily="2" charset="-122"/>
                          <a:sym typeface="+mn-ea"/>
                        </a:rPr>
                        <a:t>期间费用率</a:t>
                      </a:r>
                      <a:r>
                        <a:rPr lang="zh-CN" altLang="en-US" sz="2000" b="1">
                          <a:ea typeface="华文中宋" panose="02010600040101010101" pitchFamily="2" charset="-122"/>
                          <a:sym typeface="+mn-ea"/>
                        </a:rPr>
                        <a:t>异常</a:t>
                      </a:r>
                      <a:endParaRPr lang="zh-CN" altLang="en-US" sz="2000" b="1">
                        <a:ea typeface="华文中宋" panose="02010600040101010101" pitchFamily="2" charset="-122"/>
                        <a:sym typeface="+mn-ea"/>
                      </a:endParaRPr>
                    </a:p>
                  </a:txBody>
                  <a:tcPr/>
                </a:tc>
                <a:tc>
                  <a:txBody>
                    <a:bodyPr/>
                    <a:p>
                      <a:pPr>
                        <a:buNone/>
                      </a:pPr>
                      <a:r>
                        <a:rPr lang="zh-CN" altLang="en-US" sz="2000" b="1">
                          <a:ea typeface="华文中宋" panose="02010600040101010101" pitchFamily="2" charset="-122"/>
                          <a:sym typeface="+mn-ea"/>
                        </a:rPr>
                        <a:t>少计收入、虚列费用</a:t>
                      </a:r>
                      <a:endParaRPr lang="zh-CN" altLang="en-US" sz="2000" b="1">
                        <a:ea typeface="华文中宋" panose="02010600040101010101" pitchFamily="2" charset="-122"/>
                      </a:endParaRPr>
                    </a:p>
                  </a:txBody>
                  <a:tcPr/>
                </a:tc>
                <a:tc>
                  <a:txBody>
                    <a:bodyPr/>
                    <a:p>
                      <a:pPr>
                        <a:buNone/>
                      </a:pPr>
                      <a:endParaRPr lang="zh-CN" altLang="en-US" sz="2000" b="1">
                        <a:ea typeface="华文中宋" panose="02010600040101010101" pitchFamily="2" charset="-122"/>
                      </a:endParaRPr>
                    </a:p>
                  </a:txBody>
                  <a:tcPr/>
                </a:tc>
              </a:tr>
              <a:tr h="374015">
                <a:tc>
                  <a:txBody>
                    <a:bodyPr/>
                    <a:p>
                      <a:pPr algn="l">
                        <a:buClrTx/>
                        <a:buSzTx/>
                        <a:buFontTx/>
                        <a:buNone/>
                      </a:pPr>
                      <a:r>
                        <a:rPr lang="zh-CN" altLang="en-US" sz="2000" b="1">
                          <a:ea typeface="华文中宋" panose="02010600040101010101" pitchFamily="2" charset="-122"/>
                          <a:sym typeface="+mn-ea"/>
                        </a:rPr>
                        <a:t>佣金率超</a:t>
                      </a:r>
                      <a:r>
                        <a:rPr lang="zh-CN" altLang="en-US" sz="2000" b="1">
                          <a:ea typeface="华文中宋" panose="02010600040101010101" pitchFamily="2" charset="-122"/>
                          <a:sym typeface="+mn-ea"/>
                        </a:rPr>
                        <a:t>标</a:t>
                      </a:r>
                      <a:endParaRPr lang="zh-CN" altLang="en-US" sz="2000" b="1">
                        <a:ea typeface="华文中宋" panose="02010600040101010101" pitchFamily="2" charset="-122"/>
                        <a:sym typeface="+mn-ea"/>
                      </a:endParaRPr>
                    </a:p>
                  </a:txBody>
                  <a:tcPr/>
                </a:tc>
                <a:tc>
                  <a:txBody>
                    <a:bodyPr/>
                    <a:p>
                      <a:pPr algn="l">
                        <a:buClrTx/>
                        <a:buSzTx/>
                        <a:buFontTx/>
                        <a:buNone/>
                      </a:pPr>
                      <a:r>
                        <a:rPr lang="zh-CN" altLang="en-US" sz="2000" b="1">
                          <a:ea typeface="华文中宋" panose="02010600040101010101" pitchFamily="2" charset="-122"/>
                        </a:rPr>
                        <a:t>未按规定纳税调</a:t>
                      </a:r>
                      <a:r>
                        <a:rPr lang="zh-CN" altLang="en-US" sz="2000" b="1">
                          <a:ea typeface="华文中宋" panose="02010600040101010101" pitchFamily="2" charset="-122"/>
                        </a:rPr>
                        <a:t>整</a:t>
                      </a:r>
                      <a:endParaRPr lang="zh-CN" altLang="en-US" sz="2000" b="1">
                        <a:ea typeface="华文中宋" panose="02010600040101010101" pitchFamily="2" charset="-122"/>
                      </a:endParaRPr>
                    </a:p>
                  </a:txBody>
                  <a:tcPr/>
                </a:tc>
                <a:tc>
                  <a:txBody>
                    <a:bodyPr/>
                    <a:p>
                      <a:pPr algn="l">
                        <a:buClrTx/>
                        <a:buSzTx/>
                        <a:buFontTx/>
                        <a:buNone/>
                      </a:pPr>
                      <a:r>
                        <a:rPr lang="zh-CN" altLang="en-US" sz="2000" b="1">
                          <a:ea typeface="华文中宋" panose="02010600040101010101" pitchFamily="2" charset="-122"/>
                        </a:rPr>
                        <a:t>佣金为不提供货物</a:t>
                      </a:r>
                      <a:r>
                        <a:rPr lang="zh-CN" altLang="en-US" sz="2000" b="1">
                          <a:ea typeface="华文中宋" panose="02010600040101010101" pitchFamily="2" charset="-122"/>
                        </a:rPr>
                        <a:t>或服务</a:t>
                      </a:r>
                      <a:r>
                        <a:rPr lang="zh-CN" altLang="en-US" sz="2000" b="1">
                          <a:ea typeface="华文中宋" panose="02010600040101010101" pitchFamily="2" charset="-122"/>
                        </a:rPr>
                        <a:t>相关居间</a:t>
                      </a:r>
                      <a:r>
                        <a:rPr lang="zh-CN" altLang="en-US" sz="2000" b="1">
                          <a:ea typeface="华文中宋" panose="02010600040101010101" pitchFamily="2" charset="-122"/>
                        </a:rPr>
                        <a:t>费用</a:t>
                      </a:r>
                      <a:endParaRPr lang="zh-CN" altLang="en-US" sz="2000" b="1">
                        <a:ea typeface="华文中宋" panose="02010600040101010101" pitchFamily="2" charset="-122"/>
                      </a:endParaRPr>
                    </a:p>
                  </a:txBody>
                  <a:tcPr/>
                </a:tc>
              </a:tr>
              <a:tr h="381635">
                <a:tc>
                  <a:txBody>
                    <a:bodyPr/>
                    <a:p>
                      <a:pPr algn="l">
                        <a:buClrTx/>
                        <a:buSzTx/>
                        <a:buFontTx/>
                        <a:buNone/>
                      </a:pPr>
                      <a:r>
                        <a:rPr lang="zh-CN" altLang="en-US" sz="2000" b="1">
                          <a:ea typeface="华文中宋" panose="02010600040101010101" pitchFamily="2" charset="-122"/>
                          <a:sym typeface="+mn-ea"/>
                        </a:rPr>
                        <a:t>支付境外费用</a:t>
                      </a:r>
                      <a:endParaRPr lang="zh-CN" altLang="en-US" sz="2000" b="1">
                        <a:ea typeface="华文中宋" panose="02010600040101010101" pitchFamily="2" charset="-122"/>
                        <a:sym typeface="+mn-ea"/>
                      </a:endParaRPr>
                    </a:p>
                  </a:txBody>
                  <a:tcPr/>
                </a:tc>
                <a:tc>
                  <a:txBody>
                    <a:bodyPr/>
                    <a:p>
                      <a:pPr algn="l">
                        <a:buClrTx/>
                        <a:buSzTx/>
                        <a:buFontTx/>
                        <a:buNone/>
                      </a:pPr>
                      <a:r>
                        <a:rPr lang="zh-CN" altLang="en-US" sz="2000" b="1">
                          <a:ea typeface="华文中宋" panose="02010600040101010101" pitchFamily="2" charset="-122"/>
                        </a:rPr>
                        <a:t>未按规定扣除增值</a:t>
                      </a:r>
                      <a:r>
                        <a:rPr lang="zh-CN" altLang="en-US" sz="2000" b="1">
                          <a:ea typeface="华文中宋" panose="02010600040101010101" pitchFamily="2" charset="-122"/>
                        </a:rPr>
                        <a:t>税</a:t>
                      </a:r>
                      <a:endParaRPr lang="zh-CN" altLang="en-US" sz="2000" b="1">
                        <a:ea typeface="华文中宋" panose="02010600040101010101" pitchFamily="2" charset="-122"/>
                      </a:endParaRPr>
                    </a:p>
                    <a:p>
                      <a:pPr algn="l">
                        <a:buClrTx/>
                        <a:buSzTx/>
                        <a:buFontTx/>
                        <a:buNone/>
                      </a:pPr>
                      <a:r>
                        <a:rPr lang="zh-CN" altLang="en-US" sz="2000" b="1">
                          <a:ea typeface="华文中宋" panose="02010600040101010101" pitchFamily="2" charset="-122"/>
                        </a:rPr>
                        <a:t>未按规定扣缴企业</a:t>
                      </a:r>
                      <a:r>
                        <a:rPr lang="zh-CN" altLang="en-US" sz="2000" b="1">
                          <a:ea typeface="华文中宋" panose="02010600040101010101" pitchFamily="2" charset="-122"/>
                        </a:rPr>
                        <a:t>所得税</a:t>
                      </a:r>
                      <a:endParaRPr lang="zh-CN" altLang="en-US" sz="2000" b="1">
                        <a:ea typeface="华文中宋" panose="02010600040101010101" pitchFamily="2" charset="-122"/>
                      </a:endParaRPr>
                    </a:p>
                    <a:p>
                      <a:pPr algn="l">
                        <a:buClrTx/>
                        <a:buSzTx/>
                        <a:buFontTx/>
                        <a:buNone/>
                      </a:pPr>
                      <a:r>
                        <a:rPr lang="zh-CN" altLang="en-US" sz="2000" b="1">
                          <a:ea typeface="华文中宋" panose="02010600040101010101" pitchFamily="2" charset="-122"/>
                        </a:rPr>
                        <a:t>未缴纳印花</a:t>
                      </a:r>
                      <a:r>
                        <a:rPr lang="zh-CN" altLang="en-US" sz="2000" b="1">
                          <a:ea typeface="华文中宋" panose="02010600040101010101" pitchFamily="2" charset="-122"/>
                        </a:rPr>
                        <a:t>税</a:t>
                      </a:r>
                      <a:endParaRPr lang="zh-CN" altLang="en-US" sz="2000" b="1">
                        <a:ea typeface="华文中宋" panose="02010600040101010101" pitchFamily="2" charset="-122"/>
                      </a:endParaRPr>
                    </a:p>
                  </a:txBody>
                  <a:tcPr/>
                </a:tc>
                <a:tc>
                  <a:txBody>
                    <a:bodyPr/>
                    <a:p>
                      <a:pPr algn="l">
                        <a:buClrTx/>
                        <a:buSzTx/>
                        <a:buFontTx/>
                        <a:buNone/>
                      </a:pPr>
                      <a:endParaRPr lang="zh-CN" altLang="en-US" sz="2000" b="1">
                        <a:ea typeface="华文中宋" panose="02010600040101010101" pitchFamily="2" charset="-122"/>
                      </a:endParaRPr>
                    </a:p>
                  </a:txBody>
                  <a:tcPr/>
                </a:tc>
              </a:tr>
              <a:tr h="371475">
                <a:tc>
                  <a:txBody>
                    <a:bodyPr/>
                    <a:p>
                      <a:pPr algn="l">
                        <a:buClrTx/>
                        <a:buSzTx/>
                        <a:buFontTx/>
                        <a:buNone/>
                      </a:pPr>
                      <a:r>
                        <a:rPr lang="zh-CN" altLang="en-US" sz="2000" b="1">
                          <a:ea typeface="华文中宋" panose="02010600040101010101" pitchFamily="2" charset="-122"/>
                          <a:sym typeface="+mn-ea"/>
                        </a:rPr>
                        <a:t>涉及印花税费用</a:t>
                      </a:r>
                      <a:endParaRPr lang="zh-CN" altLang="en-US" sz="2000" b="1">
                        <a:ea typeface="华文中宋" panose="02010600040101010101" pitchFamily="2" charset="-122"/>
                        <a:sym typeface="+mn-ea"/>
                      </a:endParaRPr>
                    </a:p>
                  </a:txBody>
                  <a:tcPr/>
                </a:tc>
                <a:tc>
                  <a:txBody>
                    <a:bodyPr/>
                    <a:p>
                      <a:pPr algn="l">
                        <a:buClrTx/>
                        <a:buSzTx/>
                        <a:buFontTx/>
                        <a:buNone/>
                      </a:pPr>
                      <a:r>
                        <a:rPr lang="zh-CN" altLang="en-US" sz="2000" b="1">
                          <a:ea typeface="华文中宋" panose="02010600040101010101" pitchFamily="2" charset="-122"/>
                        </a:rPr>
                        <a:t>未足额缴纳印花税</a:t>
                      </a:r>
                      <a:endParaRPr lang="zh-CN" altLang="en-US" sz="2000" b="1">
                        <a:ea typeface="华文中宋" panose="02010600040101010101" pitchFamily="2" charset="-122"/>
                      </a:endParaRPr>
                    </a:p>
                  </a:txBody>
                  <a:tcPr/>
                </a:tc>
                <a:tc>
                  <a:txBody>
                    <a:bodyPr/>
                    <a:p>
                      <a:pPr algn="l">
                        <a:buClrTx/>
                        <a:buSzTx/>
                        <a:buFontTx/>
                        <a:buNone/>
                      </a:pPr>
                      <a:endParaRPr lang="zh-CN" altLang="en-US" sz="2000" b="1">
                        <a:ea typeface="华文中宋" panose="02010600040101010101" pitchFamily="2" charset="-122"/>
                      </a:endParaRPr>
                    </a:p>
                  </a:txBody>
                  <a:tcPr/>
                </a:tc>
              </a:tr>
              <a:tr h="371475">
                <a:tc>
                  <a:txBody>
                    <a:bodyPr/>
                    <a:p>
                      <a:pPr algn="l">
                        <a:buClrTx/>
                        <a:buSzTx/>
                        <a:buFontTx/>
                        <a:buNone/>
                      </a:pPr>
                      <a:r>
                        <a:rPr lang="zh-CN" altLang="en-US" sz="2000" b="1">
                          <a:ea typeface="华文中宋" panose="02010600040101010101" pitchFamily="2" charset="-122"/>
                          <a:sym typeface="+mn-ea"/>
                        </a:rPr>
                        <a:t>涉及个人费用</a:t>
                      </a:r>
                      <a:endParaRPr lang="zh-CN" altLang="en-US" sz="2000" b="1">
                        <a:ea typeface="华文中宋" panose="02010600040101010101" pitchFamily="2" charset="-122"/>
                        <a:sym typeface="+mn-ea"/>
                      </a:endParaRPr>
                    </a:p>
                  </a:txBody>
                  <a:tcPr/>
                </a:tc>
                <a:tc>
                  <a:txBody>
                    <a:bodyPr/>
                    <a:p>
                      <a:pPr algn="l">
                        <a:buClrTx/>
                        <a:buSzTx/>
                        <a:buFontTx/>
                        <a:buNone/>
                      </a:pPr>
                      <a:r>
                        <a:rPr lang="zh-CN" altLang="en-US" sz="2000" b="1">
                          <a:ea typeface="华文中宋" panose="02010600040101010101" pitchFamily="2" charset="-122"/>
                          <a:sym typeface="+mn-ea"/>
                        </a:rPr>
                        <a:t>少扣、未扣个人所得税</a:t>
                      </a:r>
                      <a:endParaRPr lang="zh-CN" altLang="en-US" sz="2000" b="1" i="0" kern="1200" baseline="0">
                        <a:latin typeface="+mn-lt"/>
                        <a:ea typeface="华文中宋" panose="02010600040101010101" pitchFamily="2" charset="-122"/>
                        <a:cs typeface="+mn-cs"/>
                      </a:endParaRPr>
                    </a:p>
                    <a:p>
                      <a:pPr algn="l">
                        <a:buClrTx/>
                        <a:buSzTx/>
                        <a:buFontTx/>
                        <a:buNone/>
                      </a:pPr>
                      <a:endParaRPr lang="zh-CN" altLang="en-US" sz="2000" b="1">
                        <a:ea typeface="华文中宋" panose="02010600040101010101" pitchFamily="2" charset="-122"/>
                      </a:endParaRPr>
                    </a:p>
                  </a:txBody>
                  <a:tcPr/>
                </a:tc>
                <a:tc>
                  <a:txBody>
                    <a:bodyPr/>
                    <a:p>
                      <a:pPr algn="l">
                        <a:buClrTx/>
                        <a:buSzTx/>
                        <a:buFontTx/>
                        <a:buNone/>
                      </a:pPr>
                      <a:endParaRPr lang="zh-CN" altLang="en-US" sz="2000" b="1">
                        <a:ea typeface="华文中宋" panose="02010600040101010101" pitchFamily="2" charset="-122"/>
                      </a:endParaRPr>
                    </a:p>
                  </a:txBody>
                  <a:tcPr/>
                </a:tc>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部分涉税风险分析</a:t>
            </a:r>
            <a:endParaRPr lang="zh-CN" altLang="en-US"/>
          </a:p>
        </p:txBody>
      </p:sp>
      <p:sp>
        <p:nvSpPr>
          <p:cNvPr id="3" name="内容占位符 2"/>
          <p:cNvSpPr>
            <a:spLocks noGrp="1"/>
          </p:cNvSpPr>
          <p:nvPr>
            <p:ph idx="1"/>
          </p:nvPr>
        </p:nvSpPr>
        <p:spPr/>
        <p:txBody>
          <a:bodyPr/>
          <a:p>
            <a:r>
              <a:rPr lang="zh-CN" altLang="en-US">
                <a:solidFill>
                  <a:srgbClr val="FF0000"/>
                </a:solidFill>
              </a:rPr>
              <a:t>八</a:t>
            </a:r>
            <a:r>
              <a:rPr lang="en-US" altLang="zh-CN">
                <a:solidFill>
                  <a:srgbClr val="FF0000"/>
                </a:solidFill>
              </a:rPr>
              <a:t>.</a:t>
            </a:r>
            <a:r>
              <a:rPr lang="zh-CN" altLang="en-US">
                <a:solidFill>
                  <a:srgbClr val="FF0000"/>
                </a:solidFill>
              </a:rPr>
              <a:t>重组划转的涉税风险</a:t>
            </a:r>
            <a:endParaRPr lang="zh-CN" altLang="en-US">
              <a:solidFill>
                <a:srgbClr val="FF0000"/>
              </a:solidFill>
            </a:endParaRPr>
          </a:p>
          <a:p>
            <a:endParaRPr lang="zh-CN" altLang="en-US">
              <a:solidFill>
                <a:srgbClr val="FF0000"/>
              </a:solidFill>
            </a:endParaRPr>
          </a:p>
        </p:txBody>
      </p:sp>
      <p:graphicFrame>
        <p:nvGraphicFramePr>
          <p:cNvPr id="4" name="表格 3"/>
          <p:cNvGraphicFramePr/>
          <p:nvPr>
            <p:custDataLst>
              <p:tags r:id="rId1"/>
            </p:custDataLst>
          </p:nvPr>
        </p:nvGraphicFramePr>
        <p:xfrm>
          <a:off x="658495" y="1621790"/>
          <a:ext cx="10437495" cy="1493520"/>
        </p:xfrm>
        <a:graphic>
          <a:graphicData uri="http://schemas.openxmlformats.org/drawingml/2006/table">
            <a:tbl>
              <a:tblPr firstRow="1" bandRow="1">
                <a:tableStyleId>{5C22544A-7EE6-4342-B048-85BDC9FD1C3A}</a:tableStyleId>
              </a:tblPr>
              <a:tblGrid>
                <a:gridCol w="2072005"/>
                <a:gridCol w="6397625"/>
                <a:gridCol w="1967865"/>
              </a:tblGrid>
              <a:tr h="365760">
                <a:tc>
                  <a:txBody>
                    <a:bodyPr/>
                    <a:p>
                      <a:pPr>
                        <a:buNone/>
                      </a:pPr>
                      <a:r>
                        <a:rPr lang="zh-CN" altLang="en-US" sz="2000" b="1">
                          <a:ea typeface="华文中宋" panose="02010600040101010101" pitchFamily="2" charset="-122"/>
                        </a:rPr>
                        <a:t>情形</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涉税风险</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提示</a:t>
                      </a:r>
                      <a:endParaRPr lang="zh-CN" altLang="en-US" sz="2000" b="1">
                        <a:ea typeface="华文中宋" panose="02010600040101010101" pitchFamily="2" charset="-122"/>
                      </a:endParaRPr>
                    </a:p>
                  </a:txBody>
                  <a:tcPr/>
                </a:tc>
              </a:tr>
              <a:tr h="365760">
                <a:tc>
                  <a:txBody>
                    <a:bodyPr/>
                    <a:p>
                      <a:pPr>
                        <a:buNone/>
                      </a:pPr>
                      <a:r>
                        <a:rPr lang="zh-CN" altLang="en-US" sz="2000" b="1">
                          <a:ea typeface="华文中宋" panose="02010600040101010101" pitchFamily="2" charset="-122"/>
                        </a:rPr>
                        <a:t>选择特殊性税务处理</a:t>
                      </a:r>
                      <a:endParaRPr lang="zh-CN" altLang="en-US" sz="2000" b="1">
                        <a:ea typeface="华文中宋" panose="02010600040101010101" pitchFamily="2" charset="-122"/>
                      </a:endParaRPr>
                    </a:p>
                  </a:txBody>
                  <a:tcPr/>
                </a:tc>
                <a:tc>
                  <a:txBody>
                    <a:bodyPr/>
                    <a:p>
                      <a:pPr>
                        <a:buNone/>
                      </a:pPr>
                      <a:r>
                        <a:rPr lang="en-US" altLang="zh-CN" sz="2000" b="1">
                          <a:ea typeface="华文中宋" panose="02010600040101010101" pitchFamily="2" charset="-122"/>
                        </a:rPr>
                        <a:t>1.</a:t>
                      </a:r>
                      <a:r>
                        <a:rPr lang="zh-CN" altLang="en-US" sz="2000" b="1">
                          <a:ea typeface="华文中宋" panose="02010600040101010101" pitchFamily="2" charset="-122"/>
                        </a:rPr>
                        <a:t>不特殊性税务处理条件（合理商业目的、实质经营活动、标的及对价比例、</a:t>
                      </a:r>
                      <a:r>
                        <a:rPr lang="en-US" altLang="zh-CN" sz="2000" b="1">
                          <a:ea typeface="华文中宋" panose="02010600040101010101" pitchFamily="2" charset="-122"/>
                        </a:rPr>
                        <a:t>100%</a:t>
                      </a:r>
                      <a:r>
                        <a:rPr lang="zh-CN" altLang="en-US" sz="2000" b="1">
                          <a:ea typeface="华文中宋" panose="02010600040101010101" pitchFamily="2" charset="-122"/>
                        </a:rPr>
                        <a:t>股权关系、同一控制时间</a:t>
                      </a:r>
                      <a:r>
                        <a:rPr lang="zh-CN" altLang="en-US" sz="2000" b="1">
                          <a:ea typeface="华文中宋" panose="02010600040101010101" pitchFamily="2" charset="-122"/>
                        </a:rPr>
                        <a:t>等）</a:t>
                      </a:r>
                      <a:endParaRPr lang="zh-CN" altLang="en-US" sz="2000" b="1">
                        <a:ea typeface="华文中宋" panose="02010600040101010101" pitchFamily="2" charset="-122"/>
                      </a:endParaRPr>
                    </a:p>
                    <a:p>
                      <a:pPr>
                        <a:buNone/>
                      </a:pPr>
                      <a:r>
                        <a:rPr lang="en-US" altLang="zh-CN" sz="2000" b="1">
                          <a:ea typeface="华文中宋" panose="02010600040101010101" pitchFamily="2" charset="-122"/>
                        </a:rPr>
                        <a:t>2.</a:t>
                      </a:r>
                      <a:r>
                        <a:rPr lang="zh-CN" altLang="en-US" sz="2000" b="1">
                          <a:ea typeface="华文中宋" panose="02010600040101010101" pitchFamily="2" charset="-122"/>
                        </a:rPr>
                        <a:t>相关当事方未一致处理</a:t>
                      </a:r>
                      <a:endParaRPr lang="en-US" altLang="zh-CN" sz="2000" b="1">
                        <a:ea typeface="华文中宋" panose="02010600040101010101" pitchFamily="2" charset="-122"/>
                      </a:endParaRPr>
                    </a:p>
                    <a:p>
                      <a:pPr>
                        <a:buNone/>
                      </a:pPr>
                      <a:r>
                        <a:rPr lang="en-US" altLang="zh-CN" sz="2000" b="1">
                          <a:ea typeface="华文中宋" panose="02010600040101010101" pitchFamily="2" charset="-122"/>
                        </a:rPr>
                        <a:t>3.</a:t>
                      </a:r>
                      <a:r>
                        <a:rPr lang="zh-CN" altLang="en-US" sz="2000" b="1">
                          <a:ea typeface="华文中宋" panose="02010600040101010101" pitchFamily="2" charset="-122"/>
                        </a:rPr>
                        <a:t>未按规定缴纳其他税（增值税、土地增值税、契税</a:t>
                      </a:r>
                      <a:r>
                        <a:rPr lang="zh-CN" altLang="en-US" sz="2000" b="1">
                          <a:ea typeface="华文中宋" panose="02010600040101010101" pitchFamily="2" charset="-122"/>
                        </a:rPr>
                        <a:t>等）</a:t>
                      </a:r>
                      <a:endParaRPr lang="zh-CN" altLang="en-US" sz="2000" b="1">
                        <a:ea typeface="华文中宋" panose="02010600040101010101" pitchFamily="2" charset="-122"/>
                      </a:endParaRPr>
                    </a:p>
                    <a:p>
                      <a:pPr>
                        <a:buNone/>
                      </a:pPr>
                      <a:r>
                        <a:rPr lang="en-US" altLang="zh-CN" sz="2000" b="1">
                          <a:ea typeface="华文中宋" panose="02010600040101010101" pitchFamily="2" charset="-122"/>
                        </a:rPr>
                        <a:t>4.</a:t>
                      </a:r>
                      <a:r>
                        <a:rPr lang="zh-CN" altLang="en-US" sz="2000" b="1">
                          <a:ea typeface="华文中宋" panose="02010600040101010101" pitchFamily="2" charset="-122"/>
                        </a:rPr>
                        <a:t>未按规定申报、报送</a:t>
                      </a:r>
                      <a:r>
                        <a:rPr lang="zh-CN" altLang="en-US" sz="2000" b="1">
                          <a:ea typeface="华文中宋" panose="02010600040101010101" pitchFamily="2" charset="-122"/>
                        </a:rPr>
                        <a:t>资料</a:t>
                      </a:r>
                      <a:endParaRPr lang="zh-CN" altLang="en-US" sz="2000" b="1">
                        <a:ea typeface="华文中宋" panose="02010600040101010101" pitchFamily="2" charset="-122"/>
                      </a:endParaRPr>
                    </a:p>
                    <a:p>
                      <a:pPr>
                        <a:buNone/>
                      </a:pPr>
                      <a:r>
                        <a:rPr lang="en-US" altLang="zh-CN" sz="2000" b="1">
                          <a:ea typeface="华文中宋" panose="02010600040101010101" pitchFamily="2" charset="-122"/>
                        </a:rPr>
                        <a:t>5.</a:t>
                      </a:r>
                      <a:r>
                        <a:rPr lang="zh-CN" altLang="en-US" sz="2000" b="1">
                          <a:ea typeface="华文中宋" panose="02010600040101010101" pitchFamily="2" charset="-122"/>
                        </a:rPr>
                        <a:t>规定期限内不符合条件，未改为一般性税务</a:t>
                      </a:r>
                      <a:r>
                        <a:rPr lang="zh-CN" altLang="en-US" sz="2000" b="1">
                          <a:ea typeface="华文中宋" panose="02010600040101010101" pitchFamily="2" charset="-122"/>
                        </a:rPr>
                        <a:t>处理</a:t>
                      </a:r>
                      <a:endParaRPr lang="zh-CN" altLang="en-US" sz="2000" b="1">
                        <a:ea typeface="华文中宋" panose="02010600040101010101" pitchFamily="2" charset="-122"/>
                      </a:endParaRPr>
                    </a:p>
                  </a:txBody>
                  <a:tcPr/>
                </a:tc>
                <a:tc>
                  <a:txBody>
                    <a:bodyPr/>
                    <a:p>
                      <a:pPr>
                        <a:buNone/>
                      </a:pPr>
                      <a:endParaRPr lang="zh-CN" altLang="en-US" sz="2000" b="1">
                        <a:ea typeface="华文中宋" panose="02010600040101010101" pitchFamily="2" charset="-122"/>
                      </a:endParaRPr>
                    </a:p>
                  </a:txBody>
                  <a:tcPr/>
                </a:tc>
              </a:tr>
            </a:tbl>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部分涉税风险分析</a:t>
            </a:r>
            <a:endParaRPr lang="zh-CN" altLang="en-US"/>
          </a:p>
        </p:txBody>
      </p:sp>
      <p:sp>
        <p:nvSpPr>
          <p:cNvPr id="3" name="内容占位符 2"/>
          <p:cNvSpPr>
            <a:spLocks noGrp="1"/>
          </p:cNvSpPr>
          <p:nvPr>
            <p:ph idx="1"/>
          </p:nvPr>
        </p:nvSpPr>
        <p:spPr/>
        <p:txBody>
          <a:bodyPr/>
          <a:p>
            <a:r>
              <a:rPr lang="zh-CN" altLang="en-US">
                <a:solidFill>
                  <a:srgbClr val="FF0000"/>
                </a:solidFill>
              </a:rPr>
              <a:t>九</a:t>
            </a:r>
            <a:r>
              <a:rPr lang="en-US" altLang="zh-CN">
                <a:solidFill>
                  <a:srgbClr val="FF0000"/>
                </a:solidFill>
              </a:rPr>
              <a:t>.</a:t>
            </a:r>
            <a:r>
              <a:rPr lang="zh-CN" altLang="en-US">
                <a:solidFill>
                  <a:srgbClr val="FF0000"/>
                </a:solidFill>
              </a:rPr>
              <a:t>小微企业企业所得税优惠的涉税风险</a:t>
            </a:r>
            <a:endParaRPr lang="zh-CN" altLang="en-US">
              <a:solidFill>
                <a:srgbClr val="FF0000"/>
              </a:solidFill>
            </a:endParaRPr>
          </a:p>
          <a:p>
            <a:endParaRPr lang="zh-CN" altLang="en-US">
              <a:solidFill>
                <a:srgbClr val="FF0000"/>
              </a:solidFill>
            </a:endParaRPr>
          </a:p>
        </p:txBody>
      </p:sp>
      <p:graphicFrame>
        <p:nvGraphicFramePr>
          <p:cNvPr id="4" name="表格 3"/>
          <p:cNvGraphicFramePr/>
          <p:nvPr>
            <p:custDataLst>
              <p:tags r:id="rId1"/>
            </p:custDataLst>
          </p:nvPr>
        </p:nvGraphicFramePr>
        <p:xfrm>
          <a:off x="725170" y="1607185"/>
          <a:ext cx="10532745" cy="2286000"/>
        </p:xfrm>
        <a:graphic>
          <a:graphicData uri="http://schemas.openxmlformats.org/drawingml/2006/table">
            <a:tbl>
              <a:tblPr firstRow="1" bandRow="1">
                <a:tableStyleId>{5C22544A-7EE6-4342-B048-85BDC9FD1C3A}</a:tableStyleId>
              </a:tblPr>
              <a:tblGrid>
                <a:gridCol w="1925320"/>
                <a:gridCol w="5096510"/>
                <a:gridCol w="3510915"/>
              </a:tblGrid>
              <a:tr h="396240">
                <a:tc>
                  <a:txBody>
                    <a:bodyPr/>
                    <a:p>
                      <a:pPr>
                        <a:buNone/>
                      </a:pPr>
                      <a:r>
                        <a:rPr lang="zh-CN" altLang="en-US" sz="2000" b="1">
                          <a:ea typeface="华文中宋" panose="02010600040101010101" pitchFamily="2" charset="-122"/>
                        </a:rPr>
                        <a:t>情形</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涉税风险</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提示</a:t>
                      </a:r>
                      <a:endParaRPr lang="zh-CN" altLang="en-US" sz="2000" b="1">
                        <a:ea typeface="华文中宋" panose="02010600040101010101" pitchFamily="2" charset="-122"/>
                      </a:endParaRPr>
                    </a:p>
                  </a:txBody>
                  <a:tcPr/>
                </a:tc>
              </a:tr>
              <a:tr h="396240">
                <a:tc>
                  <a:txBody>
                    <a:bodyPr/>
                    <a:p>
                      <a:pPr>
                        <a:buNone/>
                      </a:pPr>
                      <a:r>
                        <a:rPr lang="zh-CN" altLang="en-US" sz="2000" b="1">
                          <a:ea typeface="华文中宋" panose="02010600040101010101" pitchFamily="2" charset="-122"/>
                        </a:rPr>
                        <a:t>行业限制</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禁止类、限制类行业享受小微</a:t>
                      </a:r>
                      <a:r>
                        <a:rPr lang="zh-CN" altLang="en-US" sz="2000" b="1">
                          <a:ea typeface="华文中宋" panose="02010600040101010101" pitchFamily="2" charset="-122"/>
                        </a:rPr>
                        <a:t>优惠</a:t>
                      </a:r>
                      <a:endParaRPr lang="zh-CN" altLang="en-US" sz="2000" b="1">
                        <a:ea typeface="华文中宋" panose="02010600040101010101" pitchFamily="2" charset="-122"/>
                      </a:endParaRPr>
                    </a:p>
                  </a:txBody>
                  <a:tcPr/>
                </a:tc>
                <a:tc>
                  <a:txBody>
                    <a:bodyPr/>
                    <a:p>
                      <a:pPr>
                        <a:buNone/>
                      </a:pPr>
                      <a:endParaRPr lang="zh-CN" altLang="en-US" sz="2000" b="1">
                        <a:ea typeface="华文中宋" panose="02010600040101010101" pitchFamily="2" charset="-122"/>
                      </a:endParaRPr>
                    </a:p>
                  </a:txBody>
                  <a:tcPr/>
                </a:tc>
              </a:tr>
              <a:tr h="365760">
                <a:tc>
                  <a:txBody>
                    <a:bodyPr/>
                    <a:p>
                      <a:pPr>
                        <a:buNone/>
                      </a:pPr>
                      <a:r>
                        <a:rPr lang="zh-CN" altLang="en-US" sz="2000" b="1">
                          <a:ea typeface="华文中宋" panose="02010600040101010101" pitchFamily="2" charset="-122"/>
                        </a:rPr>
                        <a:t>人员</a:t>
                      </a:r>
                      <a:r>
                        <a:rPr lang="zh-CN" altLang="en-US" sz="2000" b="1">
                          <a:ea typeface="华文中宋" panose="02010600040101010101" pitchFamily="2" charset="-122"/>
                        </a:rPr>
                        <a:t>指标</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计算不</a:t>
                      </a:r>
                      <a:r>
                        <a:rPr lang="zh-CN" altLang="en-US" sz="2000" b="1">
                          <a:ea typeface="华文中宋" panose="02010600040101010101" pitchFamily="2" charset="-122"/>
                        </a:rPr>
                        <a:t>准确</a:t>
                      </a:r>
                      <a:endParaRPr lang="zh-CN" altLang="en-US" sz="2000" b="1">
                        <a:ea typeface="华文中宋" panose="02010600040101010101" pitchFamily="2" charset="-122"/>
                      </a:endParaRPr>
                    </a:p>
                    <a:p>
                      <a:pPr>
                        <a:buNone/>
                      </a:pPr>
                      <a:r>
                        <a:rPr lang="zh-CN" altLang="en-US" sz="2000" b="1">
                          <a:ea typeface="华文中宋" panose="02010600040101010101" pitchFamily="2" charset="-122"/>
                        </a:rPr>
                        <a:t>未包括劳务派遣人</a:t>
                      </a:r>
                      <a:r>
                        <a:rPr lang="zh-CN" altLang="en-US" sz="2000" b="1">
                          <a:ea typeface="华文中宋" panose="02010600040101010101" pitchFamily="2" charset="-122"/>
                        </a:rPr>
                        <a:t>员</a:t>
                      </a:r>
                      <a:endParaRPr lang="zh-CN" altLang="en-US" sz="2000" b="1">
                        <a:ea typeface="华文中宋" panose="02010600040101010101" pitchFamily="2" charset="-122"/>
                      </a:endParaRPr>
                    </a:p>
                  </a:txBody>
                  <a:tcPr/>
                </a:tc>
                <a:tc>
                  <a:txBody>
                    <a:bodyPr/>
                    <a:p>
                      <a:pPr>
                        <a:buNone/>
                      </a:pPr>
                      <a:endParaRPr lang="zh-CN" altLang="en-US" sz="2000" b="1">
                        <a:ea typeface="华文中宋" panose="02010600040101010101" pitchFamily="2" charset="-122"/>
                      </a:endParaRPr>
                    </a:p>
                  </a:txBody>
                  <a:tcPr/>
                </a:tc>
              </a:tr>
              <a:tr h="365760">
                <a:tc>
                  <a:txBody>
                    <a:bodyPr/>
                    <a:p>
                      <a:pPr>
                        <a:buNone/>
                      </a:pPr>
                      <a:r>
                        <a:rPr lang="zh-CN" altLang="en-US" sz="2000" b="1">
                          <a:ea typeface="华文中宋" panose="02010600040101010101" pitchFamily="2" charset="-122"/>
                        </a:rPr>
                        <a:t>资产总额</a:t>
                      </a:r>
                      <a:r>
                        <a:rPr lang="en-US" altLang="zh-CN" sz="2000" b="1">
                          <a:ea typeface="华文中宋" panose="02010600040101010101" pitchFamily="2" charset="-122"/>
                        </a:rPr>
                        <a:t> </a:t>
                      </a:r>
                      <a:endParaRPr lang="en-US" altLang="zh-CN"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超过规定标准或临界</a:t>
                      </a:r>
                      <a:r>
                        <a:rPr lang="zh-CN" altLang="en-US" sz="2000" b="1">
                          <a:ea typeface="华文中宋" panose="02010600040101010101" pitchFamily="2" charset="-122"/>
                        </a:rPr>
                        <a:t>点</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往来串</a:t>
                      </a:r>
                      <a:r>
                        <a:rPr lang="zh-CN" altLang="en-US" sz="2000" b="1">
                          <a:ea typeface="华文中宋" panose="02010600040101010101" pitchFamily="2" charset="-122"/>
                        </a:rPr>
                        <a:t>户</a:t>
                      </a:r>
                      <a:endParaRPr lang="zh-CN" altLang="en-US" sz="2000" b="1">
                        <a:ea typeface="华文中宋" panose="02010600040101010101" pitchFamily="2" charset="-122"/>
                      </a:endParaRPr>
                    </a:p>
                    <a:p>
                      <a:pPr>
                        <a:buNone/>
                      </a:pPr>
                      <a:r>
                        <a:rPr lang="zh-CN" altLang="en-US" sz="2000" b="1">
                          <a:ea typeface="华文中宋" panose="02010600040101010101" pitchFamily="2" charset="-122"/>
                        </a:rPr>
                        <a:t>未及时核销</a:t>
                      </a:r>
                      <a:r>
                        <a:rPr lang="zh-CN" altLang="en-US" sz="2000" b="1">
                          <a:ea typeface="华文中宋" panose="02010600040101010101" pitchFamily="2" charset="-122"/>
                        </a:rPr>
                        <a:t>损失</a:t>
                      </a:r>
                      <a:endParaRPr lang="zh-CN" altLang="en-US" sz="2000" b="1">
                        <a:ea typeface="华文中宋" panose="02010600040101010101" pitchFamily="2" charset="-122"/>
                      </a:endParaRPr>
                    </a:p>
                  </a:txBody>
                  <a:tcPr/>
                </a:tc>
              </a:tr>
              <a:tr h="365760">
                <a:tc>
                  <a:txBody>
                    <a:bodyPr/>
                    <a:p>
                      <a:pPr>
                        <a:buNone/>
                      </a:pPr>
                      <a:r>
                        <a:rPr lang="zh-CN" altLang="en-US" sz="2000" b="1">
                          <a:ea typeface="华文中宋" panose="02010600040101010101" pitchFamily="2" charset="-122"/>
                        </a:rPr>
                        <a:t>应纳所得</a:t>
                      </a:r>
                      <a:r>
                        <a:rPr lang="zh-CN" altLang="en-US" sz="2000" b="1">
                          <a:ea typeface="华文中宋" panose="02010600040101010101" pitchFamily="2" charset="-122"/>
                        </a:rPr>
                        <a:t>额</a:t>
                      </a:r>
                      <a:endParaRPr lang="zh-CN" altLang="en-US" sz="2000" b="1">
                        <a:ea typeface="华文中宋" panose="02010600040101010101" pitchFamily="2" charset="-122"/>
                      </a:endParaRPr>
                    </a:p>
                  </a:txBody>
                  <a:tcPr/>
                </a:tc>
                <a:tc>
                  <a:txBody>
                    <a:bodyPr/>
                    <a:p>
                      <a:pPr>
                        <a:buNone/>
                      </a:pPr>
                      <a:r>
                        <a:rPr lang="zh-CN" altLang="en-US" sz="2000" b="1">
                          <a:ea typeface="华文中宋" panose="02010600040101010101" pitchFamily="2" charset="-122"/>
                        </a:rPr>
                        <a:t>临界</a:t>
                      </a:r>
                      <a:r>
                        <a:rPr lang="zh-CN" altLang="en-US" sz="2000" b="1">
                          <a:ea typeface="华文中宋" panose="02010600040101010101" pitchFamily="2" charset="-122"/>
                        </a:rPr>
                        <a:t>点</a:t>
                      </a:r>
                      <a:endParaRPr lang="zh-CN" altLang="en-US" sz="2000" b="1">
                        <a:ea typeface="华文中宋" panose="02010600040101010101" pitchFamily="2" charset="-122"/>
                      </a:endParaRPr>
                    </a:p>
                  </a:txBody>
                  <a:tcPr/>
                </a:tc>
                <a:tc>
                  <a:txBody>
                    <a:bodyPr/>
                    <a:p>
                      <a:pPr>
                        <a:buNone/>
                      </a:pPr>
                      <a:endParaRPr lang="zh-CN" altLang="en-US" sz="2000" b="1">
                        <a:ea typeface="华文中宋" panose="02010600040101010101" pitchFamily="2" charset="-122"/>
                      </a:endParaRPr>
                    </a:p>
                  </a:txBody>
                  <a:tcPr/>
                </a:tc>
              </a:tr>
            </a:tbl>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2150" y="1240155"/>
            <a:ext cx="10666095" cy="2370455"/>
          </a:xfrm>
        </p:spPr>
        <p:txBody>
          <a:bodyPr>
            <a:noAutofit/>
          </a:bodyPr>
          <a:lstStyle/>
          <a:p>
            <a:pPr algn="ctr"/>
            <a:r>
              <a:rPr lang="zh-CN" altLang="en-US" sz="4400" dirty="0">
                <a:solidFill>
                  <a:srgbClr val="0070C0"/>
                </a:solidFill>
                <a:uFillTx/>
              </a:rPr>
              <a:t>感谢您的聆听</a:t>
            </a:r>
            <a:br>
              <a:rPr lang="zh-CN" altLang="en-US" sz="4400" dirty="0">
                <a:solidFill>
                  <a:srgbClr val="0070C0"/>
                </a:solidFill>
                <a:uFillTx/>
              </a:rPr>
            </a:br>
            <a:br>
              <a:rPr lang="en-US" altLang="zh-CN" sz="4400" dirty="0">
                <a:solidFill>
                  <a:srgbClr val="0070C0"/>
                </a:solidFill>
                <a:uFillTx/>
              </a:rPr>
            </a:br>
            <a:r>
              <a:rPr lang="en-US" altLang="zh-CN" sz="4400" dirty="0">
                <a:solidFill>
                  <a:srgbClr val="0070C0"/>
                </a:solidFill>
                <a:uFillTx/>
              </a:rPr>
              <a:t>         </a:t>
            </a:r>
            <a:r>
              <a:rPr lang="zh-CN" altLang="en-US" sz="4400" dirty="0">
                <a:solidFill>
                  <a:srgbClr val="0070C0"/>
                </a:solidFill>
                <a:uFillTx/>
              </a:rPr>
              <a:t>敬请批评指正</a:t>
            </a:r>
            <a:br>
              <a:rPr lang="zh-CN" altLang="en-US" sz="4400" dirty="0">
                <a:solidFill>
                  <a:srgbClr val="0070C0"/>
                </a:solidFill>
                <a:uFillTx/>
              </a:rPr>
            </a:br>
            <a:endParaRPr lang="zh-CN" altLang="en-US" sz="4400" dirty="0">
              <a:solidFill>
                <a:srgbClr val="0070C0"/>
              </a:solidFill>
              <a:uFillTx/>
              <a:sym typeface="+mn-ea"/>
            </a:endParaRPr>
          </a:p>
        </p:txBody>
      </p:sp>
      <p:pic>
        <p:nvPicPr>
          <p:cNvPr id="5" name="图片 4" descr="erweima"/>
          <p:cNvPicPr>
            <a:picLocks noChangeAspect="1"/>
          </p:cNvPicPr>
          <p:nvPr/>
        </p:nvPicPr>
        <p:blipFill>
          <a:blip r:embed="rId1"/>
          <a:stretch>
            <a:fillRect/>
          </a:stretch>
        </p:blipFill>
        <p:spPr>
          <a:xfrm>
            <a:off x="4562987" y="4957739"/>
            <a:ext cx="1257300" cy="1257300"/>
          </a:xfrm>
          <a:prstGeom prst="rect">
            <a:avLst/>
          </a:prstGeom>
        </p:spPr>
      </p:pic>
      <p:sp>
        <p:nvSpPr>
          <p:cNvPr id="3" name="文本框 2"/>
          <p:cNvSpPr txBox="1"/>
          <p:nvPr/>
        </p:nvSpPr>
        <p:spPr>
          <a:xfrm>
            <a:off x="3575713" y="3807725"/>
            <a:ext cx="4899547" cy="1198880"/>
          </a:xfrm>
          <a:prstGeom prst="rect">
            <a:avLst/>
          </a:prstGeom>
          <a:noFill/>
        </p:spPr>
        <p:txBody>
          <a:bodyPr wrap="square" rtlCol="0">
            <a:spAutoFit/>
          </a:bodyPr>
          <a:lstStyle/>
          <a:p>
            <a:pPr algn="ctr"/>
            <a:r>
              <a:rPr lang="zh-CN" altLang="en-US" sz="2400" b="1" dirty="0">
                <a:solidFill>
                  <a:srgbClr val="0070C0"/>
                </a:solidFill>
                <a:uFillTx/>
              </a:rPr>
              <a:t>宁波市中瑞税务师事务所</a:t>
            </a:r>
            <a:endParaRPr lang="en-US" altLang="zh-CN" sz="2400" b="1" dirty="0">
              <a:solidFill>
                <a:srgbClr val="0070C0"/>
              </a:solidFill>
              <a:uFillTx/>
            </a:endParaRPr>
          </a:p>
          <a:p>
            <a:pPr algn="ctr"/>
            <a:r>
              <a:rPr lang="zh-CN" altLang="en-US" sz="2400" b="1" dirty="0">
                <a:solidFill>
                  <a:srgbClr val="0070C0"/>
                </a:solidFill>
                <a:uFillTx/>
              </a:rPr>
              <a:t>李忠尔 </a:t>
            </a:r>
            <a:r>
              <a:rPr lang="en-US" altLang="zh-CN" sz="2400" b="1" dirty="0">
                <a:solidFill>
                  <a:srgbClr val="0070C0"/>
                </a:solidFill>
                <a:uFillTx/>
              </a:rPr>
              <a:t>13306678805</a:t>
            </a:r>
            <a:endParaRPr lang="en-US" altLang="zh-CN" sz="2400" b="1" dirty="0">
              <a:solidFill>
                <a:srgbClr val="FFC000"/>
              </a:solidFill>
              <a:uFillTx/>
            </a:endParaRPr>
          </a:p>
          <a:p>
            <a:pPr algn="ctr"/>
            <a:endParaRPr lang="en-US" altLang="zh-CN" sz="2400" b="1" dirty="0">
              <a:solidFill>
                <a:srgbClr val="FFC000"/>
              </a:solidFill>
              <a:uFillTx/>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增值税方面</a:t>
            </a:r>
            <a:endParaRPr lang="zh-CN" altLang="en-US"/>
          </a:p>
        </p:txBody>
      </p:sp>
      <p:sp>
        <p:nvSpPr>
          <p:cNvPr id="3" name="内容占位符 2"/>
          <p:cNvSpPr>
            <a:spLocks noGrp="1"/>
          </p:cNvSpPr>
          <p:nvPr>
            <p:ph idx="1"/>
          </p:nvPr>
        </p:nvSpPr>
        <p:spPr>
          <a:xfrm>
            <a:off x="493395" y="870585"/>
            <a:ext cx="11285220" cy="5748020"/>
          </a:xfrm>
        </p:spPr>
        <p:txBody>
          <a:bodyPr>
            <a:normAutofit/>
          </a:bodyPr>
          <a:p>
            <a:pPr fontAlgn="auto">
              <a:lnSpc>
                <a:spcPct val="120000"/>
              </a:lnSpc>
            </a:pPr>
            <a:r>
              <a:rPr lang="en-US" altLang="zh-CN"/>
              <a:t>2.</a:t>
            </a:r>
            <a:r>
              <a:rPr lang="zh-CN" altLang="en-US"/>
              <a:t>当期</a:t>
            </a:r>
            <a:r>
              <a:rPr lang="zh-CN" altLang="en-US">
                <a:sym typeface="+mn-ea"/>
              </a:rPr>
              <a:t>可抵扣进项税额的确认</a:t>
            </a:r>
            <a:endParaRPr lang="zh-CN" altLang="en-US">
              <a:sym typeface="+mn-ea"/>
            </a:endParaRPr>
          </a:p>
          <a:p>
            <a:pPr fontAlgn="auto">
              <a:lnSpc>
                <a:spcPct val="120000"/>
              </a:lnSpc>
            </a:pPr>
            <a:r>
              <a:rPr lang="zh-CN" altLang="en-US"/>
              <a:t>（</a:t>
            </a:r>
            <a:r>
              <a:rPr lang="en-US" altLang="zh-CN"/>
              <a:t>1</a:t>
            </a:r>
            <a:r>
              <a:rPr lang="zh-CN" altLang="en-US"/>
              <a:t>）可抵进项税额按用途确认时间为准</a:t>
            </a:r>
            <a:endParaRPr lang="zh-CN" altLang="en-US"/>
          </a:p>
          <a:p>
            <a:pPr fontAlgn="auto">
              <a:lnSpc>
                <a:spcPct val="120000"/>
              </a:lnSpc>
            </a:pPr>
            <a:r>
              <a:rPr lang="zh-CN" altLang="en-US">
                <a:latin typeface="Calibri" panose="020F0502020204030204" charset="0"/>
              </a:rPr>
              <a:t>①</a:t>
            </a:r>
            <a:r>
              <a:rPr lang="zh-CN" altLang="en-US"/>
              <a:t>加计抵减政策前取得抵扣凭证，在加计抵减政策期间申报抵扣的进项税额，可按规定计提加计抵减额，</a:t>
            </a:r>
            <a:r>
              <a:rPr lang="zh-CN" altLang="en-US">
                <a:solidFill>
                  <a:srgbClr val="FF0000"/>
                </a:solidFill>
              </a:rPr>
              <a:t>但不包括</a:t>
            </a:r>
            <a:r>
              <a:rPr lang="zh-CN" altLang="en-US"/>
              <a:t>以前取得并抵扣的异常扣税凭证，已作进项税额转出，又于加计抵减政策期间解除异常并转入的进项税额</a:t>
            </a:r>
            <a:endParaRPr lang="zh-CN" altLang="en-US"/>
          </a:p>
          <a:p>
            <a:pPr fontAlgn="auto">
              <a:lnSpc>
                <a:spcPct val="120000"/>
              </a:lnSpc>
            </a:pPr>
            <a:r>
              <a:rPr lang="zh-CN" altLang="en-US">
                <a:latin typeface="Calibri" panose="020F0502020204030204" charset="0"/>
              </a:rPr>
              <a:t>②加计抵减政策期间取得，但在加计抵减政策到期才申报抵</a:t>
            </a:r>
            <a:r>
              <a:rPr lang="zh-CN" altLang="en-US">
                <a:sym typeface="+mn-ea"/>
              </a:rPr>
              <a:t>扣的进项税额，不得计提加计抵减额</a:t>
            </a:r>
            <a:endParaRPr lang="zh-CN" altLang="en-US">
              <a:sym typeface="+mn-ea"/>
            </a:endParaRPr>
          </a:p>
          <a:p>
            <a:pPr fontAlgn="auto">
              <a:lnSpc>
                <a:spcPct val="120000"/>
              </a:lnSpc>
            </a:pPr>
            <a:r>
              <a:rPr lang="en-US" altLang="zh-CN">
                <a:latin typeface="Calibri" panose="020F0502020204030204" charset="0"/>
              </a:rPr>
              <a:t>3.</a:t>
            </a:r>
            <a:r>
              <a:rPr lang="zh-CN" altLang="en-US">
                <a:latin typeface="Calibri" panose="020F0502020204030204" charset="0"/>
              </a:rPr>
              <a:t>未及时计提加计抵减额</a:t>
            </a:r>
            <a:endParaRPr lang="zh-CN" altLang="en-US">
              <a:latin typeface="Calibri" panose="020F0502020204030204" charset="0"/>
            </a:endParaRPr>
          </a:p>
          <a:p>
            <a:pPr fontAlgn="auto">
              <a:lnSpc>
                <a:spcPct val="120000"/>
              </a:lnSpc>
            </a:pPr>
            <a:r>
              <a:rPr lang="zh-CN" altLang="en-US">
                <a:latin typeface="Calibri" panose="020F0502020204030204" charset="0"/>
              </a:rPr>
              <a:t>可计提但未计提的加计抵减额，可在确定适用加计抵减政策</a:t>
            </a:r>
            <a:r>
              <a:rPr lang="zh-CN" altLang="en-US">
                <a:solidFill>
                  <a:srgbClr val="FF0000"/>
                </a:solidFill>
                <a:latin typeface="Calibri" panose="020F0502020204030204" charset="0"/>
              </a:rPr>
              <a:t>当期一并</a:t>
            </a:r>
            <a:r>
              <a:rPr lang="zh-CN" altLang="en-US">
                <a:latin typeface="Calibri" panose="020F0502020204030204" charset="0"/>
              </a:rPr>
              <a:t>计提</a:t>
            </a:r>
            <a:endParaRPr lang="zh-CN" altLang="en-US">
              <a:latin typeface="Calibri" panose="020F0502020204030204" charset="0"/>
            </a:endParaRPr>
          </a:p>
          <a:p>
            <a:pPr fontAlgn="auto">
              <a:lnSpc>
                <a:spcPct val="120000"/>
              </a:lnSpc>
            </a:pPr>
            <a:endParaRPr lang="zh-CN" altLang="en-US">
              <a:latin typeface="Calibri" panose="020F0502020204030204" charset="0"/>
              <a:sym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5" y="59690"/>
            <a:ext cx="11779250" cy="6558915"/>
          </a:xfrm>
          <a:solidFill>
            <a:srgbClr val="FF0000"/>
          </a:solidFill>
        </p:spPr>
        <p:txBody>
          <a:bodyPr>
            <a:normAutofit fontScale="90000" lnSpcReduction="20000"/>
          </a:bodyPr>
          <a:p>
            <a:endParaRPr lang="zh-CN" altLang="en-US">
              <a:solidFill>
                <a:srgbClr val="FF0000"/>
              </a:solidFill>
            </a:endParaRPr>
          </a:p>
          <a:p>
            <a:endParaRPr lang="zh-CN" altLang="en-US">
              <a:solidFill>
                <a:srgbClr val="FF0000"/>
              </a:solidFill>
            </a:endParaRPr>
          </a:p>
          <a:p>
            <a:endParaRPr lang="zh-CN" altLang="en-US">
              <a:solidFill>
                <a:srgbClr val="FF0000"/>
              </a:solidFill>
            </a:endParaRPr>
          </a:p>
          <a:p>
            <a:endParaRPr lang="zh-CN" altLang="en-US">
              <a:solidFill>
                <a:srgbClr val="FF0000"/>
              </a:solidFill>
            </a:endParaRPr>
          </a:p>
          <a:p>
            <a:r>
              <a:rPr lang="en-US" altLang="zh-CN">
                <a:solidFill>
                  <a:srgbClr val="FF0000"/>
                </a:solidFill>
              </a:rPr>
              <a:t>                               </a:t>
            </a:r>
            <a:r>
              <a:rPr lang="zh-CN" altLang="en-US" sz="6665">
                <a:solidFill>
                  <a:srgbClr val="FFFF00"/>
                </a:solidFill>
              </a:rPr>
              <a:t>新</a:t>
            </a:r>
            <a:r>
              <a:rPr lang="en-US" altLang="zh-CN" sz="6665">
                <a:solidFill>
                  <a:srgbClr val="FFFF00"/>
                </a:solidFill>
              </a:rPr>
              <a:t>       </a:t>
            </a:r>
            <a:r>
              <a:rPr lang="zh-CN" altLang="en-US" sz="6665">
                <a:solidFill>
                  <a:srgbClr val="FFFF00"/>
                </a:solidFill>
              </a:rPr>
              <a:t>春</a:t>
            </a:r>
            <a:r>
              <a:rPr lang="en-US" altLang="zh-CN" sz="6665">
                <a:solidFill>
                  <a:srgbClr val="FFFF00"/>
                </a:solidFill>
              </a:rPr>
              <a:t>        </a:t>
            </a:r>
            <a:r>
              <a:rPr lang="zh-CN" altLang="en-US" sz="6665">
                <a:solidFill>
                  <a:srgbClr val="FFFF00"/>
                </a:solidFill>
              </a:rPr>
              <a:t>快</a:t>
            </a:r>
            <a:r>
              <a:rPr lang="en-US" altLang="zh-CN" sz="6665">
                <a:solidFill>
                  <a:srgbClr val="FFFF00"/>
                </a:solidFill>
              </a:rPr>
              <a:t>        </a:t>
            </a:r>
            <a:r>
              <a:rPr lang="zh-CN" altLang="en-US" sz="6665">
                <a:solidFill>
                  <a:srgbClr val="FFFF00"/>
                </a:solidFill>
              </a:rPr>
              <a:t>乐</a:t>
            </a:r>
            <a:endParaRPr lang="zh-CN" altLang="en-US" sz="6665">
              <a:solidFill>
                <a:srgbClr val="FFFF00"/>
              </a:solidFill>
            </a:endParaRPr>
          </a:p>
          <a:p>
            <a:pPr marL="0" indent="0">
              <a:buNone/>
            </a:pPr>
            <a:endParaRPr lang="zh-CN" altLang="en-US" sz="5335">
              <a:solidFill>
                <a:srgbClr val="FFFF00"/>
              </a:solidFill>
            </a:endParaRPr>
          </a:p>
          <a:p>
            <a:pPr marL="0" indent="0">
              <a:buNone/>
            </a:pPr>
            <a:endParaRPr lang="zh-CN" altLang="en-US" sz="4800">
              <a:solidFill>
                <a:srgbClr val="FFFF00"/>
              </a:solidFill>
            </a:endParaRPr>
          </a:p>
          <a:p>
            <a:pPr marL="0" indent="0">
              <a:buNone/>
            </a:pPr>
            <a:r>
              <a:rPr lang="en-US" altLang="zh-CN" sz="4800">
                <a:solidFill>
                  <a:srgbClr val="FFFF00"/>
                </a:solidFill>
              </a:rPr>
              <a:t>                          </a:t>
            </a:r>
            <a:r>
              <a:rPr lang="zh-CN" altLang="en-US" sz="4000">
                <a:solidFill>
                  <a:srgbClr val="FFFF00"/>
                </a:solidFill>
              </a:rPr>
              <a:t>健康</a:t>
            </a:r>
            <a:r>
              <a:rPr lang="en-US" altLang="zh-CN" sz="4000">
                <a:solidFill>
                  <a:srgbClr val="FFFF00"/>
                </a:solidFill>
              </a:rPr>
              <a:t>   </a:t>
            </a:r>
            <a:r>
              <a:rPr lang="zh-CN" altLang="en-US" sz="4000">
                <a:solidFill>
                  <a:srgbClr val="FFFF00"/>
                </a:solidFill>
              </a:rPr>
              <a:t>舒心</a:t>
            </a:r>
            <a:r>
              <a:rPr lang="en-US" altLang="zh-CN" sz="4000">
                <a:solidFill>
                  <a:srgbClr val="FFFF00"/>
                </a:solidFill>
              </a:rPr>
              <a:t>   </a:t>
            </a:r>
            <a:r>
              <a:rPr lang="zh-CN" altLang="en-US" sz="4000">
                <a:solidFill>
                  <a:srgbClr val="FFFF00"/>
                </a:solidFill>
              </a:rPr>
              <a:t>遂愿</a:t>
            </a:r>
            <a:endParaRPr lang="zh-CN" altLang="en-US" sz="4000">
              <a:solidFill>
                <a:srgbClr val="FFFF00"/>
              </a:solidFill>
            </a:endParaRPr>
          </a:p>
          <a:p>
            <a:pPr marL="0" indent="0">
              <a:buNone/>
            </a:pPr>
            <a:r>
              <a:rPr lang="en-US" altLang="zh-CN" sz="4800">
                <a:solidFill>
                  <a:srgbClr val="FFFF00"/>
                </a:solidFill>
              </a:rPr>
              <a:t>                  </a:t>
            </a:r>
            <a:endParaRPr lang="en-US" altLang="zh-CN" sz="4800">
              <a:solidFill>
                <a:srgbClr val="FFFF00"/>
              </a:solidFill>
            </a:endParaRPr>
          </a:p>
          <a:p>
            <a:pPr marL="0" indent="0">
              <a:buNone/>
            </a:pPr>
            <a:r>
              <a:rPr lang="en-US" altLang="zh-CN" sz="4800">
                <a:solidFill>
                  <a:srgbClr val="FFFF00"/>
                </a:solidFill>
              </a:rPr>
              <a:t>                              </a:t>
            </a:r>
            <a:r>
              <a:rPr lang="zh-CN" altLang="en-US" sz="4000">
                <a:solidFill>
                  <a:srgbClr val="FFFF00"/>
                </a:solidFill>
              </a:rPr>
              <a:t>税税平安</a:t>
            </a:r>
            <a:endParaRPr lang="zh-CN" altLang="en-US" sz="4000">
              <a:solidFill>
                <a:srgbClr val="FFFF00"/>
              </a:solidFill>
            </a:endParaRPr>
          </a:p>
          <a:p>
            <a:endParaRPr lang="zh-CN" altLang="en-US" sz="4800">
              <a:solidFill>
                <a:srgbClr val="FFFF00"/>
              </a:solidFill>
            </a:endParaRPr>
          </a:p>
          <a:p>
            <a:pPr marL="0" indent="0">
              <a:buNone/>
            </a:pPr>
            <a:r>
              <a:rPr lang="en-US" altLang="zh-CN" sz="4800">
                <a:solidFill>
                  <a:srgbClr val="FFFF00"/>
                </a:solidFill>
              </a:rPr>
              <a:t>          </a:t>
            </a:r>
            <a:endParaRPr lang="en-US" altLang="zh-CN" sz="4800">
              <a:solidFill>
                <a:srgbClr val="FFFF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p:cTn id="13"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7" end="7"/>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nodeType="clickEffect">
                                  <p:stCondLst>
                                    <p:cond delay="0"/>
                                  </p:stCondLst>
                                  <p:childTnLst>
                                    <p:set>
                                      <p:cBhvr>
                                        <p:cTn id="19" dur="1" fill="hold">
                                          <p:stCondLst>
                                            <p:cond delay="0"/>
                                          </p:stCondLst>
                                        </p:cTn>
                                        <p:tgtEl>
                                          <p:spTgt spid="3">
                                            <p:txEl>
                                              <p:pRg st="9" end="9"/>
                                            </p:txEl>
                                          </p:spTgt>
                                        </p:tgtEl>
                                        <p:attrNameLst>
                                          <p:attrName>style.visibility</p:attrName>
                                        </p:attrNameLst>
                                      </p:cBhvr>
                                      <p:to>
                                        <p:strVal val="visible"/>
                                      </p:to>
                                    </p:set>
                                    <p:anim calcmode="lin" valueType="num">
                                      <p:cBhvr>
                                        <p:cTn id="20" dur="1000" fill="hold"/>
                                        <p:tgtEl>
                                          <p:spTgt spid="3">
                                            <p:txEl>
                                              <p:pRg st="9" end="9"/>
                                            </p:txEl>
                                          </p:spTgt>
                                        </p:tgtEl>
                                        <p:attrNameLst>
                                          <p:attrName>ppt_x</p:attrName>
                                        </p:attrNameLst>
                                      </p:cBhvr>
                                      <p:tavLst>
                                        <p:tav tm="0">
                                          <p:val>
                                            <p:strVal val="#ppt_x-.2"/>
                                          </p:val>
                                        </p:tav>
                                        <p:tav tm="100000">
                                          <p:val>
                                            <p:strVal val="#ppt_x"/>
                                          </p:val>
                                        </p:tav>
                                      </p:tavLst>
                                    </p:anim>
                                    <p:anim calcmode="lin" valueType="num">
                                      <p:cBhvr>
                                        <p:cTn id="21" dur="1000" fill="hold"/>
                                        <p:tgtEl>
                                          <p:spTgt spid="3">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0070C0"/>
                </a:solidFill>
                <a:sym typeface="+mn-ea"/>
              </a:rPr>
              <a:t>增值税方面</a:t>
            </a:r>
            <a:endParaRPr lang="zh-CN" altLang="en-US"/>
          </a:p>
        </p:txBody>
      </p:sp>
      <p:sp>
        <p:nvSpPr>
          <p:cNvPr id="3" name="内容占位符 2"/>
          <p:cNvSpPr>
            <a:spLocks noGrp="1"/>
          </p:cNvSpPr>
          <p:nvPr>
            <p:ph idx="1"/>
          </p:nvPr>
        </p:nvSpPr>
        <p:spPr/>
        <p:txBody>
          <a:bodyPr/>
          <a:p>
            <a:pPr fontAlgn="auto">
              <a:lnSpc>
                <a:spcPct val="120000"/>
              </a:lnSpc>
            </a:pPr>
            <a:r>
              <a:rPr lang="en-US" altLang="zh-CN">
                <a:latin typeface="Calibri" panose="020F0502020204030204" charset="0"/>
                <a:sym typeface="+mn-ea"/>
              </a:rPr>
              <a:t>4.</a:t>
            </a:r>
            <a:r>
              <a:rPr lang="zh-CN" altLang="en-US">
                <a:latin typeface="Calibri" panose="020F0502020204030204" charset="0"/>
                <a:sym typeface="+mn-ea"/>
              </a:rPr>
              <a:t>已计提加计抵减额的进项税额转出</a:t>
            </a:r>
            <a:endParaRPr lang="zh-CN" altLang="en-US">
              <a:latin typeface="Calibri" panose="020F0502020204030204" charset="0"/>
            </a:endParaRPr>
          </a:p>
          <a:p>
            <a:pPr fontAlgn="auto">
              <a:lnSpc>
                <a:spcPct val="120000"/>
              </a:lnSpc>
            </a:pPr>
            <a:r>
              <a:rPr lang="zh-CN" altLang="en-US">
                <a:latin typeface="Calibri" panose="020F0502020204030204" charset="0"/>
                <a:sym typeface="+mn-ea"/>
              </a:rPr>
              <a:t>已计提加计抵减额的进项税额，按规定作进项税额转出的，应在进项税额转出当期，相应调减加计抵减额</a:t>
            </a:r>
            <a:endParaRPr lang="zh-CN" altLang="en-US">
              <a:latin typeface="Calibri" panose="020F0502020204030204" charset="0"/>
            </a:endParaRPr>
          </a:p>
          <a:p>
            <a:pPr fontAlgn="auto">
              <a:lnSpc>
                <a:spcPct val="120000"/>
              </a:lnSpc>
            </a:pPr>
            <a:r>
              <a:rPr lang="zh-CN" altLang="en-US">
                <a:latin typeface="Calibri" panose="020F0502020204030204" charset="0"/>
                <a:sym typeface="+mn-ea"/>
              </a:rPr>
              <a:t>（</a:t>
            </a:r>
            <a:r>
              <a:rPr lang="en-US" altLang="zh-CN">
                <a:latin typeface="Calibri" panose="020F0502020204030204" charset="0"/>
                <a:sym typeface="+mn-ea"/>
              </a:rPr>
              <a:t>1</a:t>
            </a:r>
            <a:r>
              <a:rPr lang="zh-CN" altLang="en-US">
                <a:latin typeface="Calibri" panose="020F0502020204030204" charset="0"/>
                <a:sym typeface="+mn-ea"/>
              </a:rPr>
              <a:t>）加计抵减政策期间：</a:t>
            </a:r>
            <a:r>
              <a:rPr lang="zh-CN" altLang="en-US">
                <a:sym typeface="+mn-ea"/>
              </a:rPr>
              <a:t>计算</a:t>
            </a:r>
            <a:r>
              <a:rPr lang="en-US" altLang="zh-CN">
                <a:sym typeface="+mn-ea"/>
              </a:rPr>
              <a:t>“本期调减额”</a:t>
            </a:r>
            <a:endParaRPr lang="en-US" altLang="zh-CN">
              <a:sym typeface="+mn-ea"/>
            </a:endParaRPr>
          </a:p>
          <a:p>
            <a:pPr fontAlgn="auto">
              <a:lnSpc>
                <a:spcPct val="120000"/>
              </a:lnSpc>
            </a:pPr>
            <a:r>
              <a:rPr lang="zh-CN" altLang="en-US">
                <a:latin typeface="Calibri" panose="020F0502020204030204" charset="0"/>
                <a:sym typeface="+mn-ea"/>
              </a:rPr>
              <a:t>（</a:t>
            </a:r>
            <a:r>
              <a:rPr lang="en-US" altLang="zh-CN">
                <a:latin typeface="Calibri" panose="020F0502020204030204" charset="0"/>
                <a:sym typeface="+mn-ea"/>
              </a:rPr>
              <a:t>2</a:t>
            </a:r>
            <a:r>
              <a:rPr lang="zh-CN" altLang="en-US">
                <a:latin typeface="Calibri" panose="020F0502020204030204" charset="0"/>
                <a:sym typeface="+mn-ea"/>
              </a:rPr>
              <a:t>）加计</a:t>
            </a:r>
            <a:r>
              <a:rPr lang="zh-CN" altLang="en-US">
                <a:latin typeface="Calibri" panose="020F0502020204030204" charset="0"/>
                <a:sym typeface="+mn-ea"/>
              </a:rPr>
              <a:t>抵减政策到期：已计提加计抵减额的进项税额发生进项税额转出时，应相应</a:t>
            </a:r>
            <a:r>
              <a:rPr lang="zh-CN" altLang="en-US">
                <a:solidFill>
                  <a:srgbClr val="FF0000"/>
                </a:solidFill>
                <a:latin typeface="Calibri" panose="020F0502020204030204" charset="0"/>
                <a:sym typeface="+mn-ea"/>
              </a:rPr>
              <a:t>调减</a:t>
            </a:r>
            <a:r>
              <a:rPr lang="zh-CN" altLang="en-US">
                <a:latin typeface="Calibri" panose="020F0502020204030204" charset="0"/>
                <a:sym typeface="+mn-ea"/>
              </a:rPr>
              <a:t>加计抵减额，如结余的加计抵减额不足以调减，则需按规定</a:t>
            </a:r>
            <a:r>
              <a:rPr lang="zh-CN" altLang="en-US">
                <a:solidFill>
                  <a:srgbClr val="FF0000"/>
                </a:solidFill>
                <a:latin typeface="Calibri" panose="020F0502020204030204" charset="0"/>
                <a:sym typeface="+mn-ea"/>
              </a:rPr>
              <a:t>补征</a:t>
            </a:r>
            <a:r>
              <a:rPr lang="zh-CN" altLang="en-US">
                <a:latin typeface="Calibri" panose="020F0502020204030204" charset="0"/>
                <a:sym typeface="+mn-ea"/>
              </a:rPr>
              <a:t>相应税款</a:t>
            </a:r>
            <a:endParaRPr lang="zh-CN" altLang="en-US">
              <a:latin typeface="Calibri" panose="020F0502020204030204" charset="0"/>
              <a:sym typeface="+mn-ea"/>
            </a:endParaRPr>
          </a:p>
          <a:p>
            <a:endParaRPr lang="zh-CN" altLang="en-US"/>
          </a:p>
        </p:txBody>
      </p:sp>
    </p:spTree>
  </p:cSld>
  <p:clrMapOvr>
    <a:masterClrMapping/>
  </p:clrMapOvr>
</p:sld>
</file>

<file path=ppt/tags/tag1.xml><?xml version="1.0" encoding="utf-8"?>
<p:tagLst xmlns:p="http://schemas.openxmlformats.org/presentationml/2006/main">
  <p:tag name="TABLE_ENDDRAG_ORIGIN_RECT" val="788*255"/>
  <p:tag name="TABLE_ENDDRAG_RECT" val="69*175*788*255"/>
</p:tagLst>
</file>

<file path=ppt/tags/tag10.xml><?xml version="1.0" encoding="utf-8"?>
<p:tagLst xmlns:p="http://schemas.openxmlformats.org/presentationml/2006/main">
  <p:tag name="TABLE_ENDDRAG_ORIGIN_RECT" val="841*121"/>
  <p:tag name="TABLE_ENDDRAG_RECT" val="62*109*841*121"/>
</p:tagLst>
</file>

<file path=ppt/tags/tag11.xml><?xml version="1.0" encoding="utf-8"?>
<p:tagLst xmlns:p="http://schemas.openxmlformats.org/presentationml/2006/main">
  <p:tag name="TABLE_ENDDRAG_ORIGIN_RECT" val="854*384"/>
  <p:tag name="TABLE_ENDDRAG_RECT" val="54*93*854*384"/>
</p:tagLst>
</file>

<file path=ppt/tags/tag12.xml><?xml version="1.0" encoding="utf-8"?>
<p:tagLst xmlns:p="http://schemas.openxmlformats.org/presentationml/2006/main">
  <p:tag name="TABLE_ENDDRAG_ORIGIN_RECT" val="764*67"/>
  <p:tag name="TABLE_ENDDRAG_RECT" val="80*332*764*67"/>
</p:tagLst>
</file>

<file path=ppt/tags/tag13.xml><?xml version="1.0" encoding="utf-8"?>
<p:tagLst xmlns:p="http://schemas.openxmlformats.org/presentationml/2006/main">
  <p:tag name="TABLE_ENDDRAG_ORIGIN_RECT" val="843*320"/>
  <p:tag name="TABLE_ENDDRAG_RECT" val="50*123*843*320"/>
</p:tagLst>
</file>

<file path=ppt/tags/tag14.xml><?xml version="1.0" encoding="utf-8"?>
<p:tagLst xmlns:p="http://schemas.openxmlformats.org/presentationml/2006/main">
  <p:tag name="TABLE_ENDDRAG_ORIGIN_RECT" val="851*207"/>
  <p:tag name="TABLE_ENDDRAG_RECT" val="47*107*851*207"/>
</p:tagLst>
</file>

<file path=ppt/tags/tag15.xml><?xml version="1.0" encoding="utf-8"?>
<p:tagLst xmlns:p="http://schemas.openxmlformats.org/presentationml/2006/main">
  <p:tag name="TABLE_ENDDRAG_ORIGIN_RECT" val="909*415"/>
  <p:tag name="TABLE_ENDDRAG_RECT" val="35*119*909*415"/>
</p:tagLst>
</file>

<file path=ppt/tags/tag16.xml><?xml version="1.0" encoding="utf-8"?>
<p:tagLst xmlns:p="http://schemas.openxmlformats.org/presentationml/2006/main">
  <p:tag name="TABLE_ENDDRAG_ORIGIN_RECT" val="824*93"/>
  <p:tag name="TABLE_ENDDRAG_RECT" val="51*117*824*93"/>
</p:tagLst>
</file>

<file path=ppt/tags/tag17.xml><?xml version="1.0" encoding="utf-8"?>
<p:tagLst xmlns:p="http://schemas.openxmlformats.org/presentationml/2006/main">
  <p:tag name="TABLE_ENDDRAG_ORIGIN_RECT" val="886*424"/>
  <p:tag name="TABLE_ENDDRAG_RECT" val="41*116*886*424"/>
</p:tagLst>
</file>

<file path=ppt/tags/tag18.xml><?xml version="1.0" encoding="utf-8"?>
<p:tagLst xmlns:p="http://schemas.openxmlformats.org/presentationml/2006/main">
  <p:tag name="TABLE_ENDDRAG_ORIGIN_RECT" val="868*131"/>
  <p:tag name="TABLE_ENDDRAG_RECT" val="59*126*868*131"/>
</p:tagLst>
</file>

<file path=ppt/tags/tag19.xml><?xml version="1.0" encoding="utf-8"?>
<p:tagLst xmlns:p="http://schemas.openxmlformats.org/presentationml/2006/main">
  <p:tag name="TABLE_ENDDRAG_ORIGIN_RECT" val="857*122"/>
  <p:tag name="TABLE_ENDDRAG_RECT" val="55*129*857*122"/>
</p:tagLst>
</file>

<file path=ppt/tags/tag2.xml><?xml version="1.0" encoding="utf-8"?>
<p:tagLst xmlns:p="http://schemas.openxmlformats.org/presentationml/2006/main">
  <p:tag name="TABLE_ENDDRAG_ORIGIN_RECT" val="859*363"/>
  <p:tag name="TABLE_ENDDRAG_RECT" val="56*154*859*363"/>
</p:tagLst>
</file>

<file path=ppt/tags/tag20.xml><?xml version="1.0" encoding="utf-8"?>
<p:tagLst xmlns:p="http://schemas.openxmlformats.org/presentationml/2006/main">
  <p:tag name="TABLE_ENDDRAG_ORIGIN_RECT" val="780*65"/>
  <p:tag name="TABLE_ENDDRAG_RECT" val="66*124*780*65"/>
</p:tagLst>
</file>

<file path=ppt/tags/tag21.xml><?xml version="1.0" encoding="utf-8"?>
<p:tagLst xmlns:p="http://schemas.openxmlformats.org/presentationml/2006/main">
  <p:tag name="TABLE_ENDDRAG_ORIGIN_RECT" val="829*87"/>
  <p:tag name="TABLE_ENDDRAG_RECT" val="41*124*829*87"/>
</p:tagLst>
</file>

<file path=ppt/tags/tag22.xml><?xml version="1.0" encoding="utf-8"?>
<p:tagLst xmlns:p="http://schemas.openxmlformats.org/presentationml/2006/main">
  <p:tag name="TABLE_ENDDRAG_ORIGIN_RECT" val="821*85"/>
  <p:tag name="TABLE_ENDDRAG_RECT" val="51*128*821*85"/>
</p:tagLst>
</file>

<file path=ppt/tags/tag23.xml><?xml version="1.0" encoding="utf-8"?>
<p:tagLst xmlns:p="http://schemas.openxmlformats.org/presentationml/2006/main">
  <p:tag name="TABLE_ENDDRAG_ORIGIN_RECT" val="829*81"/>
  <p:tag name="TABLE_ENDDRAG_RECT" val="57*134*829*81"/>
</p:tagLst>
</file>

<file path=ppt/tags/tag24.xml><?xml version="1.0" encoding="utf-8"?>
<p:tagLst xmlns:p="http://schemas.openxmlformats.org/presentationml/2006/main">
  <p:tag name="KSO_WM_BEAUTIFY_FLAG" val="#wm#"/>
  <p:tag name="KSO_WM_TEMPLATE_CATEGORY" val="custom"/>
  <p:tag name="KSO_WM_TEMPLATE_INDEX" val="20205176"/>
</p:tagLst>
</file>

<file path=ppt/tags/tag25.xml><?xml version="1.0" encoding="utf-8"?>
<p:tagLst xmlns:p="http://schemas.openxmlformats.org/presentationml/2006/main">
  <p:tag name="KSO_WM_BEAUTIFY_FLAG" val="#wm#"/>
  <p:tag name="KSO_WM_TEMPLATE_CATEGORY" val="custom"/>
  <p:tag name="KSO_WM_TEMPLATE_INDEX" val="20205176"/>
</p:tagLst>
</file>

<file path=ppt/tags/tag26.xml><?xml version="1.0" encoding="utf-8"?>
<p:tagLst xmlns:p="http://schemas.openxmlformats.org/presentationml/2006/main">
  <p:tag name="KSO_WPP_MARK_KEY" val="822887ff-fb05-4a81-ae22-647757fa94e1"/>
  <p:tag name="COMMONDATA" val="eyJoZGlkIjoiMTM1NDMxYzQ1YjgyYzRkOTNiYTMxYjYzMjA2YmE0NjcifQ=="/>
  <p:tag name="commondata" val="eyJoZGlkIjoiZTllN2M1MDk5NTFlYWJhNzk0Zjc4ZWI3MjBjYjlhY2QifQ=="/>
</p:tagLst>
</file>

<file path=ppt/tags/tag3.xml><?xml version="1.0" encoding="utf-8"?>
<p:tagLst xmlns:p="http://schemas.openxmlformats.org/presentationml/2006/main">
  <p:tag name="TABLE_ENDDRAG_ORIGIN_RECT" val="855*409"/>
  <p:tag name="TABLE_ENDDRAG_RECT" val="50*98*855*409"/>
</p:tagLst>
</file>

<file path=ppt/tags/tag4.xml><?xml version="1.0" encoding="utf-8"?>
<p:tagLst xmlns:p="http://schemas.openxmlformats.org/presentationml/2006/main">
  <p:tag name="TABLE_ENDDRAG_ORIGIN_RECT" val="840*399"/>
  <p:tag name="TABLE_ENDDRAG_RECT" val="50*97*840*399"/>
</p:tagLst>
</file>

<file path=ppt/tags/tag5.xml><?xml version="1.0" encoding="utf-8"?>
<p:tagLst xmlns:p="http://schemas.openxmlformats.org/presentationml/2006/main">
  <p:tag name="TABLE_ENDDRAG_ORIGIN_RECT" val="854*384"/>
  <p:tag name="TABLE_ENDDRAG_RECT" val="54*93*854*384"/>
</p:tagLst>
</file>

<file path=ppt/tags/tag6.xml><?xml version="1.0" encoding="utf-8"?>
<p:tagLst xmlns:p="http://schemas.openxmlformats.org/presentationml/2006/main">
  <p:tag name="TABLE_ENDDRAG_ORIGIN_RECT" val="854*384"/>
  <p:tag name="TABLE_ENDDRAG_RECT" val="54*93*854*384"/>
</p:tagLst>
</file>

<file path=ppt/tags/tag7.xml><?xml version="1.0" encoding="utf-8"?>
<p:tagLst xmlns:p="http://schemas.openxmlformats.org/presentationml/2006/main">
  <p:tag name="TABLE_ENDDRAG_ORIGIN_RECT" val="845*371"/>
  <p:tag name="TABLE_ENDDRAG_RECT" val="54*91*845*371"/>
</p:tagLst>
</file>

<file path=ppt/tags/tag8.xml><?xml version="1.0" encoding="utf-8"?>
<p:tagLst xmlns:p="http://schemas.openxmlformats.org/presentationml/2006/main">
  <p:tag name="TABLE_ENDDRAG_ORIGIN_RECT" val="854*384"/>
  <p:tag name="TABLE_ENDDRAG_RECT" val="54*93*854*384"/>
</p:tagLst>
</file>

<file path=ppt/tags/tag9.xml><?xml version="1.0" encoding="utf-8"?>
<p:tagLst xmlns:p="http://schemas.openxmlformats.org/presentationml/2006/main">
  <p:tag name="TABLE_ENDDRAG_ORIGIN_RECT" val="858*92"/>
  <p:tag name="TABLE_ENDDRAG_RECT" val="49*116*858*9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24688</Words>
  <Application>WPS 演示</Application>
  <PresentationFormat>宽屏</PresentationFormat>
  <Paragraphs>1864</Paragraphs>
  <Slides>80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80</vt:i4>
      </vt:variant>
    </vt:vector>
  </HeadingPairs>
  <TitlesOfParts>
    <vt:vector size="92" baseType="lpstr">
      <vt:lpstr>Arial</vt:lpstr>
      <vt:lpstr>宋体</vt:lpstr>
      <vt:lpstr>Wingdings</vt:lpstr>
      <vt:lpstr>华文新魏</vt:lpstr>
      <vt:lpstr>华文中宋</vt:lpstr>
      <vt:lpstr>Calibri</vt:lpstr>
      <vt:lpstr>等线</vt:lpstr>
      <vt:lpstr>微软雅黑</vt:lpstr>
      <vt:lpstr>Arial Unicode MS</vt:lpstr>
      <vt:lpstr>等线 Light</vt:lpstr>
      <vt:lpstr>Times New Roman</vt:lpstr>
      <vt:lpstr>Office 主题​​</vt:lpstr>
      <vt:lpstr>PowerPoint 演示文稿</vt:lpstr>
      <vt:lpstr>分享提纲</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企业所得税方面</vt:lpstr>
      <vt:lpstr>企业所得税方面</vt:lpstr>
      <vt:lpstr>企业所得税方面</vt:lpstr>
      <vt:lpstr>个人所得税方面</vt:lpstr>
      <vt:lpstr>个人所得税方面</vt:lpstr>
      <vt:lpstr>个人所得税方面</vt:lpstr>
      <vt:lpstr>个人所得税方面</vt:lpstr>
      <vt:lpstr>综合税方面</vt:lpstr>
      <vt:lpstr>综合税方面</vt:lpstr>
      <vt:lpstr>综合税方面</vt:lpstr>
      <vt:lpstr>综合税方面</vt:lpstr>
      <vt:lpstr>综合税方面</vt:lpstr>
      <vt:lpstr>综合税方面</vt:lpstr>
      <vt:lpstr>综合税方面</vt:lpstr>
      <vt:lpstr>综合税方面</vt:lpstr>
      <vt:lpstr>综合税方面</vt:lpstr>
      <vt:lpstr>综合税方面</vt:lpstr>
      <vt:lpstr>其他税费方面</vt:lpstr>
      <vt:lpstr>其他税费方面</vt:lpstr>
      <vt:lpstr>其他税费方面</vt:lpstr>
      <vt:lpstr>其他税费方面</vt:lpstr>
      <vt:lpstr>其他税费方面</vt:lpstr>
      <vt:lpstr>其他税费方面</vt:lpstr>
      <vt:lpstr>其他税费方面</vt:lpstr>
      <vt:lpstr>其他税费方面</vt:lpstr>
      <vt:lpstr>其他税费方面</vt:lpstr>
      <vt:lpstr>其他税费方面</vt:lpstr>
      <vt:lpstr>其他税费方面</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新公司法涉税分析</vt:lpstr>
      <vt:lpstr>部分涉税风险分析</vt:lpstr>
      <vt:lpstr>部分涉税风险分析</vt:lpstr>
      <vt:lpstr>部分涉税风险分析</vt:lpstr>
      <vt:lpstr>部分涉税风险分析</vt:lpstr>
      <vt:lpstr>部分涉税风险分析</vt:lpstr>
      <vt:lpstr>部分涉税风险分析</vt:lpstr>
      <vt:lpstr>部分涉税风险分析</vt:lpstr>
      <vt:lpstr>部分涉税风险分析</vt:lpstr>
      <vt:lpstr>感谢您的聆听           敬请批评指正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忠尔</dc:creator>
  <cp:lastModifiedBy>李忠尔（中瑞）</cp:lastModifiedBy>
  <cp:revision>32</cp:revision>
  <dcterms:created xsi:type="dcterms:W3CDTF">2022-08-12T00:58:00Z</dcterms:created>
  <dcterms:modified xsi:type="dcterms:W3CDTF">2024-01-22T00:34:05Z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40652926C3AE4C9499E61F4EAE2D6609_13</vt:lpwstr>
  </property>
  <property fmtid="{D5CDD505-2E9C-101B-9397-08002B2CF9AE}" pid="3" name="KSOProductBuildVer">
    <vt:lpwstr>2052-12.1.0.16120</vt:lpwstr>
  </property>
</Properties>
</file>