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1"/>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2" r:id="rId18"/>
    <p:sldId id="280" r:id="rId19"/>
    <p:sldId id="279" r:id="rId20"/>
    <p:sldId id="273" r:id="rId22"/>
    <p:sldId id="274" r:id="rId23"/>
    <p:sldId id="275" r:id="rId24"/>
    <p:sldId id="276" r:id="rId25"/>
    <p:sldId id="281" r:id="rId26"/>
    <p:sldId id="282" r:id="rId27"/>
    <p:sldId id="283" r:id="rId28"/>
    <p:sldId id="284" r:id="rId29"/>
    <p:sldId id="285" r:id="rId30"/>
    <p:sldId id="286" r:id="rId31"/>
    <p:sldId id="287" r:id="rId32"/>
    <p:sldId id="289" r:id="rId33"/>
    <p:sldId id="297" r:id="rId34"/>
    <p:sldId id="298" r:id="rId35"/>
    <p:sldId id="311" r:id="rId36"/>
    <p:sldId id="312" r:id="rId37"/>
    <p:sldId id="313" r:id="rId38"/>
    <p:sldId id="314" r:id="rId39"/>
    <p:sldId id="315" r:id="rId40"/>
    <p:sldId id="316" r:id="rId41"/>
    <p:sldId id="317" r:id="rId42"/>
    <p:sldId id="318" r:id="rId43"/>
    <p:sldId id="319" r:id="rId44"/>
    <p:sldId id="301" r:id="rId45"/>
    <p:sldId id="302" r:id="rId46"/>
    <p:sldId id="303" r:id="rId47"/>
    <p:sldId id="334" r:id="rId48"/>
    <p:sldId id="339" r:id="rId49"/>
    <p:sldId id="335" r:id="rId50"/>
    <p:sldId id="336" r:id="rId51"/>
    <p:sldId id="337" r:id="rId52"/>
    <p:sldId id="338" r:id="rId53"/>
    <p:sldId id="304" r:id="rId54"/>
    <p:sldId id="340" r:id="rId55"/>
    <p:sldId id="341" r:id="rId56"/>
    <p:sldId id="342" r:id="rId57"/>
    <p:sldId id="343" r:id="rId58"/>
    <p:sldId id="306" r:id="rId59"/>
    <p:sldId id="307" r:id="rId60"/>
    <p:sldId id="308" r:id="rId61"/>
    <p:sldId id="309" r:id="rId62"/>
    <p:sldId id="310" r:id="rId63"/>
    <p:sldId id="356" r:id="rId64"/>
    <p:sldId id="357" r:id="rId65"/>
    <p:sldId id="358" r:id="rId66"/>
    <p:sldId id="359" r:id="rId67"/>
    <p:sldId id="360" r:id="rId68"/>
    <p:sldId id="361" r:id="rId69"/>
    <p:sldId id="362" r:id="rId70"/>
    <p:sldId id="363" r:id="rId71"/>
    <p:sldId id="364" r:id="rId72"/>
    <p:sldId id="365" r:id="rId73"/>
    <p:sldId id="366" r:id="rId74"/>
    <p:sldId id="367" r:id="rId75"/>
    <p:sldId id="368" r:id="rId76"/>
    <p:sldId id="369" r:id="rId77"/>
    <p:sldId id="370" r:id="rId78"/>
    <p:sldId id="371" r:id="rId79"/>
    <p:sldId id="372" r:id="rId80"/>
    <p:sldId id="378" r:id="rId81"/>
    <p:sldId id="379" r:id="rId82"/>
    <p:sldId id="380" r:id="rId83"/>
    <p:sldId id="381" r:id="rId84"/>
    <p:sldId id="382" r:id="rId85"/>
    <p:sldId id="383" r:id="rId86"/>
    <p:sldId id="384" r:id="rId87"/>
    <p:sldId id="373" r:id="rId88"/>
    <p:sldId id="374" r:id="rId89"/>
    <p:sldId id="375" r:id="rId90"/>
    <p:sldId id="390" r:id="rId91"/>
    <p:sldId id="391" r:id="rId92"/>
    <p:sldId id="392" r:id="rId93"/>
    <p:sldId id="393" r:id="rId94"/>
    <p:sldId id="394" r:id="rId95"/>
    <p:sldId id="395" r:id="rId96"/>
    <p:sldId id="396" r:id="rId97"/>
    <p:sldId id="397" r:id="rId98"/>
    <p:sldId id="406" r:id="rId99"/>
    <p:sldId id="407" r:id="rId100"/>
    <p:sldId id="409" r:id="rId101"/>
    <p:sldId id="408" r:id="rId102"/>
    <p:sldId id="410" r:id="rId103"/>
    <p:sldId id="411" r:id="rId104"/>
    <p:sldId id="412" r:id="rId105"/>
    <p:sldId id="413" r:id="rId106"/>
    <p:sldId id="414" r:id="rId107"/>
    <p:sldId id="415" r:id="rId108"/>
    <p:sldId id="405" r:id="rId109"/>
  </p:sldIdLst>
  <p:sldSz cx="12192000" cy="6858000"/>
  <p:notesSz cx="6858000" cy="9144000"/>
  <p:custDataLst>
    <p:tags r:id="rId11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windows" initials="w" lastIdx="0" clrIdx="0"/>
  <p:cmAuthor id="1" name="何富军" initials="何" lastIdx="1" clrIdx="0"/>
  <p:cmAuthor id="2" name="闫秀丽" initials="闫" lastIdx="0" clrIdx="0"/>
  <p:cmAuthor id="3" name="fafa" initials="f" lastIdx="2" clrIdx="1"/>
  <p:cmAuthor id="4" name="王习习" initials="王" lastIdx="2" clrIdx="0"/>
  <p:cmAuthor id="5" name="HongWei_Z" initials="H" lastIdx="0" clrIdx="2"/>
  <p:cmAuthor id="6" name="Risun" initials="R" lastIdx="56" clrIdx="6"/>
  <p:cmAuthor id="7" name="文峰" initials="文峰 [2]" lastIdx="31" clrIdx="7"/>
  <p:cmAuthor id="8" name="佟恒" initials="佟恒" lastIdx="1" clrIdx="8"/>
  <p:cmAuthor id="9" name="Anlj" initials="A" lastIdx="1" clrIdx="9"/>
  <p:cmAuthor id="10" name="王同华" initials="王" lastIdx="2" clrIdx="9"/>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6" autoAdjust="0"/>
    <p:restoredTop sz="94660"/>
  </p:normalViewPr>
  <p:slideViewPr>
    <p:cSldViewPr snapToGrid="0">
      <p:cViewPr varScale="1">
        <p:scale>
          <a:sx n="75" d="100"/>
          <a:sy n="75" d="100"/>
        </p:scale>
        <p:origin x="65"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6.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7.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6.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5.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4.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notesMaster" Target="notesMasters/notesMaster1.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4" Type="http://schemas.openxmlformats.org/officeDocument/2006/relationships/tags" Target="tags/tag42.xml"/><Relationship Id="rId113" Type="http://schemas.openxmlformats.org/officeDocument/2006/relationships/commentAuthors" Target="commentAuthors.xml"/><Relationship Id="rId112" Type="http://schemas.openxmlformats.org/officeDocument/2006/relationships/tableStyles" Target="tableStyles.xml"/><Relationship Id="rId111" Type="http://schemas.openxmlformats.org/officeDocument/2006/relationships/viewProps" Target="viewProps.xml"/><Relationship Id="rId110" Type="http://schemas.openxmlformats.org/officeDocument/2006/relationships/presProps" Target="presProps.xml"/><Relationship Id="rId11" Type="http://schemas.openxmlformats.org/officeDocument/2006/relationships/slide" Target="slides/slide9.xml"/><Relationship Id="rId109" Type="http://schemas.openxmlformats.org/officeDocument/2006/relationships/slide" Target="slides/slide106.xml"/><Relationship Id="rId108" Type="http://schemas.openxmlformats.org/officeDocument/2006/relationships/slide" Target="slides/slide105.xml"/><Relationship Id="rId107" Type="http://schemas.openxmlformats.org/officeDocument/2006/relationships/slide" Target="slides/slide104.xml"/><Relationship Id="rId106" Type="http://schemas.openxmlformats.org/officeDocument/2006/relationships/slide" Target="slides/slide103.xml"/><Relationship Id="rId105" Type="http://schemas.openxmlformats.org/officeDocument/2006/relationships/slide" Target="slides/slide102.xml"/><Relationship Id="rId104" Type="http://schemas.openxmlformats.org/officeDocument/2006/relationships/slide" Target="slides/slide101.xml"/><Relationship Id="rId103" Type="http://schemas.openxmlformats.org/officeDocument/2006/relationships/slide" Target="slides/slide100.xml"/><Relationship Id="rId102" Type="http://schemas.openxmlformats.org/officeDocument/2006/relationships/slide" Target="slides/slide99.xml"/><Relationship Id="rId101" Type="http://schemas.openxmlformats.org/officeDocument/2006/relationships/slide" Target="slides/slide98.xml"/><Relationship Id="rId100" Type="http://schemas.openxmlformats.org/officeDocument/2006/relationships/slide" Target="slides/slide97.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本次共设有</a:t>
            </a:r>
            <a:r>
              <a:rPr lang="en-US" altLang="zh-CN" dirty="0"/>
              <a:t>14</a:t>
            </a:r>
            <a:r>
              <a:rPr lang="zh-CN" altLang="en-US" dirty="0"/>
              <a:t>种票据格式。</a:t>
            </a:r>
            <a:endParaRPr lang="en-US" altLang="zh-CN" dirty="0"/>
          </a:p>
          <a:p>
            <a:r>
              <a:rPr lang="zh-CN" altLang="en-US" dirty="0"/>
              <a:t>电子发票服务平台为从事特定行业、发生特殊应税行为及特定应用场景业务（包括：稀土、建筑服务、旅客运输服务、货物运输服务、不动产销售、不动产经营租赁服务、农产品收购、光伏收购、代收车船税、自产农产品销售、差额征税等）的纳税人提供了对应特定业务的全电发票样式。 </a:t>
            </a:r>
            <a:endParaRPr lang="zh-CN" altLang="en-US" dirty="0"/>
          </a:p>
        </p:txBody>
      </p:sp>
      <p:sp>
        <p:nvSpPr>
          <p:cNvPr id="4" name="灯片编号占位符 3"/>
          <p:cNvSpPr>
            <a:spLocks noGrp="1"/>
          </p:cNvSpPr>
          <p:nvPr>
            <p:ph type="sldNum" sz="quarter" idx="5"/>
          </p:nvPr>
        </p:nvSpPr>
        <p:spPr/>
        <p:txBody>
          <a:bodyPr/>
          <a:lstStyle/>
          <a:p>
            <a:fld id="{1FBFDA74-4A4C-4273-A792-0FBEF0CD924E}"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0" marR="0" lvl="0" indent="0" algn="just" defTabSz="914400" rtl="0" eaLnBrk="1" fontAlgn="auto" latinLnBrk="0" hangingPunct="1">
              <a:lnSpc>
                <a:spcPct val="150000"/>
              </a:lnSpc>
              <a:spcBef>
                <a:spcPts val="1200"/>
              </a:spcBef>
              <a:spcAft>
                <a:spcPts val="0"/>
              </a:spcAft>
              <a:buClr>
                <a:srgbClr val="0070C0"/>
              </a:buClr>
              <a:buSzTx/>
              <a:buFont typeface="Wingdings" panose="05000000000000000000" pitchFamily="2" charset="2"/>
              <a:buNone/>
              <a:defRPr/>
            </a:pPr>
            <a:endParaRPr dirty="0">
              <a:sym typeface="+mn-ea"/>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0" marR="0" lvl="0" indent="0" algn="just" defTabSz="914400" rtl="0" eaLnBrk="1" fontAlgn="auto" latinLnBrk="0" hangingPunct="1">
              <a:lnSpc>
                <a:spcPct val="150000"/>
              </a:lnSpc>
              <a:spcBef>
                <a:spcPts val="1200"/>
              </a:spcBef>
              <a:spcAft>
                <a:spcPts val="0"/>
              </a:spcAft>
              <a:buClr>
                <a:srgbClr val="0070C0"/>
              </a:buClr>
              <a:buSzTx/>
              <a:buFont typeface="Wingdings" panose="05000000000000000000" pitchFamily="2" charset="2"/>
              <a:buNone/>
              <a:defRPr/>
            </a:pPr>
            <a:endParaRPr dirty="0">
              <a:sym typeface="+mn-ea"/>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0" marR="0" lvl="0" indent="0" algn="just" defTabSz="914400" rtl="0" eaLnBrk="1" fontAlgn="auto" latinLnBrk="0" hangingPunct="1">
              <a:lnSpc>
                <a:spcPct val="150000"/>
              </a:lnSpc>
              <a:spcBef>
                <a:spcPts val="1200"/>
              </a:spcBef>
              <a:spcAft>
                <a:spcPts val="0"/>
              </a:spcAft>
              <a:buClr>
                <a:srgbClr val="0070C0"/>
              </a:buClr>
              <a:buSzTx/>
              <a:buFont typeface="Wingdings" panose="05000000000000000000" pitchFamily="2" charset="2"/>
              <a:buNone/>
              <a:defRPr/>
            </a:pPr>
            <a:endParaRPr dirty="0">
              <a:sym typeface="+mn-ea"/>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0" marR="0" lvl="0" indent="0" algn="just" defTabSz="914400" rtl="0" eaLnBrk="1" fontAlgn="auto" latinLnBrk="0" hangingPunct="1">
              <a:lnSpc>
                <a:spcPct val="150000"/>
              </a:lnSpc>
              <a:spcBef>
                <a:spcPts val="1200"/>
              </a:spcBef>
              <a:spcAft>
                <a:spcPts val="0"/>
              </a:spcAft>
              <a:buClr>
                <a:srgbClr val="0070C0"/>
              </a:buClr>
              <a:buSzTx/>
              <a:buFont typeface="Wingdings" panose="05000000000000000000" pitchFamily="2" charset="2"/>
              <a:buNone/>
              <a:defRPr/>
            </a:pPr>
            <a:endParaRPr dirty="0">
              <a:sym typeface="+mn-ea"/>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0" marR="0" lvl="0" indent="0" algn="just" defTabSz="914400" rtl="0" eaLnBrk="1" fontAlgn="auto" latinLnBrk="0" hangingPunct="1">
              <a:lnSpc>
                <a:spcPct val="150000"/>
              </a:lnSpc>
              <a:spcBef>
                <a:spcPts val="1200"/>
              </a:spcBef>
              <a:spcAft>
                <a:spcPts val="0"/>
              </a:spcAft>
              <a:buClr>
                <a:srgbClr val="0070C0"/>
              </a:buClr>
              <a:buSzTx/>
              <a:buFont typeface="Wingdings" panose="05000000000000000000" pitchFamily="2" charset="2"/>
              <a:buNone/>
              <a:defRPr/>
            </a:pPr>
            <a:endParaRPr dirty="0">
              <a:sym typeface="+mn-ea"/>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0" marR="0" lvl="0" indent="0" algn="just" defTabSz="914400" rtl="0" eaLnBrk="1" fontAlgn="auto" latinLnBrk="0" hangingPunct="1">
              <a:lnSpc>
                <a:spcPct val="150000"/>
              </a:lnSpc>
              <a:spcBef>
                <a:spcPts val="1200"/>
              </a:spcBef>
              <a:spcAft>
                <a:spcPts val="0"/>
              </a:spcAft>
              <a:buClr>
                <a:srgbClr val="0070C0"/>
              </a:buClr>
              <a:buSzTx/>
              <a:buFont typeface="Wingdings" panose="05000000000000000000" pitchFamily="2" charset="2"/>
              <a:buNone/>
              <a:defRPr/>
            </a:pPr>
            <a:endParaRPr dirty="0">
              <a:sym typeface="+mn-ea"/>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0" marR="0" lvl="0" indent="0" algn="just" defTabSz="914400" rtl="0" eaLnBrk="1" fontAlgn="auto" latinLnBrk="0" hangingPunct="1">
              <a:lnSpc>
                <a:spcPct val="150000"/>
              </a:lnSpc>
              <a:spcBef>
                <a:spcPts val="1200"/>
              </a:spcBef>
              <a:spcAft>
                <a:spcPts val="0"/>
              </a:spcAft>
              <a:buClr>
                <a:srgbClr val="0070C0"/>
              </a:buClr>
              <a:buSzTx/>
              <a:buFont typeface="Wingdings" panose="05000000000000000000" pitchFamily="2" charset="2"/>
              <a:buNone/>
              <a:defRPr/>
            </a:pPr>
            <a:endParaRPr dirty="0">
              <a:sym typeface="+mn-ea"/>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0" marR="0" lvl="0" indent="0" algn="just" defTabSz="914400" rtl="0" eaLnBrk="1" fontAlgn="auto" latinLnBrk="0" hangingPunct="1">
              <a:lnSpc>
                <a:spcPct val="150000"/>
              </a:lnSpc>
              <a:spcBef>
                <a:spcPts val="1200"/>
              </a:spcBef>
              <a:spcAft>
                <a:spcPts val="0"/>
              </a:spcAft>
              <a:buClr>
                <a:srgbClr val="0070C0"/>
              </a:buClr>
              <a:buSzTx/>
              <a:buFont typeface="Wingdings" panose="05000000000000000000" pitchFamily="2" charset="2"/>
              <a:buNone/>
              <a:defRPr/>
            </a:pPr>
            <a:endParaRPr dirty="0">
              <a:sym typeface="+mn-ea"/>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0" marR="0" lvl="0" indent="0" algn="just" defTabSz="914400" rtl="0" eaLnBrk="1" fontAlgn="auto" latinLnBrk="0" hangingPunct="1">
              <a:lnSpc>
                <a:spcPct val="150000"/>
              </a:lnSpc>
              <a:spcBef>
                <a:spcPts val="1200"/>
              </a:spcBef>
              <a:spcAft>
                <a:spcPts val="0"/>
              </a:spcAft>
              <a:buClr>
                <a:srgbClr val="0070C0"/>
              </a:buClr>
              <a:buSzTx/>
              <a:buFont typeface="Wingdings" panose="05000000000000000000" pitchFamily="2" charset="2"/>
              <a:buNone/>
              <a:defRPr/>
            </a:pPr>
            <a:endParaRPr dirty="0">
              <a:sym typeface="+mn-ea"/>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幻灯片图像占位符 1"/>
          <p:cNvSpPr>
            <a:spLocks noGrp="1" noRot="1" noChangeAspect="1" noChangeArrowheads="1" noTextEdit="1"/>
          </p:cNvSpPr>
          <p:nvPr>
            <p:ph type="sldImg" idx="2"/>
          </p:nvPr>
        </p:nvSpPr>
        <p:spPr/>
      </p:sp>
      <p:sp>
        <p:nvSpPr>
          <p:cNvPr id="56323" name="文本占位符 2"/>
          <p:cNvSpPr>
            <a:spLocks noGrp="1" noChangeArrowheads="1"/>
          </p:cNvSpPr>
          <p:nvPr>
            <p:ph type="body" idx="3"/>
          </p:nvPr>
        </p:nvSpPr>
        <p:spPr>
          <a:noFill/>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0" marR="0" lvl="0" indent="0" algn="just" defTabSz="914400" rtl="0" eaLnBrk="1" fontAlgn="auto" latinLnBrk="0" hangingPunct="1">
              <a:lnSpc>
                <a:spcPct val="150000"/>
              </a:lnSpc>
              <a:spcBef>
                <a:spcPts val="1200"/>
              </a:spcBef>
              <a:spcAft>
                <a:spcPts val="0"/>
              </a:spcAft>
              <a:buClr>
                <a:srgbClr val="0070C0"/>
              </a:buClr>
              <a:buSzTx/>
              <a:buFont typeface="Wingdings" panose="05000000000000000000" pitchFamily="2" charset="2"/>
              <a:buNone/>
              <a:defRPr/>
            </a:pPr>
            <a:endParaRPr dirty="0">
              <a:sym typeface="+mn-ea"/>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0" marR="0" lvl="0" indent="0" algn="just" defTabSz="914400" rtl="0" eaLnBrk="1" fontAlgn="auto" latinLnBrk="0" hangingPunct="1">
              <a:lnSpc>
                <a:spcPct val="150000"/>
              </a:lnSpc>
              <a:spcBef>
                <a:spcPts val="1200"/>
              </a:spcBef>
              <a:spcAft>
                <a:spcPts val="0"/>
              </a:spcAft>
              <a:buClr>
                <a:srgbClr val="0070C0"/>
              </a:buClr>
              <a:buSzTx/>
              <a:buFont typeface="Wingdings" panose="05000000000000000000" pitchFamily="2" charset="2"/>
              <a:buNone/>
              <a:defRPr/>
            </a:pPr>
            <a:endParaRPr dirty="0">
              <a:sym typeface="+mn-ea"/>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0" marR="0" lvl="0" indent="0" algn="just" defTabSz="914400" rtl="0" eaLnBrk="1" fontAlgn="auto" latinLnBrk="0" hangingPunct="1">
              <a:lnSpc>
                <a:spcPct val="150000"/>
              </a:lnSpc>
              <a:spcBef>
                <a:spcPts val="1200"/>
              </a:spcBef>
              <a:spcAft>
                <a:spcPts val="0"/>
              </a:spcAft>
              <a:buClr>
                <a:srgbClr val="0070C0"/>
              </a:buClr>
              <a:buSzTx/>
              <a:buFont typeface="Wingdings" panose="05000000000000000000" pitchFamily="2" charset="2"/>
              <a:buNone/>
              <a:defRPr/>
            </a:pPr>
            <a:endParaRPr dirty="0">
              <a:sym typeface="+mn-ea"/>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0" marR="0" lvl="0" indent="0" algn="just" defTabSz="914400" rtl="0" eaLnBrk="1" fontAlgn="auto" latinLnBrk="0" hangingPunct="1">
              <a:lnSpc>
                <a:spcPct val="150000"/>
              </a:lnSpc>
              <a:spcBef>
                <a:spcPts val="1200"/>
              </a:spcBef>
              <a:spcAft>
                <a:spcPts val="0"/>
              </a:spcAft>
              <a:buClr>
                <a:srgbClr val="0070C0"/>
              </a:buClr>
              <a:buSzTx/>
              <a:buFont typeface="Wingdings" panose="05000000000000000000" pitchFamily="2" charset="2"/>
              <a:buNone/>
              <a:defRPr/>
            </a:pPr>
            <a:endParaRPr dirty="0">
              <a:sym typeface="+mn-ea"/>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0" marR="0" lvl="0" indent="0" algn="just" defTabSz="914400" rtl="0" eaLnBrk="1" fontAlgn="auto" latinLnBrk="0" hangingPunct="1">
              <a:lnSpc>
                <a:spcPct val="150000"/>
              </a:lnSpc>
              <a:spcBef>
                <a:spcPts val="1200"/>
              </a:spcBef>
              <a:spcAft>
                <a:spcPts val="0"/>
              </a:spcAft>
              <a:buClr>
                <a:srgbClr val="0070C0"/>
              </a:buClr>
              <a:buSzTx/>
              <a:buFont typeface="Wingdings" panose="05000000000000000000" pitchFamily="2" charset="2"/>
              <a:buNone/>
              <a:defRPr/>
            </a:pPr>
            <a:endParaRPr dirty="0">
              <a:sym typeface="+mn-ea"/>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0" marR="0" lvl="0" indent="0" algn="just" defTabSz="914400" rtl="0" eaLnBrk="1" fontAlgn="auto" latinLnBrk="0" hangingPunct="1">
              <a:lnSpc>
                <a:spcPct val="150000"/>
              </a:lnSpc>
              <a:spcBef>
                <a:spcPts val="1200"/>
              </a:spcBef>
              <a:spcAft>
                <a:spcPts val="0"/>
              </a:spcAft>
              <a:buClr>
                <a:srgbClr val="0070C0"/>
              </a:buClr>
              <a:buSzTx/>
              <a:buFont typeface="Wingdings" panose="05000000000000000000" pitchFamily="2" charset="2"/>
              <a:buNone/>
              <a:defRPr/>
            </a:pPr>
            <a:endParaRPr dirty="0">
              <a:sym typeface="+mn-ea"/>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0" marR="0" lvl="0" indent="0" algn="just" defTabSz="914400" rtl="0" eaLnBrk="1" fontAlgn="auto" latinLnBrk="0" hangingPunct="1">
              <a:lnSpc>
                <a:spcPct val="150000"/>
              </a:lnSpc>
              <a:spcBef>
                <a:spcPts val="1200"/>
              </a:spcBef>
              <a:spcAft>
                <a:spcPts val="0"/>
              </a:spcAft>
              <a:buClr>
                <a:srgbClr val="0070C0"/>
              </a:buClr>
              <a:buSzTx/>
              <a:buFont typeface="Wingdings" panose="05000000000000000000" pitchFamily="2" charset="2"/>
              <a:buNone/>
              <a:defRPr/>
            </a:pPr>
            <a:endParaRPr dirty="0">
              <a:sym typeface="+mn-ea"/>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0" marR="0" lvl="0" indent="0" algn="just" defTabSz="914400" rtl="0" eaLnBrk="1" fontAlgn="auto" latinLnBrk="0" hangingPunct="1">
              <a:lnSpc>
                <a:spcPct val="150000"/>
              </a:lnSpc>
              <a:spcBef>
                <a:spcPts val="1200"/>
              </a:spcBef>
              <a:spcAft>
                <a:spcPts val="0"/>
              </a:spcAft>
              <a:buClr>
                <a:srgbClr val="0070C0"/>
              </a:buClr>
              <a:buSzTx/>
              <a:buFont typeface="Wingdings" panose="05000000000000000000" pitchFamily="2" charset="2"/>
              <a:buNone/>
              <a:defRPr/>
            </a:pPr>
            <a:endParaRPr dirty="0">
              <a:sym typeface="+mn-ea"/>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nSpc>
                <a:spcPct val="120000"/>
              </a:lnSpc>
            </a:pPr>
            <a:r>
              <a:rPr lang="zh-CN" altLang="en-US" sz="1200" dirty="0">
                <a:solidFill>
                  <a:srgbClr val="002060"/>
                </a:solidFill>
                <a:latin typeface="+mn-ea"/>
                <a:ea typeface="+mn-ea"/>
              </a:rPr>
              <a:t>金税工程，是管理工具，配合各时间税务管理工作而实施的系统工程。</a:t>
            </a:r>
            <a:endParaRPr lang="en-US" altLang="zh-CN" sz="1200" dirty="0">
              <a:solidFill>
                <a:srgbClr val="002060"/>
              </a:solidFill>
              <a:latin typeface="+mn-ea"/>
              <a:ea typeface="+mn-ea"/>
            </a:endParaRPr>
          </a:p>
          <a:p>
            <a:pPr>
              <a:lnSpc>
                <a:spcPct val="120000"/>
              </a:lnSpc>
            </a:pPr>
            <a:r>
              <a:rPr lang="zh-CN" altLang="en-US" sz="1200" dirty="0">
                <a:solidFill>
                  <a:srgbClr val="002060"/>
                </a:solidFill>
                <a:latin typeface="+mn-ea"/>
                <a:ea typeface="+mn-ea"/>
              </a:rPr>
              <a:t>金税一期：</a:t>
            </a:r>
            <a:r>
              <a:rPr lang="en-US" altLang="zh-CN" sz="1200" dirty="0">
                <a:solidFill>
                  <a:srgbClr val="002060"/>
                </a:solidFill>
                <a:latin typeface="+mn-ea"/>
                <a:ea typeface="+mn-ea"/>
              </a:rPr>
              <a:t>1994</a:t>
            </a:r>
            <a:r>
              <a:rPr lang="zh-CN" altLang="en-US" sz="1200" dirty="0">
                <a:solidFill>
                  <a:srgbClr val="002060"/>
                </a:solidFill>
                <a:latin typeface="+mn-ea"/>
                <a:ea typeface="+mn-ea"/>
              </a:rPr>
              <a:t>年，我国的工商税收制度进行了重大改革。这次税制改革的核心内容是建立以增值税为主体的流转税制度。</a:t>
            </a:r>
            <a:endParaRPr lang="en-US" altLang="zh-CN" sz="1200" dirty="0">
              <a:solidFill>
                <a:srgbClr val="002060"/>
              </a:solidFill>
              <a:latin typeface="+mn-ea"/>
              <a:ea typeface="+mn-ea"/>
            </a:endParaRPr>
          </a:p>
          <a:p>
            <a:pPr>
              <a:lnSpc>
                <a:spcPct val="120000"/>
              </a:lnSpc>
            </a:pPr>
            <a:r>
              <a:rPr lang="zh-CN" altLang="en-US" sz="1200" dirty="0">
                <a:solidFill>
                  <a:srgbClr val="002060"/>
                </a:solidFill>
                <a:latin typeface="+mn-ea"/>
                <a:ea typeface="+mn-ea"/>
              </a:rPr>
              <a:t>为了保证新税制的正常运行和起到对利用增值税专用发票进行偷、逃、骗税的违法犯罪分子的震慑作用，从</a:t>
            </a:r>
            <a:r>
              <a:rPr lang="en-US" altLang="zh-CN" sz="1200" dirty="0">
                <a:solidFill>
                  <a:srgbClr val="002060"/>
                </a:solidFill>
                <a:latin typeface="+mn-ea"/>
                <a:ea typeface="+mn-ea"/>
              </a:rPr>
              <a:t>1994</a:t>
            </a:r>
            <a:r>
              <a:rPr lang="zh-CN" altLang="en-US" sz="1200" dirty="0">
                <a:solidFill>
                  <a:srgbClr val="002060"/>
                </a:solidFill>
                <a:latin typeface="+mn-ea"/>
                <a:ea typeface="+mn-ea"/>
              </a:rPr>
              <a:t>年</a:t>
            </a:r>
            <a:r>
              <a:rPr lang="en-US" altLang="zh-CN" sz="1200" dirty="0">
                <a:solidFill>
                  <a:srgbClr val="002060"/>
                </a:solidFill>
                <a:latin typeface="+mn-ea"/>
                <a:ea typeface="+mn-ea"/>
              </a:rPr>
              <a:t>3</a:t>
            </a:r>
            <a:r>
              <a:rPr lang="zh-CN" altLang="en-US" sz="1200" dirty="0">
                <a:solidFill>
                  <a:srgbClr val="002060"/>
                </a:solidFill>
                <a:latin typeface="+mn-ea"/>
                <a:ea typeface="+mn-ea"/>
              </a:rPr>
              <a:t>月底开始，金税工程办公室组织实施了以建设</a:t>
            </a:r>
            <a:r>
              <a:rPr lang="en-US" altLang="zh-CN" sz="1200" dirty="0">
                <a:solidFill>
                  <a:srgbClr val="002060"/>
                </a:solidFill>
                <a:latin typeface="+mn-ea"/>
                <a:ea typeface="+mn-ea"/>
              </a:rPr>
              <a:t>50</a:t>
            </a:r>
            <a:r>
              <a:rPr lang="zh-CN" altLang="en-US" sz="1200" dirty="0">
                <a:solidFill>
                  <a:srgbClr val="002060"/>
                </a:solidFill>
                <a:latin typeface="+mn-ea"/>
                <a:ea typeface="+mn-ea"/>
              </a:rPr>
              <a:t>个城市为试点的</a:t>
            </a:r>
            <a:r>
              <a:rPr lang="zh-CN" altLang="en-US" sz="1200" b="1" dirty="0">
                <a:latin typeface="+mn-ea"/>
                <a:ea typeface="+mn-ea"/>
              </a:rPr>
              <a:t>增值税计算机交叉稽核系统</a:t>
            </a:r>
            <a:r>
              <a:rPr lang="zh-CN" altLang="en-US" sz="1200" dirty="0">
                <a:solidFill>
                  <a:srgbClr val="002060"/>
                </a:solidFill>
                <a:latin typeface="+mn-ea"/>
                <a:ea typeface="+mn-ea"/>
              </a:rPr>
              <a:t>，即金税一期工程。</a:t>
            </a:r>
            <a:endParaRPr lang="en-US" altLang="zh-CN" sz="1200" dirty="0">
              <a:solidFill>
                <a:srgbClr val="002060"/>
              </a:solidFill>
              <a:latin typeface="+mn-ea"/>
              <a:ea typeface="+mn-ea"/>
            </a:endParaRPr>
          </a:p>
          <a:p>
            <a:r>
              <a:rPr lang="zh-CN" altLang="en-US" dirty="0"/>
              <a:t>金税二期：</a:t>
            </a:r>
            <a:r>
              <a:rPr lang="en-US" altLang="zh-CN" dirty="0"/>
              <a:t>2001</a:t>
            </a:r>
            <a:r>
              <a:rPr lang="zh-CN" altLang="en-US" dirty="0"/>
              <a:t>年</a:t>
            </a:r>
            <a:r>
              <a:rPr lang="en-US" altLang="zh-CN" dirty="0"/>
              <a:t>7</a:t>
            </a:r>
            <a:r>
              <a:rPr lang="zh-CN" altLang="en-US" dirty="0"/>
              <a:t>月，全面开通防伪税控发票、防伪税控认证、增值税稽核、发票协查信息管理四个子系统；</a:t>
            </a:r>
            <a:endParaRPr lang="en-US" altLang="zh-CN" dirty="0"/>
          </a:p>
          <a:p>
            <a:pPr marL="0" marR="0" lvl="0" indent="0" algn="l" defTabSz="914400" rtl="0" eaLnBrk="1" fontAlgn="auto" latinLnBrk="0" hangingPunct="1">
              <a:lnSpc>
                <a:spcPct val="100000"/>
              </a:lnSpc>
              <a:spcBef>
                <a:spcPts val="0"/>
              </a:spcBef>
              <a:spcAft>
                <a:spcPts val="0"/>
              </a:spcAft>
              <a:buClrTx/>
              <a:buSzTx/>
              <a:buFontTx/>
              <a:buNone/>
              <a:defRPr/>
            </a:pPr>
            <a:r>
              <a:rPr lang="zh-CN" altLang="en-US" dirty="0"/>
              <a:t>金税三期：</a:t>
            </a:r>
            <a:r>
              <a:rPr lang="en-US" altLang="zh-CN" dirty="0"/>
              <a:t>2008</a:t>
            </a:r>
            <a:r>
              <a:rPr lang="zh-CN" altLang="en-US" dirty="0"/>
              <a:t>年覆盖所有税种、所有工作环节、国地税并与有关部门联网；金税三期的核心作用是实现了数据的标准化。打通行政部门数据链接，实现联控监管；金税三期上线后，不仅实现了国地税数据的合并和统一，还通过互联网将工商、税务、社保等有关部门的信息打通，是对税务系统业务流程的全面监控。</a:t>
            </a:r>
            <a:endParaRPr lang="en-US" altLang="zh-CN" dirty="0"/>
          </a:p>
          <a:p>
            <a:pPr marL="0" marR="0" lvl="0" indent="0" algn="l" defTabSz="914400" rtl="0" eaLnBrk="1" fontAlgn="auto" latinLnBrk="0" hangingPunct="1">
              <a:lnSpc>
                <a:spcPct val="100000"/>
              </a:lnSpc>
              <a:spcBef>
                <a:spcPts val="0"/>
              </a:spcBef>
              <a:spcAft>
                <a:spcPts val="0"/>
              </a:spcAft>
              <a:buClrTx/>
              <a:buSzTx/>
              <a:buFontTx/>
              <a:buNone/>
              <a:defRPr/>
            </a:pPr>
            <a:r>
              <a:rPr lang="zh-CN" altLang="en-US" dirty="0"/>
              <a:t>金税三期实现了数据的标准化，金税四期：是通过深化改革来实现税务管理方式的转变。</a:t>
            </a:r>
            <a:endParaRPr lang="en-US" altLang="zh-CN" dirty="0"/>
          </a:p>
          <a:p>
            <a:r>
              <a:rPr lang="zh-CN" altLang="en-US" dirty="0"/>
              <a:t>形成金税四期初步设计方案（两级发票云、电子税务局），今后发票数据集中在总局和省级，基于</a:t>
            </a:r>
            <a:r>
              <a:rPr lang="en-US" altLang="zh-CN" dirty="0"/>
              <a:t>SaaS</a:t>
            </a:r>
            <a:r>
              <a:rPr lang="zh-CN" altLang="en-US" dirty="0"/>
              <a:t>平台技术支持。</a:t>
            </a:r>
            <a:endParaRPr lang="zh-CN" altLang="en-US" dirty="0"/>
          </a:p>
          <a:p>
            <a:r>
              <a:rPr lang="zh-CN" altLang="en-US" dirty="0"/>
              <a:t>基本建成金税四期主体应用系统（</a:t>
            </a:r>
            <a:r>
              <a:rPr lang="en-US" altLang="zh-CN" dirty="0"/>
              <a:t>2022</a:t>
            </a:r>
            <a:r>
              <a:rPr lang="zh-CN" altLang="en-US" dirty="0"/>
              <a:t>年底前）</a:t>
            </a:r>
            <a:endParaRPr lang="zh-CN" altLang="en-US" dirty="0"/>
          </a:p>
          <a:p>
            <a:r>
              <a:rPr lang="zh-CN" altLang="en-US" dirty="0"/>
              <a:t>推广上线金税四期主体应用系统（</a:t>
            </a:r>
            <a:r>
              <a:rPr lang="en-US" altLang="zh-CN" dirty="0"/>
              <a:t>2023</a:t>
            </a:r>
            <a:r>
              <a:rPr lang="zh-CN" altLang="en-US" dirty="0"/>
              <a:t>年底前）</a:t>
            </a:r>
            <a:endParaRPr lang="zh-CN" altLang="en-US" dirty="0"/>
          </a:p>
          <a:p>
            <a:r>
              <a:rPr lang="zh-CN" altLang="en-US" dirty="0"/>
              <a:t>金税四期深入应用，实现税务执法、服务、监督与大数据智能化应用深度整合、高效联动，全面升级（</a:t>
            </a:r>
            <a:r>
              <a:rPr lang="en-US" altLang="zh-CN" dirty="0"/>
              <a:t>2025</a:t>
            </a:r>
            <a:r>
              <a:rPr lang="zh-CN" altLang="en-US" dirty="0"/>
              <a:t>年底前）</a:t>
            </a:r>
            <a:endParaRPr lang="zh-CN" altLang="en-US" dirty="0"/>
          </a:p>
        </p:txBody>
      </p:sp>
      <p:sp>
        <p:nvSpPr>
          <p:cNvPr id="4" name="灯片编号占位符 3"/>
          <p:cNvSpPr>
            <a:spLocks noGrp="1"/>
          </p:cNvSpPr>
          <p:nvPr>
            <p:ph type="sldNum" sz="quarter" idx="5"/>
          </p:nvPr>
        </p:nvSpPr>
        <p:spPr/>
        <p:txBody>
          <a:bodyPr/>
          <a:lstStyle/>
          <a:p>
            <a:fld id="{1FBFDA74-4A4C-4273-A792-0FBEF0CD924E}"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0" marR="0" lvl="0" indent="0" algn="just" defTabSz="914400" rtl="0" eaLnBrk="1" fontAlgn="auto" latinLnBrk="0" hangingPunct="1">
              <a:lnSpc>
                <a:spcPct val="150000"/>
              </a:lnSpc>
              <a:spcBef>
                <a:spcPts val="1200"/>
              </a:spcBef>
              <a:spcAft>
                <a:spcPts val="0"/>
              </a:spcAft>
              <a:buClr>
                <a:srgbClr val="0070C0"/>
              </a:buClr>
              <a:buSzTx/>
              <a:buFont typeface="Wingdings" panose="05000000000000000000" pitchFamily="2" charset="2"/>
              <a:buNone/>
              <a:defRPr/>
            </a:pPr>
            <a:endParaRPr dirty="0">
              <a:sym typeface="+mn-ea"/>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0" marR="0" lvl="0" indent="0" algn="just" defTabSz="914400" rtl="0" eaLnBrk="1" fontAlgn="auto" latinLnBrk="0" hangingPunct="1">
              <a:lnSpc>
                <a:spcPct val="150000"/>
              </a:lnSpc>
              <a:spcBef>
                <a:spcPts val="1200"/>
              </a:spcBef>
              <a:spcAft>
                <a:spcPts val="0"/>
              </a:spcAft>
              <a:buClr>
                <a:srgbClr val="0070C0"/>
              </a:buClr>
              <a:buSzTx/>
              <a:buFont typeface="Wingdings" panose="05000000000000000000" pitchFamily="2" charset="2"/>
              <a:buNone/>
              <a:defRPr/>
            </a:pPr>
            <a:endParaRPr dirty="0">
              <a:sym typeface="+mn-ea"/>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0" marR="0" lvl="0" indent="0" algn="just" defTabSz="914400" rtl="0" eaLnBrk="1" fontAlgn="auto" latinLnBrk="0" hangingPunct="1">
              <a:lnSpc>
                <a:spcPct val="150000"/>
              </a:lnSpc>
              <a:spcBef>
                <a:spcPts val="1200"/>
              </a:spcBef>
              <a:spcAft>
                <a:spcPts val="0"/>
              </a:spcAft>
              <a:buClr>
                <a:srgbClr val="0070C0"/>
              </a:buClr>
              <a:buSzTx/>
              <a:buFont typeface="Wingdings" panose="05000000000000000000" pitchFamily="2" charset="2"/>
              <a:buNone/>
              <a:defRPr/>
            </a:pPr>
            <a:endParaRPr dirty="0">
              <a:sym typeface="+mn-ea"/>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0" marR="0" lvl="0" indent="0" algn="just" defTabSz="914400" rtl="0" eaLnBrk="1" fontAlgn="auto" latinLnBrk="0" hangingPunct="1">
              <a:lnSpc>
                <a:spcPct val="150000"/>
              </a:lnSpc>
              <a:spcBef>
                <a:spcPts val="1200"/>
              </a:spcBef>
              <a:spcAft>
                <a:spcPts val="0"/>
              </a:spcAft>
              <a:buClr>
                <a:srgbClr val="0070C0"/>
              </a:buClr>
              <a:buSzTx/>
              <a:buFont typeface="Wingdings" panose="05000000000000000000" pitchFamily="2" charset="2"/>
              <a:buNone/>
              <a:defRPr/>
            </a:pPr>
            <a:endParaRPr dirty="0">
              <a:sym typeface="+mn-ea"/>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0" marR="0" lvl="0" indent="0" algn="just" defTabSz="914400" rtl="0" eaLnBrk="1" fontAlgn="auto" latinLnBrk="0" hangingPunct="1">
              <a:lnSpc>
                <a:spcPct val="150000"/>
              </a:lnSpc>
              <a:spcBef>
                <a:spcPts val="1200"/>
              </a:spcBef>
              <a:spcAft>
                <a:spcPts val="0"/>
              </a:spcAft>
              <a:buClr>
                <a:srgbClr val="0070C0"/>
              </a:buClr>
              <a:buSzTx/>
              <a:buFont typeface="Wingdings" panose="05000000000000000000" pitchFamily="2" charset="2"/>
              <a:buNone/>
              <a:defRPr/>
            </a:pPr>
            <a:endParaRPr dirty="0">
              <a:sym typeface="+mn-ea"/>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0" marR="0" lvl="0" indent="0" algn="just" defTabSz="914400" rtl="0" eaLnBrk="1" fontAlgn="auto" latinLnBrk="0" hangingPunct="1">
              <a:lnSpc>
                <a:spcPct val="150000"/>
              </a:lnSpc>
              <a:spcBef>
                <a:spcPts val="1200"/>
              </a:spcBef>
              <a:spcAft>
                <a:spcPts val="0"/>
              </a:spcAft>
              <a:buClr>
                <a:srgbClr val="0070C0"/>
              </a:buClr>
              <a:buSzTx/>
              <a:buFont typeface="Wingdings" panose="05000000000000000000" pitchFamily="2" charset="2"/>
              <a:buNone/>
              <a:defRPr/>
            </a:pPr>
            <a:endParaRPr dirty="0">
              <a:sym typeface="+mn-ea"/>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0" marR="0" lvl="0" indent="0" algn="just" defTabSz="914400" rtl="0" eaLnBrk="1" fontAlgn="auto" latinLnBrk="0" hangingPunct="1">
              <a:lnSpc>
                <a:spcPct val="150000"/>
              </a:lnSpc>
              <a:spcBef>
                <a:spcPts val="1200"/>
              </a:spcBef>
              <a:spcAft>
                <a:spcPts val="0"/>
              </a:spcAft>
              <a:buClr>
                <a:srgbClr val="0070C0"/>
              </a:buClr>
              <a:buSzTx/>
              <a:buFont typeface="Wingdings" panose="05000000000000000000" pitchFamily="2" charset="2"/>
              <a:buNone/>
              <a:defRPr/>
            </a:pPr>
            <a:endParaRPr dirty="0">
              <a:sym typeface="+mn-ea"/>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6BF55173-5EBD-4297-A1B2-BB44B09B1AC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339DD4A-A12D-4A1C-B36D-FF3A201F02C7}"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6BF55173-5EBD-4297-A1B2-BB44B09B1AC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339DD4A-A12D-4A1C-B36D-FF3A201F02C7}"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6BF55173-5EBD-4297-A1B2-BB44B09B1AC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339DD4A-A12D-4A1C-B36D-FF3A201F02C7}"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07068"/>
            <a:ext cx="10388600" cy="373969"/>
          </a:xfrm>
        </p:spPr>
        <p:txBody>
          <a:bodyPr>
            <a:noAutofit/>
          </a:bodyPr>
          <a:lstStyle>
            <a:lvl1pPr>
              <a:defRPr sz="2800" b="1" i="0" baseline="0">
                <a:ea typeface="华文新魏" panose="02010800040101010101" pitchFamily="2" charset="-122"/>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399143" y="899886"/>
            <a:ext cx="11132457" cy="5651046"/>
          </a:xfrm>
        </p:spPr>
        <p:txBody>
          <a:bodyPr/>
          <a:lstStyle>
            <a:lvl1pPr>
              <a:defRPr sz="2400" b="1" i="0" u="none" strike="noStrike" kern="1200" cap="none" spc="0" normalizeH="0" baseline="0">
                <a:solidFill>
                  <a:schemeClr val="tx1"/>
                </a:solidFill>
                <a:uFillTx/>
                <a:latin typeface="宋体" panose="02010600030101010101" pitchFamily="2" charset="-122"/>
                <a:ea typeface="华文中宋" panose="02010600040101010101" charset="-122"/>
              </a:defRPr>
            </a:lvl1pPr>
            <a:lvl2pPr>
              <a:defRPr sz="2400" b="1" i="0" u="none" strike="noStrike" kern="1200" cap="none" spc="0" normalizeH="0" baseline="0">
                <a:solidFill>
                  <a:schemeClr val="tx1"/>
                </a:solidFill>
                <a:uFillTx/>
                <a:latin typeface="宋体" panose="02010600030101010101" pitchFamily="2" charset="-122"/>
                <a:ea typeface="华文中宋" panose="02010600040101010101" charset="-122"/>
              </a:defRPr>
            </a:lvl2pPr>
            <a:lvl3pPr>
              <a:defRPr sz="2400" b="1" i="0" u="none" strike="noStrike" kern="1200" cap="none" spc="0" normalizeH="0" baseline="0">
                <a:solidFill>
                  <a:schemeClr val="tx1"/>
                </a:solidFill>
                <a:uFillTx/>
                <a:latin typeface="宋体" panose="02010600030101010101" pitchFamily="2" charset="-122"/>
                <a:ea typeface="华文中宋" panose="02010600040101010101" charset="-122"/>
              </a:defRPr>
            </a:lvl3pPr>
            <a:lvl4pPr>
              <a:defRPr sz="2400" b="1" i="0" u="none" strike="noStrike" kern="1200" cap="none" spc="0" normalizeH="0" baseline="0">
                <a:solidFill>
                  <a:schemeClr val="tx1"/>
                </a:solidFill>
                <a:uFillTx/>
                <a:latin typeface="宋体" panose="02010600030101010101" pitchFamily="2" charset="-122"/>
                <a:ea typeface="华文中宋" panose="02010600040101010101" charset="-122"/>
              </a:defRPr>
            </a:lvl4pPr>
            <a:lvl5pPr>
              <a:defRPr sz="2400" b="1" i="0" u="none" strike="noStrike" kern="1200" cap="none" spc="0" normalizeH="0" baseline="0">
                <a:solidFill>
                  <a:schemeClr val="tx1"/>
                </a:solidFill>
                <a:uFillTx/>
                <a:latin typeface="宋体" panose="02010600030101010101" pitchFamily="2" charset="-122"/>
                <a:ea typeface="华文中宋" panose="02010600040101010101" charset="-122"/>
              </a:defRPr>
            </a:lvl5pPr>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4" name="日期占位符 3"/>
          <p:cNvSpPr>
            <a:spLocks noGrp="1"/>
          </p:cNvSpPr>
          <p:nvPr>
            <p:ph type="dt" sz="half" idx="10"/>
          </p:nvPr>
        </p:nvSpPr>
        <p:spPr/>
        <p:txBody>
          <a:bodyPr/>
          <a:lstStyle/>
          <a:p>
            <a:fld id="{6BF55173-5EBD-4297-A1B2-BB44B09B1AC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339DD4A-A12D-4A1C-B36D-FF3A201F02C7}"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6BF55173-5EBD-4297-A1B2-BB44B09B1AC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339DD4A-A12D-4A1C-B36D-FF3A201F02C7}"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6BF55173-5EBD-4297-A1B2-BB44B09B1AC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339DD4A-A12D-4A1C-B36D-FF3A201F02C7}"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6BF55173-5EBD-4297-A1B2-BB44B09B1ACB}"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339DD4A-A12D-4A1C-B36D-FF3A201F02C7}"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6BF55173-5EBD-4297-A1B2-BB44B09B1ACB}"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339DD4A-A12D-4A1C-B36D-FF3A201F02C7}"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BF55173-5EBD-4297-A1B2-BB44B09B1ACB}"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339DD4A-A12D-4A1C-B36D-FF3A201F02C7}"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6BF55173-5EBD-4297-A1B2-BB44B09B1AC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339DD4A-A12D-4A1C-B36D-FF3A201F02C7}"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6BF55173-5EBD-4297-A1B2-BB44B09B1AC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339DD4A-A12D-4A1C-B36D-FF3A201F02C7}"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BF55173-5EBD-4297-A1B2-BB44B09B1ACB}"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39DD4A-A12D-4A1C-B36D-FF3A201F02C7}"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36.xml"/><Relationship Id="rId2" Type="http://schemas.openxmlformats.org/officeDocument/2006/relationships/tags" Target="../tags/tag35.xml"/><Relationship Id="rId1" Type="http://schemas.openxmlformats.org/officeDocument/2006/relationships/tags" Target="../tags/tag34.xml"/></Relationships>
</file>

<file path=ppt/slides/_rels/slide10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0.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41.xml"/><Relationship Id="rId1" Type="http://schemas.openxmlformats.org/officeDocument/2006/relationships/image" Target="../media/image4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notesSlide" Target="../notesSlides/notesSlide1.xml"/><Relationship Id="rId7"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jpeg"/><Relationship Id="rId4" Type="http://schemas.openxmlformats.org/officeDocument/2006/relationships/image" Target="../media/image4.jpe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tags" Target="../tags/tag3.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tags" Target="../tags/tag5.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2.xml"/><Relationship Id="rId1" Type="http://schemas.openxmlformats.org/officeDocument/2006/relationships/image" Target="../media/image10.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2.xml"/><Relationship Id="rId1" Type="http://schemas.openxmlformats.org/officeDocument/2006/relationships/image" Target="../media/image11.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2.xml"/><Relationship Id="rId1" Type="http://schemas.openxmlformats.org/officeDocument/2006/relationships/image" Target="../media/image12.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2.xml"/><Relationship Id="rId1" Type="http://schemas.openxmlformats.org/officeDocument/2006/relationships/image" Target="../media/image13.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2.xml"/><Relationship Id="rId1" Type="http://schemas.openxmlformats.org/officeDocument/2006/relationships/image" Target="../media/image14.png"/></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12.xml"/><Relationship Id="rId2" Type="http://schemas.openxmlformats.org/officeDocument/2006/relationships/image" Target="../media/image16.png"/><Relationship Id="rId1" Type="http://schemas.openxmlformats.org/officeDocument/2006/relationships/image" Target="../media/image15.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2.xml"/><Relationship Id="rId1" Type="http://schemas.openxmlformats.org/officeDocument/2006/relationships/image" Target="../media/image17.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2.xml"/><Relationship Id="rId1" Type="http://schemas.openxmlformats.org/officeDocument/2006/relationships/image" Target="../media/image18.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9.png"/><Relationship Id="rId1" Type="http://schemas.openxmlformats.org/officeDocument/2006/relationships/tags" Target="../tags/tag6.xml"/></Relationships>
</file>

<file path=ppt/slides/_rels/slide33.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12.xml"/><Relationship Id="rId2" Type="http://schemas.openxmlformats.org/officeDocument/2006/relationships/image" Target="../media/image20.png"/><Relationship Id="rId1" Type="http://schemas.openxmlformats.org/officeDocument/2006/relationships/tags" Target="../tags/tag7.xml"/></Relationships>
</file>

<file path=ppt/slides/_rels/slide34.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12.xml"/><Relationship Id="rId2" Type="http://schemas.openxmlformats.org/officeDocument/2006/relationships/image" Target="../media/image21.png"/><Relationship Id="rId1" Type="http://schemas.openxmlformats.org/officeDocument/2006/relationships/tags" Target="../tags/tag8.xml"/></Relationships>
</file>

<file path=ppt/slides/_rels/slide35.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12.xml"/><Relationship Id="rId2" Type="http://schemas.openxmlformats.org/officeDocument/2006/relationships/image" Target="../media/image22.png"/><Relationship Id="rId1" Type="http://schemas.openxmlformats.org/officeDocument/2006/relationships/tags" Target="../tags/tag9.xml"/></Relationships>
</file>

<file path=ppt/slides/_rels/slide36.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12.xml"/><Relationship Id="rId2" Type="http://schemas.openxmlformats.org/officeDocument/2006/relationships/image" Target="../media/image23.png"/><Relationship Id="rId1" Type="http://schemas.openxmlformats.org/officeDocument/2006/relationships/tags" Target="../tags/tag10.xml"/></Relationships>
</file>

<file path=ppt/slides/_rels/slide37.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12.xml"/><Relationship Id="rId2" Type="http://schemas.openxmlformats.org/officeDocument/2006/relationships/image" Target="../media/image24.png"/><Relationship Id="rId1" Type="http://schemas.openxmlformats.org/officeDocument/2006/relationships/tags" Target="../tags/tag11.xml"/></Relationships>
</file>

<file path=ppt/slides/_rels/slide38.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12.xml"/><Relationship Id="rId2" Type="http://schemas.openxmlformats.org/officeDocument/2006/relationships/image" Target="../media/image25.png"/><Relationship Id="rId1" Type="http://schemas.openxmlformats.org/officeDocument/2006/relationships/tags" Target="../tags/tag12.xml"/></Relationships>
</file>

<file path=ppt/slides/_rels/slide39.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12.xml"/><Relationship Id="rId2" Type="http://schemas.openxmlformats.org/officeDocument/2006/relationships/image" Target="../media/image26.png"/><Relationship Id="rId1" Type="http://schemas.openxmlformats.org/officeDocument/2006/relationships/tags" Target="../tags/tag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12.xml"/><Relationship Id="rId2" Type="http://schemas.openxmlformats.org/officeDocument/2006/relationships/image" Target="../media/image27.png"/><Relationship Id="rId1" Type="http://schemas.openxmlformats.org/officeDocument/2006/relationships/tags" Target="../tags/tag14.xml"/></Relationships>
</file>

<file path=ppt/slides/_rels/slide41.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12.xml"/><Relationship Id="rId2" Type="http://schemas.openxmlformats.org/officeDocument/2006/relationships/image" Target="../media/image28.png"/><Relationship Id="rId1" Type="http://schemas.openxmlformats.org/officeDocument/2006/relationships/tags" Target="../tags/tag1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9.png"/><Relationship Id="rId1" Type="http://schemas.openxmlformats.org/officeDocument/2006/relationships/tags" Target="../tags/tag1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7.xml"/><Relationship Id="rId2" Type="http://schemas.openxmlformats.org/officeDocument/2006/relationships/tags" Target="../tags/tag17.xml"/><Relationship Id="rId1" Type="http://schemas.openxmlformats.org/officeDocument/2006/relationships/image" Target="../media/image30.png"/></Relationships>
</file>

<file path=ppt/slides/_rels/slide46.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12.xml"/><Relationship Id="rId2" Type="http://schemas.openxmlformats.org/officeDocument/2006/relationships/image" Target="../media/image29.png"/><Relationship Id="rId1" Type="http://schemas.openxmlformats.org/officeDocument/2006/relationships/tags" Target="../tags/tag18.xml"/></Relationships>
</file>

<file path=ppt/slides/_rels/slide47.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12.xml"/><Relationship Id="rId2" Type="http://schemas.openxmlformats.org/officeDocument/2006/relationships/image" Target="../media/image31.png"/><Relationship Id="rId1" Type="http://schemas.openxmlformats.org/officeDocument/2006/relationships/tags" Target="../tags/tag19.xml"/></Relationships>
</file>

<file path=ppt/slides/_rels/slide48.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12.xml"/><Relationship Id="rId2" Type="http://schemas.openxmlformats.org/officeDocument/2006/relationships/image" Target="../media/image32.png"/><Relationship Id="rId1" Type="http://schemas.openxmlformats.org/officeDocument/2006/relationships/tags" Target="../tags/tag20.xml"/></Relationships>
</file>

<file path=ppt/slides/_rels/slide49.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12.xml"/><Relationship Id="rId2" Type="http://schemas.openxmlformats.org/officeDocument/2006/relationships/image" Target="../media/image33.png"/><Relationship Id="rId1" Type="http://schemas.openxmlformats.org/officeDocument/2006/relationships/tags" Target="../tags/tag2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12.xml"/><Relationship Id="rId2" Type="http://schemas.openxmlformats.org/officeDocument/2006/relationships/image" Target="../media/image34.png"/><Relationship Id="rId1" Type="http://schemas.openxmlformats.org/officeDocument/2006/relationships/tags" Target="../tags/tag2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1.xml"/><Relationship Id="rId2" Type="http://schemas.openxmlformats.org/officeDocument/2006/relationships/image" Target="../media/image36.png"/><Relationship Id="rId1" Type="http://schemas.openxmlformats.org/officeDocument/2006/relationships/image" Target="../media/image35.jpeg"/></Relationships>
</file>

<file path=ppt/slides/_rels/slide53.xml.rels><?xml version="1.0" encoding="UTF-8" standalone="yes"?>
<Relationships xmlns="http://schemas.openxmlformats.org/package/2006/relationships"><Relationship Id="rId4" Type="http://schemas.openxmlformats.org/officeDocument/2006/relationships/notesSlide" Target="../notesSlides/notesSlide26.xml"/><Relationship Id="rId3" Type="http://schemas.openxmlformats.org/officeDocument/2006/relationships/slideLayout" Target="../slideLayouts/slideLayout12.xml"/><Relationship Id="rId2" Type="http://schemas.openxmlformats.org/officeDocument/2006/relationships/image" Target="../media/image29.png"/><Relationship Id="rId1" Type="http://schemas.openxmlformats.org/officeDocument/2006/relationships/tags" Target="../tags/tag23.xml"/></Relationships>
</file>

<file path=ppt/slides/_rels/slide54.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12.xml"/><Relationship Id="rId2" Type="http://schemas.openxmlformats.org/officeDocument/2006/relationships/image" Target="../media/image37.png"/><Relationship Id="rId1" Type="http://schemas.openxmlformats.org/officeDocument/2006/relationships/tags" Target="../tags/tag2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8.png"/><Relationship Id="rId1" Type="http://schemas.openxmlformats.org/officeDocument/2006/relationships/tags" Target="../tags/tag25.xml"/></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9.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1.png"/><Relationship Id="rId1" Type="http://schemas.openxmlformats.org/officeDocument/2006/relationships/image" Target="../media/image40.png"/></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2.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3.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6.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7.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8.xml"/></Relationships>
</file>

<file path=ppt/slides/_rels/slide9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image" Target="../media/image44.png"/></Relationships>
</file>

<file path=ppt/slides/_rels/slide99.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tags" Target="../tags/tag29.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8824686" cy="1903866"/>
          </a:xfrm>
        </p:spPr>
        <p:txBody>
          <a:bodyPr>
            <a:normAutofit/>
          </a:bodyPr>
          <a:lstStyle/>
          <a:p>
            <a:r>
              <a:rPr lang="zh-CN" altLang="en-US" sz="4400" b="1" dirty="0">
                <a:solidFill>
                  <a:schemeClr val="bg1"/>
                </a:solidFill>
                <a:ea typeface="华文新魏" panose="02010800040101010101" pitchFamily="2" charset="-122"/>
              </a:rPr>
              <a:t>近期相关税收政策解读</a:t>
            </a:r>
            <a:br>
              <a:rPr lang="en-US" altLang="zh-CN" sz="4400" b="1" dirty="0">
                <a:solidFill>
                  <a:schemeClr val="bg1"/>
                </a:solidFill>
                <a:ea typeface="华文新魏" panose="02010800040101010101" pitchFamily="2" charset="-122"/>
              </a:rPr>
            </a:br>
            <a:r>
              <a:rPr lang="zh-CN" altLang="en-US" sz="4400" b="1" dirty="0">
                <a:solidFill>
                  <a:schemeClr val="bg1"/>
                </a:solidFill>
                <a:ea typeface="华文新魏" panose="02010800040101010101" pitchFamily="2" charset="-122"/>
              </a:rPr>
              <a:t>（</a:t>
            </a:r>
            <a:r>
              <a:rPr lang="en-US" altLang="zh-CN" sz="4400" b="1" dirty="0">
                <a:solidFill>
                  <a:schemeClr val="bg1"/>
                </a:solidFill>
                <a:ea typeface="华文新魏" panose="02010800040101010101" pitchFamily="2" charset="-122"/>
              </a:rPr>
              <a:t>2022.7-2023.6</a:t>
            </a:r>
            <a:r>
              <a:rPr lang="zh-CN" altLang="en-US" sz="4400" b="1" dirty="0">
                <a:solidFill>
                  <a:schemeClr val="bg1"/>
                </a:solidFill>
                <a:ea typeface="华文新魏" panose="02010800040101010101" pitchFamily="2" charset="-122"/>
              </a:rPr>
              <a:t>）</a:t>
            </a:r>
            <a:endParaRPr lang="zh-CN" altLang="en-US" sz="4400" b="1" dirty="0">
              <a:solidFill>
                <a:schemeClr val="bg1"/>
              </a:solidFill>
              <a:ea typeface="华文新魏" panose="02010800040101010101" pitchFamily="2" charset="-122"/>
            </a:endParaRPr>
          </a:p>
        </p:txBody>
      </p:sp>
      <p:sp>
        <p:nvSpPr>
          <p:cNvPr id="3" name="副标题 2"/>
          <p:cNvSpPr>
            <a:spLocks noGrp="1"/>
          </p:cNvSpPr>
          <p:nvPr>
            <p:ph type="subTitle" idx="1"/>
          </p:nvPr>
        </p:nvSpPr>
        <p:spPr>
          <a:xfrm>
            <a:off x="1524000" y="3972152"/>
            <a:ext cx="9144000" cy="1655762"/>
          </a:xfrm>
        </p:spPr>
        <p:txBody>
          <a:bodyPr>
            <a:normAutofit/>
          </a:bodyPr>
          <a:lstStyle/>
          <a:p>
            <a:r>
              <a:rPr lang="zh-CN" altLang="en-US" sz="3200" b="1" dirty="0">
                <a:solidFill>
                  <a:srgbClr val="FFC000"/>
                </a:solidFill>
                <a:ea typeface="华文楷体" panose="02010600040101010101" pitchFamily="2" charset="-122"/>
              </a:rPr>
              <a:t>顾问企业分享</a:t>
            </a:r>
            <a:endParaRPr lang="en-US" altLang="zh-CN" sz="3200" b="1" dirty="0">
              <a:solidFill>
                <a:srgbClr val="FFC000"/>
              </a:solidFill>
              <a:ea typeface="华文楷体" panose="02010600040101010101" pitchFamily="2" charset="-122"/>
            </a:endParaRPr>
          </a:p>
          <a:p>
            <a:r>
              <a:rPr lang="zh-CN" altLang="en-US" sz="3200" b="1" dirty="0">
                <a:solidFill>
                  <a:srgbClr val="FFC000"/>
                </a:solidFill>
                <a:ea typeface="华文楷体" panose="02010600040101010101" pitchFamily="2" charset="-122"/>
              </a:rPr>
              <a:t>（</a:t>
            </a:r>
            <a:r>
              <a:rPr lang="en-US" altLang="zh-CN" sz="3200" b="1" dirty="0">
                <a:solidFill>
                  <a:srgbClr val="FFC000"/>
                </a:solidFill>
                <a:ea typeface="华文楷体" panose="02010600040101010101" pitchFamily="2" charset="-122"/>
              </a:rPr>
              <a:t>2023.7.20</a:t>
            </a:r>
            <a:r>
              <a:rPr lang="zh-CN" altLang="en-US" sz="3200" b="1" dirty="0">
                <a:solidFill>
                  <a:srgbClr val="FFC000"/>
                </a:solidFill>
                <a:ea typeface="华文楷体" panose="02010600040101010101" pitchFamily="2" charset="-122"/>
              </a:rPr>
              <a:t>）</a:t>
            </a:r>
            <a:endParaRPr lang="zh-CN" altLang="en-US" sz="3200" b="1" dirty="0">
              <a:solidFill>
                <a:srgbClr val="FFC000"/>
              </a:solidFill>
              <a:ea typeface="华文楷体" panose="02010600040101010101" pitchFamily="2"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dirty="0">
                <a:sym typeface="+mn-ea"/>
              </a:rPr>
              <a:t>增值税方面</a:t>
            </a:r>
            <a:endParaRPr lang="zh-CN" altLang="en-US"/>
          </a:p>
        </p:txBody>
      </p:sp>
      <p:sp>
        <p:nvSpPr>
          <p:cNvPr id="3" name="内容占位符 2"/>
          <p:cNvSpPr>
            <a:spLocks noGrp="1"/>
          </p:cNvSpPr>
          <p:nvPr>
            <p:ph idx="1"/>
          </p:nvPr>
        </p:nvSpPr>
        <p:spPr/>
        <p:txBody>
          <a:bodyPr/>
          <a:p>
            <a:r>
              <a:rPr lang="en-US" altLang="zh-CN"/>
              <a:t>3.抵债不动产、抵债资产</a:t>
            </a:r>
            <a:r>
              <a:rPr lang="zh-CN" altLang="en-US"/>
              <a:t>的范围</a:t>
            </a:r>
            <a:endParaRPr lang="zh-CN" altLang="en-US"/>
          </a:p>
          <a:p>
            <a:r>
              <a:rPr lang="zh-CN" altLang="en-US"/>
              <a:t>是指经</a:t>
            </a:r>
            <a:r>
              <a:rPr lang="zh-CN" altLang="en-US">
                <a:solidFill>
                  <a:srgbClr val="FF0000"/>
                </a:solidFill>
              </a:rPr>
              <a:t>人民法院</a:t>
            </a:r>
            <a:r>
              <a:rPr lang="zh-CN" altLang="en-US"/>
              <a:t>判决裁定或</a:t>
            </a:r>
            <a:r>
              <a:rPr lang="zh-CN" altLang="en-US">
                <a:solidFill>
                  <a:srgbClr val="FF0000"/>
                </a:solidFill>
              </a:rPr>
              <a:t>仲裁机构仲裁</a:t>
            </a:r>
            <a:r>
              <a:rPr lang="zh-CN" altLang="en-US"/>
              <a:t>的抵债不动产、抵债资产。其中，金融资产管理公司的抵债不动产、抵债资产，</a:t>
            </a:r>
            <a:r>
              <a:rPr lang="zh-CN" altLang="en-US">
                <a:solidFill>
                  <a:srgbClr val="FF0000"/>
                </a:solidFill>
              </a:rPr>
              <a:t>限于其</a:t>
            </a:r>
            <a:r>
              <a:rPr lang="zh-CN" altLang="en-US"/>
              <a:t>承接银行业金融机构不良债权涉及的抵债不动产、抵债资产</a:t>
            </a:r>
            <a:endParaRPr lang="zh-CN" altLang="en-US"/>
          </a:p>
          <a:p>
            <a:r>
              <a:rPr lang="en-US" altLang="zh-CN"/>
              <a:t>4.</a:t>
            </a:r>
            <a:r>
              <a:rPr lang="zh-CN" altLang="en-US"/>
              <a:t>税务处理</a:t>
            </a:r>
            <a:endParaRPr lang="zh-CN" altLang="en-US"/>
          </a:p>
          <a:p>
            <a:r>
              <a:rPr lang="zh-CN" altLang="en-US"/>
              <a:t>（</a:t>
            </a:r>
            <a:r>
              <a:rPr lang="en-US" altLang="zh-CN"/>
              <a:t>1</a:t>
            </a:r>
            <a:r>
              <a:rPr lang="zh-CN" altLang="en-US"/>
              <a:t>）增值税</a:t>
            </a:r>
            <a:endParaRPr lang="zh-CN" altLang="en-US"/>
          </a:p>
          <a:p>
            <a:r>
              <a:rPr lang="zh-CN" altLang="en-US"/>
              <a:t>银行业金融机构、金融资产管理公司中的增值税一般纳税人</a:t>
            </a:r>
            <a:r>
              <a:rPr lang="zh-CN" altLang="en-US">
                <a:solidFill>
                  <a:srgbClr val="FF0000"/>
                </a:solidFill>
              </a:rPr>
              <a:t>处置</a:t>
            </a:r>
            <a:r>
              <a:rPr lang="zh-CN" altLang="en-US"/>
              <a:t>抵债不动产，</a:t>
            </a:r>
            <a:r>
              <a:rPr lang="zh-CN" altLang="en-US">
                <a:solidFill>
                  <a:srgbClr val="FF0000"/>
                </a:solidFill>
              </a:rPr>
              <a:t>可选择</a:t>
            </a:r>
            <a:r>
              <a:rPr lang="zh-CN" altLang="en-US"/>
              <a:t>以取得的全部价款和价外费用扣除取得该抵债不动产时的作价为销售额，适用9%税率计算缴纳增值税</a:t>
            </a:r>
            <a:endParaRPr lang="zh-CN" altLang="en-US"/>
          </a:p>
          <a:p>
            <a:r>
              <a:rPr lang="zh-CN" altLang="en-US"/>
              <a:t>从全部价款和价外费用中扣除抵债不动产的作价，应当取得人民法院、仲裁机构生效的法律文书</a:t>
            </a:r>
            <a:endParaRPr lang="zh-CN" altLang="en-US"/>
          </a:p>
          <a:p>
            <a:r>
              <a:rPr lang="zh-CN" altLang="en-US"/>
              <a:t>选择上述办法计算销售额的银行业金融机构、金融资产管理公司处置抵债不动产时，</a:t>
            </a:r>
            <a:r>
              <a:rPr lang="zh-CN" altLang="en-US">
                <a:solidFill>
                  <a:srgbClr val="FF0000"/>
                </a:solidFill>
              </a:rPr>
              <a:t>抵债不动产作价的部分</a:t>
            </a:r>
            <a:r>
              <a:rPr lang="zh-CN" altLang="en-US"/>
              <a:t>不得向购买方开具增值税专用发票</a:t>
            </a:r>
            <a:endParaRPr lang="zh-CN" altLang="en-US"/>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gradFill>
                  <a:gsLst>
                    <a:gs pos="0">
                      <a:srgbClr val="012D86"/>
                    </a:gs>
                    <a:gs pos="100000">
                      <a:srgbClr val="0E2557"/>
                    </a:gs>
                  </a:gsLst>
                  <a:lin scaled="0"/>
                </a:gradFill>
                <a:sym typeface="+mn-ea"/>
              </a:rPr>
              <a:t>现行税务环境及应对</a:t>
            </a:r>
            <a:endParaRPr lang="zh-CN" altLang="en-US"/>
          </a:p>
        </p:txBody>
      </p:sp>
      <p:sp>
        <p:nvSpPr>
          <p:cNvPr id="3" name="内容占位符 2"/>
          <p:cNvSpPr>
            <a:spLocks noGrp="1"/>
          </p:cNvSpPr>
          <p:nvPr>
            <p:ph idx="1"/>
          </p:nvPr>
        </p:nvSpPr>
        <p:spPr/>
        <p:txBody>
          <a:bodyPr>
            <a:normAutofit lnSpcReduction="10000"/>
          </a:bodyPr>
          <a:p>
            <a:r>
              <a:rPr lang="zh-CN" altLang="en-US">
                <a:solidFill>
                  <a:srgbClr val="FF0000"/>
                </a:solidFill>
              </a:rPr>
              <a:t>三</a:t>
            </a:r>
            <a:r>
              <a:rPr lang="en-US" altLang="zh-CN">
                <a:solidFill>
                  <a:srgbClr val="FF0000"/>
                </a:solidFill>
              </a:rPr>
              <a:t>.</a:t>
            </a:r>
            <a:r>
              <a:rPr lang="zh-CN" altLang="en-US">
                <a:solidFill>
                  <a:srgbClr val="FF0000"/>
                </a:solidFill>
              </a:rPr>
              <a:t>现行税收环境</a:t>
            </a:r>
            <a:endParaRPr lang="zh-CN" altLang="en-US">
              <a:solidFill>
                <a:srgbClr val="FF0000"/>
              </a:solidFill>
            </a:endParaRPr>
          </a:p>
          <a:p>
            <a:pPr fontAlgn="auto">
              <a:lnSpc>
                <a:spcPct val="130000"/>
              </a:lnSpc>
            </a:pPr>
            <a:r>
              <a:rPr lang="zh-CN" altLang="en-US">
                <a:gradFill>
                  <a:gsLst>
                    <a:gs pos="0">
                      <a:srgbClr val="007BD3"/>
                    </a:gs>
                    <a:gs pos="100000">
                      <a:srgbClr val="034373"/>
                    </a:gs>
                  </a:gsLst>
                  <a:lin scaled="0"/>
                </a:gradFill>
                <a:sym typeface="+mn-ea"/>
              </a:rPr>
              <a:t>（一）税务机关职责</a:t>
            </a:r>
            <a:endParaRPr lang="zh-CN" altLang="en-US">
              <a:gradFill>
                <a:gsLst>
                  <a:gs pos="0">
                    <a:srgbClr val="007BD3"/>
                  </a:gs>
                  <a:gs pos="100000">
                    <a:srgbClr val="034373"/>
                  </a:gs>
                </a:gsLst>
                <a:lin scaled="0"/>
              </a:gradFill>
              <a:sym typeface="+mn-ea"/>
            </a:endParaRPr>
          </a:p>
          <a:p>
            <a:pPr fontAlgn="auto">
              <a:lnSpc>
                <a:spcPct val="130000"/>
              </a:lnSpc>
            </a:pPr>
            <a:r>
              <a:rPr lang="zh-CN" altLang="en-US">
                <a:sym typeface="+mn-ea"/>
              </a:rPr>
              <a:t>征管税收（国、地税）</a:t>
            </a:r>
            <a:r>
              <a:rPr lang="en-US" altLang="zh-CN">
                <a:sym typeface="+mn-ea"/>
              </a:rPr>
              <a:t>           </a:t>
            </a:r>
            <a:r>
              <a:rPr lang="zh-CN" altLang="en-US">
                <a:sym typeface="+mn-ea"/>
              </a:rPr>
              <a:t>征收税费</a:t>
            </a:r>
            <a:endParaRPr lang="zh-CN" altLang="en-US">
              <a:sym typeface="+mn-ea"/>
            </a:endParaRPr>
          </a:p>
          <a:p>
            <a:pPr fontAlgn="auto">
              <a:lnSpc>
                <a:spcPct val="130000"/>
              </a:lnSpc>
            </a:pPr>
            <a:r>
              <a:rPr lang="en-US" altLang="zh-CN">
                <a:sym typeface="+mn-ea"/>
              </a:rPr>
              <a:t>——</a:t>
            </a:r>
            <a:r>
              <a:rPr lang="zh-CN" altLang="en-US">
                <a:sym typeface="+mn-ea"/>
              </a:rPr>
              <a:t>相关问题</a:t>
            </a:r>
            <a:r>
              <a:rPr lang="zh-CN" altLang="en-US">
                <a:solidFill>
                  <a:srgbClr val="FF0000"/>
                </a:solidFill>
                <a:sym typeface="+mn-ea"/>
              </a:rPr>
              <a:t>综合</a:t>
            </a:r>
            <a:r>
              <a:rPr lang="zh-CN" altLang="en-US">
                <a:sym typeface="+mn-ea"/>
              </a:rPr>
              <a:t>应对</a:t>
            </a:r>
            <a:r>
              <a:rPr lang="en-US" altLang="zh-CN">
                <a:sym typeface="+mn-ea"/>
              </a:rPr>
              <a:t> </a:t>
            </a:r>
            <a:endParaRPr lang="en-US" altLang="zh-CN">
              <a:sym typeface="+mn-ea"/>
            </a:endParaRPr>
          </a:p>
          <a:p>
            <a:pPr algn="l" fontAlgn="auto">
              <a:lnSpc>
                <a:spcPct val="130000"/>
              </a:lnSpc>
              <a:buClrTx/>
              <a:buSzTx/>
            </a:pPr>
            <a:r>
              <a:rPr lang="zh-CN" altLang="en-US">
                <a:gradFill>
                  <a:gsLst>
                    <a:gs pos="0">
                      <a:srgbClr val="007BD3"/>
                    </a:gs>
                    <a:gs pos="100000">
                      <a:srgbClr val="034373"/>
                    </a:gs>
                  </a:gsLst>
                  <a:lin scaled="0"/>
                </a:gradFill>
                <a:sym typeface="+mn-ea"/>
              </a:rPr>
              <a:t>（二）税务机关职能</a:t>
            </a:r>
            <a:endParaRPr lang="zh-CN" altLang="en-US">
              <a:gradFill>
                <a:gsLst>
                  <a:gs pos="0">
                    <a:srgbClr val="007BD3"/>
                  </a:gs>
                  <a:gs pos="100000">
                    <a:srgbClr val="034373"/>
                  </a:gs>
                </a:gsLst>
                <a:lin scaled="0"/>
              </a:gradFill>
              <a:sym typeface="+mn-ea"/>
            </a:endParaRPr>
          </a:p>
          <a:p>
            <a:pPr fontAlgn="auto">
              <a:lnSpc>
                <a:spcPct val="130000"/>
              </a:lnSpc>
            </a:pPr>
            <a:r>
              <a:rPr lang="zh-CN" altLang="en-US">
                <a:sym typeface="+mn-ea"/>
              </a:rPr>
              <a:t>单纯监管           管理与服务并举（精准）</a:t>
            </a:r>
            <a:endParaRPr lang="zh-CN" altLang="en-US">
              <a:sym typeface="+mn-ea"/>
            </a:endParaRPr>
          </a:p>
          <a:p>
            <a:pPr fontAlgn="auto">
              <a:lnSpc>
                <a:spcPct val="130000"/>
              </a:lnSpc>
            </a:pPr>
            <a:r>
              <a:rPr lang="zh-CN" altLang="en-US">
                <a:gradFill>
                  <a:gsLst>
                    <a:gs pos="0">
                      <a:srgbClr val="007BD3"/>
                    </a:gs>
                    <a:gs pos="100000">
                      <a:srgbClr val="034373"/>
                    </a:gs>
                  </a:gsLst>
                  <a:lin scaled="0"/>
                </a:gradFill>
                <a:sym typeface="+mn-ea"/>
              </a:rPr>
              <a:t>（三）税务管理服务手段</a:t>
            </a:r>
            <a:endParaRPr lang="zh-CN" altLang="en-US">
              <a:gradFill>
                <a:gsLst>
                  <a:gs pos="0">
                    <a:srgbClr val="007BD3"/>
                  </a:gs>
                  <a:gs pos="100000">
                    <a:srgbClr val="034373"/>
                  </a:gs>
                </a:gsLst>
                <a:lin scaled="0"/>
              </a:gradFill>
              <a:sym typeface="+mn-ea"/>
            </a:endParaRPr>
          </a:p>
          <a:p>
            <a:pPr fontAlgn="auto">
              <a:lnSpc>
                <a:spcPct val="130000"/>
              </a:lnSpc>
            </a:pPr>
            <a:r>
              <a:rPr lang="zh-CN" altLang="en-US">
                <a:sym typeface="+mn-ea"/>
              </a:rPr>
              <a:t>线下             线上为主</a:t>
            </a:r>
            <a:endParaRPr lang="zh-CN" altLang="en-US"/>
          </a:p>
          <a:p>
            <a:pPr marL="0" indent="0">
              <a:buNone/>
            </a:pPr>
            <a:endParaRPr lang="zh-CN" altLang="en-US">
              <a:gradFill>
                <a:gsLst>
                  <a:gs pos="0">
                    <a:srgbClr val="007BD3"/>
                  </a:gs>
                  <a:gs pos="100000">
                    <a:srgbClr val="034373"/>
                  </a:gs>
                </a:gsLst>
                <a:lin scaled="0"/>
              </a:gradFill>
            </a:endParaRPr>
          </a:p>
        </p:txBody>
      </p:sp>
      <p:sp>
        <p:nvSpPr>
          <p:cNvPr id="5" name="右箭头 4"/>
          <p:cNvSpPr/>
          <p:nvPr>
            <p:custDataLst>
              <p:tags r:id="rId1"/>
            </p:custDataLst>
          </p:nvPr>
        </p:nvSpPr>
        <p:spPr>
          <a:xfrm>
            <a:off x="4177030" y="2045970"/>
            <a:ext cx="893445" cy="19875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右箭头 3"/>
          <p:cNvSpPr/>
          <p:nvPr>
            <p:custDataLst>
              <p:tags r:id="rId2"/>
            </p:custDataLst>
          </p:nvPr>
        </p:nvSpPr>
        <p:spPr>
          <a:xfrm>
            <a:off x="2439670" y="3754755"/>
            <a:ext cx="893445" cy="19875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右箭头 5"/>
          <p:cNvSpPr/>
          <p:nvPr>
            <p:custDataLst>
              <p:tags r:id="rId3"/>
            </p:custDataLst>
          </p:nvPr>
        </p:nvSpPr>
        <p:spPr>
          <a:xfrm>
            <a:off x="1821180" y="4916170"/>
            <a:ext cx="893445" cy="19875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gradFill>
                  <a:gsLst>
                    <a:gs pos="0">
                      <a:srgbClr val="012D86"/>
                    </a:gs>
                    <a:gs pos="100000">
                      <a:srgbClr val="0E2557"/>
                    </a:gs>
                  </a:gsLst>
                  <a:lin scaled="0"/>
                </a:gradFill>
                <a:sym typeface="+mn-ea"/>
              </a:rPr>
              <a:t>现行税务环境及应对</a:t>
            </a:r>
            <a:endParaRPr lang="zh-CN" altLang="en-US"/>
          </a:p>
        </p:txBody>
      </p:sp>
      <p:sp>
        <p:nvSpPr>
          <p:cNvPr id="3" name="内容占位符 2"/>
          <p:cNvSpPr>
            <a:spLocks noGrp="1"/>
          </p:cNvSpPr>
          <p:nvPr>
            <p:ph idx="1"/>
          </p:nvPr>
        </p:nvSpPr>
        <p:spPr/>
        <p:txBody>
          <a:bodyPr/>
          <a:p>
            <a:pPr fontAlgn="auto">
              <a:lnSpc>
                <a:spcPct val="120000"/>
              </a:lnSpc>
            </a:pPr>
            <a:r>
              <a:rPr lang="zh-CN" altLang="en-US">
                <a:gradFill>
                  <a:gsLst>
                    <a:gs pos="0">
                      <a:srgbClr val="007BD3"/>
                    </a:gs>
                    <a:gs pos="100000">
                      <a:srgbClr val="034373"/>
                    </a:gs>
                  </a:gsLst>
                  <a:lin scaled="0"/>
                </a:gradFill>
                <a:sym typeface="+mn-ea"/>
              </a:rPr>
              <a:t>（四）税务机关内部管理</a:t>
            </a:r>
            <a:endParaRPr lang="zh-CN" altLang="en-US">
              <a:gradFill>
                <a:gsLst>
                  <a:gs pos="0">
                    <a:srgbClr val="007BD3"/>
                  </a:gs>
                  <a:gs pos="100000">
                    <a:srgbClr val="034373"/>
                  </a:gs>
                </a:gsLst>
                <a:lin scaled="0"/>
              </a:gradFill>
              <a:sym typeface="+mn-ea"/>
            </a:endParaRPr>
          </a:p>
          <a:p>
            <a:pPr fontAlgn="auto">
              <a:lnSpc>
                <a:spcPct val="120000"/>
              </a:lnSpc>
            </a:pPr>
            <a:r>
              <a:rPr lang="en-US" altLang="zh-CN">
                <a:sym typeface="+mn-ea"/>
              </a:rPr>
              <a:t>1.</a:t>
            </a:r>
            <a:r>
              <a:rPr lang="zh-CN" altLang="en-US">
                <a:sym typeface="+mn-ea"/>
              </a:rPr>
              <a:t>工作分工</a:t>
            </a:r>
            <a:endParaRPr lang="zh-CN" altLang="en-US">
              <a:sym typeface="+mn-ea"/>
            </a:endParaRPr>
          </a:p>
          <a:p>
            <a:pPr fontAlgn="auto">
              <a:lnSpc>
                <a:spcPct val="120000"/>
              </a:lnSpc>
            </a:pPr>
            <a:r>
              <a:rPr lang="zh-CN" altLang="en-US">
                <a:sym typeface="+mn-ea"/>
              </a:rPr>
              <a:t>综合</a:t>
            </a:r>
            <a:r>
              <a:rPr lang="zh-CN" altLang="en-US">
                <a:sym typeface="+mn-ea"/>
              </a:rPr>
              <a:t>           细化 </a:t>
            </a:r>
            <a:endParaRPr lang="zh-CN" altLang="en-US">
              <a:sym typeface="+mn-ea"/>
            </a:endParaRPr>
          </a:p>
          <a:p>
            <a:pPr fontAlgn="auto">
              <a:lnSpc>
                <a:spcPct val="120000"/>
              </a:lnSpc>
            </a:pPr>
            <a:r>
              <a:rPr lang="zh-CN" altLang="en-US">
                <a:sym typeface="+mn-ea"/>
              </a:rPr>
              <a:t>——对口处理（找准部门、找准人）</a:t>
            </a:r>
            <a:endParaRPr lang="zh-CN" altLang="en-US"/>
          </a:p>
          <a:p>
            <a:pPr fontAlgn="auto">
              <a:lnSpc>
                <a:spcPct val="120000"/>
              </a:lnSpc>
            </a:pPr>
            <a:r>
              <a:rPr lang="en-US"/>
              <a:t>2.</a:t>
            </a:r>
            <a:r>
              <a:rPr lang="zh-CN" altLang="en-US"/>
              <a:t>人员结构</a:t>
            </a:r>
            <a:endParaRPr lang="zh-CN" altLang="en-US"/>
          </a:p>
          <a:p>
            <a:pPr fontAlgn="auto">
              <a:lnSpc>
                <a:spcPct val="120000"/>
              </a:lnSpc>
            </a:pPr>
            <a:r>
              <a:rPr lang="zh-CN" altLang="en-US">
                <a:sym typeface="+mn-ea"/>
              </a:rPr>
              <a:t>经验</a:t>
            </a:r>
            <a:r>
              <a:rPr lang="en-US" altLang="zh-CN">
                <a:sym typeface="+mn-ea"/>
              </a:rPr>
              <a:t>           </a:t>
            </a:r>
            <a:r>
              <a:rPr lang="zh-CN" altLang="en-US">
                <a:sym typeface="+mn-ea"/>
              </a:rPr>
              <a:t>知识</a:t>
            </a:r>
            <a:endParaRPr lang="zh-CN" altLang="en-US">
              <a:sym typeface="+mn-ea"/>
            </a:endParaRPr>
          </a:p>
          <a:p>
            <a:pPr fontAlgn="auto">
              <a:lnSpc>
                <a:spcPct val="120000"/>
              </a:lnSpc>
            </a:pPr>
            <a:r>
              <a:rPr lang="zh-CN" altLang="en-US"/>
              <a:t>专业</a:t>
            </a:r>
            <a:r>
              <a:rPr lang="en-US" altLang="zh-CN"/>
              <a:t>           </a:t>
            </a:r>
            <a:r>
              <a:rPr lang="zh-CN" altLang="en-US"/>
              <a:t>操作</a:t>
            </a:r>
            <a:endParaRPr lang="zh-CN" altLang="en-US"/>
          </a:p>
          <a:p>
            <a:pPr fontAlgn="auto">
              <a:lnSpc>
                <a:spcPct val="120000"/>
              </a:lnSpc>
            </a:pPr>
            <a:r>
              <a:rPr lang="en-US" altLang="zh-CN"/>
              <a:t>——</a:t>
            </a:r>
            <a:r>
              <a:rPr lang="zh-CN" altLang="en-US"/>
              <a:t>适应新格局（观念、心态）</a:t>
            </a:r>
            <a:endParaRPr lang="zh-CN" altLang="en-US"/>
          </a:p>
        </p:txBody>
      </p:sp>
      <p:sp>
        <p:nvSpPr>
          <p:cNvPr id="5" name="右箭头 4"/>
          <p:cNvSpPr/>
          <p:nvPr>
            <p:custDataLst>
              <p:tags r:id="rId1"/>
            </p:custDataLst>
          </p:nvPr>
        </p:nvSpPr>
        <p:spPr>
          <a:xfrm>
            <a:off x="1687195" y="2320925"/>
            <a:ext cx="893445" cy="19875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右箭头 3"/>
          <p:cNvSpPr/>
          <p:nvPr>
            <p:custDataLst>
              <p:tags r:id="rId2"/>
            </p:custDataLst>
          </p:nvPr>
        </p:nvSpPr>
        <p:spPr>
          <a:xfrm>
            <a:off x="1687195" y="3940175"/>
            <a:ext cx="893445" cy="19875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右箭头 5"/>
          <p:cNvSpPr/>
          <p:nvPr>
            <p:custDataLst>
              <p:tags r:id="rId3"/>
            </p:custDataLst>
          </p:nvPr>
        </p:nvSpPr>
        <p:spPr>
          <a:xfrm>
            <a:off x="1687195" y="4505960"/>
            <a:ext cx="893445" cy="19875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gradFill>
                  <a:gsLst>
                    <a:gs pos="0">
                      <a:srgbClr val="012D86"/>
                    </a:gs>
                    <a:gs pos="100000">
                      <a:srgbClr val="0E2557"/>
                    </a:gs>
                  </a:gsLst>
                  <a:lin scaled="0"/>
                </a:gradFill>
                <a:sym typeface="+mn-ea"/>
              </a:rPr>
              <a:t>现行税务环境及应对</a:t>
            </a:r>
            <a:endParaRPr lang="zh-CN" altLang="en-US"/>
          </a:p>
        </p:txBody>
      </p:sp>
      <p:sp>
        <p:nvSpPr>
          <p:cNvPr id="3" name="内容占位符 2"/>
          <p:cNvSpPr>
            <a:spLocks noGrp="1"/>
          </p:cNvSpPr>
          <p:nvPr>
            <p:ph idx="1"/>
          </p:nvPr>
        </p:nvSpPr>
        <p:spPr/>
        <p:txBody>
          <a:bodyPr/>
          <a:p>
            <a:pPr fontAlgn="auto">
              <a:lnSpc>
                <a:spcPct val="120000"/>
              </a:lnSpc>
            </a:pPr>
            <a:r>
              <a:rPr lang="en-US"/>
              <a:t>3.</a:t>
            </a:r>
            <a:r>
              <a:rPr lang="zh-CN" altLang="en-US">
                <a:sym typeface="+mn-ea"/>
              </a:rPr>
              <a:t>征、管、查分工</a:t>
            </a:r>
            <a:endParaRPr lang="zh-CN" altLang="en-US">
              <a:sym typeface="+mn-ea"/>
            </a:endParaRPr>
          </a:p>
          <a:p>
            <a:pPr fontAlgn="auto">
              <a:lnSpc>
                <a:spcPct val="120000"/>
              </a:lnSpc>
            </a:pPr>
            <a:r>
              <a:rPr lang="zh-CN" altLang="en-US">
                <a:sym typeface="+mn-ea"/>
              </a:rPr>
              <a:t>风险管理、大企业辅导：按疑点确定，加收滞纳金不罚款</a:t>
            </a:r>
            <a:endParaRPr lang="zh-CN" altLang="en-US">
              <a:sym typeface="+mn-ea"/>
            </a:endParaRPr>
          </a:p>
          <a:p>
            <a:pPr fontAlgn="auto">
              <a:lnSpc>
                <a:spcPct val="120000"/>
              </a:lnSpc>
            </a:pPr>
            <a:r>
              <a:rPr lang="zh-CN" altLang="en-US">
                <a:sym typeface="+mn-ea"/>
              </a:rPr>
              <a:t>税务稽查：依据证据定性，自查加收滞纳金</a:t>
            </a:r>
            <a:endParaRPr lang="zh-CN" altLang="en-US">
              <a:sym typeface="+mn-ea"/>
            </a:endParaRPr>
          </a:p>
          <a:p>
            <a:pPr fontAlgn="auto">
              <a:lnSpc>
                <a:spcPct val="120000"/>
              </a:lnSpc>
            </a:pPr>
            <a:r>
              <a:rPr lang="en-US" altLang="zh-CN">
                <a:sym typeface="+mn-ea"/>
              </a:rPr>
              <a:t>——</a:t>
            </a:r>
            <a:r>
              <a:rPr lang="zh-CN" altLang="en-US">
                <a:sym typeface="+mn-ea"/>
              </a:rPr>
              <a:t>将处理环节前延</a:t>
            </a:r>
            <a:endParaRPr lang="zh-CN" altLang="en-US">
              <a:sym typeface="+mn-ea"/>
            </a:endParaRPr>
          </a:p>
          <a:p>
            <a:pPr fontAlgn="auto">
              <a:lnSpc>
                <a:spcPct val="120000"/>
              </a:lnSpc>
            </a:pPr>
            <a:r>
              <a:rPr lang="en-US">
                <a:sym typeface="+mn-ea"/>
              </a:rPr>
              <a:t>4.</a:t>
            </a:r>
            <a:r>
              <a:rPr lang="zh-CN" altLang="en-US">
                <a:sym typeface="+mn-ea"/>
              </a:rPr>
              <a:t>内部监管</a:t>
            </a:r>
            <a:endParaRPr lang="zh-CN" altLang="en-US">
              <a:sym typeface="+mn-ea"/>
            </a:endParaRPr>
          </a:p>
          <a:p>
            <a:pPr fontAlgn="auto">
              <a:lnSpc>
                <a:spcPct val="120000"/>
              </a:lnSpc>
            </a:pPr>
            <a:r>
              <a:rPr lang="zh-CN" altLang="en-US">
                <a:sym typeface="+mn-ea"/>
              </a:rPr>
              <a:t>内审督查、内外部审计、巡视检查等频繁</a:t>
            </a:r>
            <a:endParaRPr lang="zh-CN" altLang="en-US">
              <a:sym typeface="+mn-ea"/>
            </a:endParaRPr>
          </a:p>
          <a:p>
            <a:pPr fontAlgn="auto">
              <a:lnSpc>
                <a:spcPct val="120000"/>
              </a:lnSpc>
            </a:pPr>
            <a:r>
              <a:rPr lang="en-US" altLang="zh-CN">
                <a:sym typeface="+mn-ea"/>
              </a:rPr>
              <a:t>——</a:t>
            </a:r>
            <a:r>
              <a:rPr lang="zh-CN" altLang="en-US">
                <a:sym typeface="+mn-ea"/>
              </a:rPr>
              <a:t>依法、依规办理</a:t>
            </a:r>
            <a:endParaRPr lang="zh-CN" altLang="en-US"/>
          </a:p>
          <a:p>
            <a:endParaRPr lang="zh-CN" altLang="en-US"/>
          </a:p>
          <a:p>
            <a:endParaRPr lang="zh-CN" altLang="en-US"/>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gradFill>
                  <a:gsLst>
                    <a:gs pos="0">
                      <a:srgbClr val="012D86"/>
                    </a:gs>
                    <a:gs pos="100000">
                      <a:srgbClr val="0E2557"/>
                    </a:gs>
                  </a:gsLst>
                  <a:lin scaled="0"/>
                </a:gradFill>
                <a:sym typeface="+mn-ea"/>
              </a:rPr>
              <a:t>现行税务环境及应对</a:t>
            </a:r>
            <a:endParaRPr lang="zh-CN" altLang="en-US"/>
          </a:p>
        </p:txBody>
      </p:sp>
      <p:sp>
        <p:nvSpPr>
          <p:cNvPr id="3" name="内容占位符 2"/>
          <p:cNvSpPr>
            <a:spLocks noGrp="1"/>
          </p:cNvSpPr>
          <p:nvPr>
            <p:ph idx="1"/>
          </p:nvPr>
        </p:nvSpPr>
        <p:spPr>
          <a:xfrm>
            <a:off x="506095" y="920750"/>
            <a:ext cx="11501120" cy="6205855"/>
          </a:xfrm>
        </p:spPr>
        <p:txBody>
          <a:bodyPr>
            <a:normAutofit/>
          </a:bodyPr>
          <a:p>
            <a:r>
              <a:rPr lang="zh-CN" altLang="en-US" sz="2500">
                <a:gradFill>
                  <a:gsLst>
                    <a:gs pos="0">
                      <a:srgbClr val="007BD3"/>
                    </a:gs>
                    <a:gs pos="100000">
                      <a:srgbClr val="034373"/>
                    </a:gs>
                  </a:gsLst>
                  <a:lin scaled="0"/>
                </a:gradFill>
                <a:sym typeface="+mn-ea"/>
              </a:rPr>
              <a:t>（五）简化事前事中、强化事后</a:t>
            </a:r>
            <a:endParaRPr lang="zh-CN" altLang="en-US" sz="2500">
              <a:gradFill>
                <a:gsLst>
                  <a:gs pos="0">
                    <a:srgbClr val="007BD3"/>
                  </a:gs>
                  <a:gs pos="100000">
                    <a:srgbClr val="034373"/>
                  </a:gs>
                </a:gsLst>
                <a:lin scaled="0"/>
              </a:gradFill>
            </a:endParaRPr>
          </a:p>
          <a:p>
            <a:pPr fontAlgn="auto">
              <a:lnSpc>
                <a:spcPct val="120000"/>
              </a:lnSpc>
            </a:pPr>
            <a:r>
              <a:rPr lang="en-US" sz="2500">
                <a:sym typeface="+mn-ea"/>
              </a:rPr>
              <a:t>1.</a:t>
            </a:r>
            <a:r>
              <a:rPr lang="zh-CN" altLang="en-US" sz="2500">
                <a:sym typeface="+mn-ea"/>
              </a:rPr>
              <a:t>留存备查</a:t>
            </a:r>
            <a:endParaRPr lang="zh-CN" altLang="en-US" sz="2500"/>
          </a:p>
          <a:p>
            <a:pPr fontAlgn="auto">
              <a:lnSpc>
                <a:spcPct val="120000"/>
              </a:lnSpc>
            </a:pPr>
            <a:r>
              <a:rPr lang="zh-CN" altLang="en-US" sz="2500">
                <a:sym typeface="+mn-ea"/>
              </a:rPr>
              <a:t>税收减免、研发费用加计扣除、固定资产加速折旧、资产损失税前扣除、税前扣除（抵扣）凭证和资料、增值税简易计税方法选择、个人所得税专项附加扣除等采取留存备查</a:t>
            </a:r>
            <a:endParaRPr lang="zh-CN" altLang="en-US" sz="2500"/>
          </a:p>
          <a:p>
            <a:r>
              <a:rPr lang="zh-CN" altLang="en-US" sz="2500">
                <a:solidFill>
                  <a:srgbClr val="FF0000"/>
                </a:solidFill>
                <a:sym typeface="+mn-ea"/>
              </a:rPr>
              <a:t>自行判定、申报享受（扣除）、相关资料留存备查</a:t>
            </a:r>
            <a:endParaRPr lang="zh-CN" altLang="en-US" sz="2500">
              <a:solidFill>
                <a:srgbClr val="FF0000"/>
              </a:solidFill>
              <a:sym typeface="+mn-ea"/>
            </a:endParaRPr>
          </a:p>
          <a:p>
            <a:r>
              <a:rPr lang="zh-CN" altLang="en-US" sz="2500"/>
              <a:t>——留存资料，避免秋后算账</a:t>
            </a:r>
            <a:endParaRPr lang="zh-CN" altLang="en-US" sz="2500"/>
          </a:p>
          <a:p>
            <a:r>
              <a:rPr lang="en-US" altLang="zh-CN" sz="2500">
                <a:sym typeface="+mn-ea"/>
              </a:rPr>
              <a:t>2.</a:t>
            </a:r>
            <a:r>
              <a:rPr lang="zh-CN" altLang="en-US" sz="2500">
                <a:sym typeface="+mn-ea"/>
              </a:rPr>
              <a:t>容缺办理</a:t>
            </a:r>
            <a:endParaRPr lang="zh-CN" altLang="en-US" sz="2500"/>
          </a:p>
          <a:p>
            <a:r>
              <a:rPr lang="zh-CN" altLang="en-US" sz="2500">
                <a:sym typeface="+mn-ea"/>
              </a:rPr>
              <a:t>承诺知晓（要求、责任）、限期内补正</a:t>
            </a:r>
            <a:endParaRPr lang="zh-CN" altLang="en-US" sz="2500">
              <a:sym typeface="+mn-ea"/>
            </a:endParaRPr>
          </a:p>
          <a:p>
            <a:r>
              <a:rPr lang="en-US" altLang="zh-CN" sz="2500">
                <a:sym typeface="+mn-ea"/>
              </a:rPr>
              <a:t>——</a:t>
            </a:r>
            <a:r>
              <a:rPr lang="zh-CN" altLang="en-US" sz="2500"/>
              <a:t>容缺仍要补缺</a:t>
            </a:r>
            <a:endParaRPr lang="zh-CN" altLang="en-US" sz="2500"/>
          </a:p>
          <a:p>
            <a:r>
              <a:rPr lang="en-US" sz="2500">
                <a:sym typeface="+mn-ea"/>
              </a:rPr>
              <a:t>3.</a:t>
            </a:r>
            <a:r>
              <a:rPr lang="zh-CN" altLang="en-US" sz="2500">
                <a:sym typeface="+mn-ea"/>
              </a:rPr>
              <a:t>简易注销和注销即办</a:t>
            </a:r>
            <a:endParaRPr lang="zh-CN" altLang="en-US" sz="2500">
              <a:sym typeface="+mn-ea"/>
            </a:endParaRPr>
          </a:p>
          <a:p>
            <a:r>
              <a:rPr lang="en-US" altLang="zh-CN" sz="2500">
                <a:sym typeface="+mn-ea"/>
              </a:rPr>
              <a:t>——</a:t>
            </a:r>
            <a:r>
              <a:rPr lang="zh-CN" altLang="en-US" sz="2500">
                <a:sym typeface="+mn-ea"/>
              </a:rPr>
              <a:t>仍承担责任、注销</a:t>
            </a:r>
            <a:r>
              <a:rPr lang="zh-CN" altLang="en-US" sz="2500"/>
              <a:t>资料不可缺</a:t>
            </a:r>
            <a:endParaRPr lang="zh-CN" altLang="en-US" sz="2500"/>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ym typeface="+mn-ea"/>
              </a:rPr>
              <a:t>办</a:t>
            </a:r>
            <a:r>
              <a:rPr lang="zh-CN" altLang="en-US">
                <a:gradFill>
                  <a:gsLst>
                    <a:gs pos="0">
                      <a:srgbClr val="012D86"/>
                    </a:gs>
                    <a:gs pos="100000">
                      <a:srgbClr val="0E2557"/>
                    </a:gs>
                  </a:gsLst>
                  <a:lin scaled="0"/>
                </a:gradFill>
                <a:sym typeface="+mn-ea"/>
              </a:rPr>
              <a:t>现行税务环境及应对</a:t>
            </a:r>
            <a:endParaRPr lang="zh-CN" altLang="en-US"/>
          </a:p>
        </p:txBody>
      </p:sp>
      <p:sp>
        <p:nvSpPr>
          <p:cNvPr id="3" name="内容占位符 2"/>
          <p:cNvSpPr>
            <a:spLocks noGrp="1"/>
          </p:cNvSpPr>
          <p:nvPr>
            <p:ph idx="1"/>
          </p:nvPr>
        </p:nvSpPr>
        <p:spPr/>
        <p:txBody>
          <a:bodyPr>
            <a:normAutofit/>
          </a:bodyPr>
          <a:p>
            <a:pPr fontAlgn="auto">
              <a:lnSpc>
                <a:spcPct val="120000"/>
              </a:lnSpc>
            </a:pPr>
            <a:r>
              <a:rPr lang="zh-CN" altLang="en-US" sz="2500">
                <a:gradFill>
                  <a:gsLst>
                    <a:gs pos="0">
                      <a:srgbClr val="007BD3"/>
                    </a:gs>
                    <a:gs pos="100000">
                      <a:srgbClr val="034373"/>
                    </a:gs>
                  </a:gsLst>
                  <a:lin scaled="0"/>
                </a:gradFill>
                <a:sym typeface="+mn-ea"/>
              </a:rPr>
              <a:t>（六）涉税信息</a:t>
            </a:r>
            <a:endParaRPr lang="zh-CN" altLang="en-US" sz="2500">
              <a:gradFill>
                <a:gsLst>
                  <a:gs pos="0">
                    <a:srgbClr val="007BD3"/>
                  </a:gs>
                  <a:gs pos="100000">
                    <a:srgbClr val="034373"/>
                  </a:gs>
                </a:gsLst>
                <a:lin scaled="0"/>
              </a:gradFill>
            </a:endParaRPr>
          </a:p>
          <a:p>
            <a:pPr fontAlgn="auto">
              <a:lnSpc>
                <a:spcPct val="120000"/>
              </a:lnSpc>
            </a:pPr>
            <a:r>
              <a:rPr lang="zh-CN" altLang="en-US">
                <a:sym typeface="+mn-ea"/>
              </a:rPr>
              <a:t>封闭</a:t>
            </a:r>
            <a:r>
              <a:rPr lang="en-US" altLang="zh-CN">
                <a:sym typeface="+mn-ea"/>
              </a:rPr>
              <a:t>         </a:t>
            </a:r>
            <a:r>
              <a:rPr lang="zh-CN" altLang="en-US">
                <a:sym typeface="+mn-ea"/>
              </a:rPr>
              <a:t>公开</a:t>
            </a:r>
            <a:endParaRPr lang="zh-CN" altLang="en-US"/>
          </a:p>
          <a:p>
            <a:pPr fontAlgn="auto">
              <a:lnSpc>
                <a:spcPct val="120000"/>
              </a:lnSpc>
            </a:pPr>
            <a:r>
              <a:rPr lang="en-US">
                <a:sym typeface="+mn-ea"/>
              </a:rPr>
              <a:t>1.</a:t>
            </a:r>
            <a:r>
              <a:rPr lang="zh-CN" altLang="en-US">
                <a:sym typeface="+mn-ea"/>
              </a:rPr>
              <a:t>税收政策信息更加公开</a:t>
            </a:r>
            <a:endParaRPr lang="zh-CN" altLang="en-US"/>
          </a:p>
          <a:p>
            <a:pPr fontAlgn="auto">
              <a:lnSpc>
                <a:spcPct val="120000"/>
              </a:lnSpc>
            </a:pPr>
            <a:r>
              <a:rPr lang="zh-CN" altLang="en-US">
                <a:sym typeface="+mn-ea"/>
              </a:rPr>
              <a:t>渠道多、有解读、会推送</a:t>
            </a:r>
            <a:endParaRPr lang="zh-CN" altLang="en-US"/>
          </a:p>
          <a:p>
            <a:pPr fontAlgn="auto">
              <a:lnSpc>
                <a:spcPct val="120000"/>
              </a:lnSpc>
            </a:pPr>
            <a:r>
              <a:rPr lang="en-US">
                <a:sym typeface="+mn-ea"/>
              </a:rPr>
              <a:t>2.</a:t>
            </a:r>
            <a:r>
              <a:rPr lang="zh-CN" altLang="en-US">
                <a:sym typeface="+mn-ea"/>
              </a:rPr>
              <a:t>优惠享受公告</a:t>
            </a:r>
            <a:endParaRPr lang="zh-CN" altLang="en-US">
              <a:sym typeface="+mn-ea"/>
            </a:endParaRPr>
          </a:p>
          <a:p>
            <a:pPr fontAlgn="auto">
              <a:lnSpc>
                <a:spcPct val="120000"/>
              </a:lnSpc>
            </a:pPr>
            <a:r>
              <a:rPr lang="en-US" altLang="zh-CN">
                <a:sym typeface="+mn-ea"/>
              </a:rPr>
              <a:t>——</a:t>
            </a:r>
            <a:r>
              <a:rPr lang="zh-CN" altLang="en-US">
                <a:sym typeface="+mn-ea"/>
              </a:rPr>
              <a:t>依法享受优惠</a:t>
            </a:r>
            <a:endParaRPr lang="zh-CN" altLang="en-US">
              <a:sym typeface="+mn-ea"/>
            </a:endParaRPr>
          </a:p>
          <a:p>
            <a:pPr fontAlgn="auto">
              <a:lnSpc>
                <a:spcPct val="120000"/>
              </a:lnSpc>
            </a:pPr>
            <a:r>
              <a:rPr lang="en-US" altLang="zh-CN">
                <a:sym typeface="+mn-ea"/>
              </a:rPr>
              <a:t>3.</a:t>
            </a:r>
            <a:r>
              <a:rPr lang="zh-CN" altLang="en-US">
                <a:sym typeface="+mn-ea"/>
              </a:rPr>
              <a:t>涉及信息打破部门桎梏</a:t>
            </a:r>
            <a:endParaRPr lang="zh-CN" altLang="en-US">
              <a:sym typeface="+mn-ea"/>
            </a:endParaRPr>
          </a:p>
          <a:p>
            <a:pPr fontAlgn="auto">
              <a:lnSpc>
                <a:spcPct val="120000"/>
              </a:lnSpc>
            </a:pPr>
            <a:r>
              <a:rPr lang="en-US" altLang="zh-CN">
                <a:sym typeface="+mn-ea"/>
              </a:rPr>
              <a:t>——</a:t>
            </a:r>
            <a:r>
              <a:rPr lang="zh-CN" altLang="en-US">
                <a:sym typeface="+mn-ea"/>
              </a:rPr>
              <a:t>据实一致、不侥幸</a:t>
            </a:r>
            <a:endParaRPr lang="zh-CN" altLang="en-US"/>
          </a:p>
          <a:p>
            <a:endParaRPr lang="zh-CN" altLang="en-US"/>
          </a:p>
        </p:txBody>
      </p:sp>
      <p:sp>
        <p:nvSpPr>
          <p:cNvPr id="5" name="右箭头 4"/>
          <p:cNvSpPr/>
          <p:nvPr>
            <p:custDataLst>
              <p:tags r:id="rId1"/>
            </p:custDataLst>
          </p:nvPr>
        </p:nvSpPr>
        <p:spPr>
          <a:xfrm>
            <a:off x="1550670" y="1696085"/>
            <a:ext cx="893445" cy="19875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gradFill>
                  <a:gsLst>
                    <a:gs pos="0">
                      <a:srgbClr val="012D86"/>
                    </a:gs>
                    <a:gs pos="100000">
                      <a:srgbClr val="0E2557"/>
                    </a:gs>
                  </a:gsLst>
                  <a:lin scaled="0"/>
                </a:gradFill>
                <a:sym typeface="+mn-ea"/>
              </a:rPr>
              <a:t>现行税务环境及应对</a:t>
            </a:r>
            <a:endParaRPr lang="zh-CN" altLang="en-US"/>
          </a:p>
        </p:txBody>
      </p:sp>
      <p:sp>
        <p:nvSpPr>
          <p:cNvPr id="3" name="内容占位符 2"/>
          <p:cNvSpPr>
            <a:spLocks noGrp="1"/>
          </p:cNvSpPr>
          <p:nvPr>
            <p:ph idx="1"/>
          </p:nvPr>
        </p:nvSpPr>
        <p:spPr/>
        <p:txBody>
          <a:bodyPr/>
          <a:p>
            <a:pPr fontAlgn="auto">
              <a:lnSpc>
                <a:spcPct val="120000"/>
              </a:lnSpc>
            </a:pPr>
            <a:r>
              <a:rPr lang="en-US">
                <a:sym typeface="+mn-ea"/>
              </a:rPr>
              <a:t>4.</a:t>
            </a:r>
            <a:r>
              <a:rPr lang="zh-CN" altLang="en-US">
                <a:sym typeface="+mn-ea"/>
              </a:rPr>
              <a:t>纳税信用管理</a:t>
            </a:r>
            <a:r>
              <a:rPr lang="en-US" altLang="zh-CN">
                <a:sym typeface="+mn-ea"/>
              </a:rPr>
              <a:t> </a:t>
            </a:r>
            <a:endParaRPr lang="zh-CN" altLang="en-US"/>
          </a:p>
          <a:p>
            <a:pPr fontAlgn="auto">
              <a:lnSpc>
                <a:spcPct val="120000"/>
              </a:lnSpc>
            </a:pPr>
            <a:r>
              <a:rPr lang="zh-CN" altLang="en-US">
                <a:sym typeface="+mn-ea"/>
              </a:rPr>
              <a:t>税收优惠享受、简易注销、容缺办税等要求纳税信用高等级</a:t>
            </a:r>
            <a:endParaRPr lang="zh-CN" altLang="en-US"/>
          </a:p>
          <a:p>
            <a:pPr fontAlgn="auto">
              <a:lnSpc>
                <a:spcPct val="120000"/>
              </a:lnSpc>
            </a:pPr>
            <a:r>
              <a:rPr lang="zh-CN" altLang="en-US">
                <a:sym typeface="+mn-ea"/>
              </a:rPr>
              <a:t>纳税信用是招投标、任职等必备指标</a:t>
            </a:r>
            <a:endParaRPr lang="zh-CN" altLang="en-US">
              <a:sym typeface="+mn-ea"/>
            </a:endParaRPr>
          </a:p>
          <a:p>
            <a:pPr fontAlgn="auto">
              <a:lnSpc>
                <a:spcPct val="120000"/>
              </a:lnSpc>
            </a:pPr>
            <a:r>
              <a:rPr lang="en-US" altLang="zh-CN">
                <a:sym typeface="+mn-ea"/>
              </a:rPr>
              <a:t>——</a:t>
            </a:r>
            <a:r>
              <a:rPr lang="zh-CN" altLang="en-US">
                <a:sym typeface="+mn-ea"/>
              </a:rPr>
              <a:t>维护纳税信用；依规修复</a:t>
            </a:r>
            <a:endParaRPr lang="zh-CN" altLang="en-US"/>
          </a:p>
          <a:p>
            <a:pPr fontAlgn="auto">
              <a:lnSpc>
                <a:spcPct val="120000"/>
              </a:lnSpc>
            </a:pPr>
            <a:r>
              <a:rPr lang="en-US">
                <a:sym typeface="+mn-ea"/>
              </a:rPr>
              <a:t>5.</a:t>
            </a:r>
            <a:r>
              <a:rPr lang="zh-CN" altLang="en-US">
                <a:sym typeface="+mn-ea"/>
              </a:rPr>
              <a:t>税收违法、处罚将公示</a:t>
            </a:r>
            <a:endParaRPr lang="zh-CN" altLang="en-US">
              <a:sym typeface="+mn-ea"/>
            </a:endParaRPr>
          </a:p>
          <a:p>
            <a:pPr fontAlgn="auto">
              <a:lnSpc>
                <a:spcPct val="120000"/>
              </a:lnSpc>
            </a:pPr>
            <a:r>
              <a:rPr lang="zh-CN" altLang="en-US">
                <a:sym typeface="+mn-ea"/>
              </a:rPr>
              <a:t>行政处理处罚公示</a:t>
            </a:r>
            <a:endParaRPr lang="zh-CN" altLang="en-US"/>
          </a:p>
          <a:p>
            <a:pPr fontAlgn="auto">
              <a:lnSpc>
                <a:spcPct val="120000"/>
              </a:lnSpc>
            </a:pPr>
            <a:r>
              <a:rPr lang="zh-CN" altLang="en-US">
                <a:sym typeface="+mn-ea"/>
              </a:rPr>
              <a:t>重大税收违法案例公告</a:t>
            </a:r>
            <a:endParaRPr lang="zh-CN" altLang="en-US"/>
          </a:p>
          <a:p>
            <a:pPr fontAlgn="auto">
              <a:lnSpc>
                <a:spcPct val="120000"/>
              </a:lnSpc>
            </a:pPr>
            <a:r>
              <a:rPr lang="zh-CN" altLang="en-US">
                <a:sym typeface="+mn-ea"/>
              </a:rPr>
              <a:t>信用中国公告处罚</a:t>
            </a:r>
            <a:r>
              <a:rPr lang="en-US" altLang="zh-CN">
                <a:sym typeface="+mn-ea"/>
              </a:rPr>
              <a:t> </a:t>
            </a:r>
            <a:endParaRPr lang="en-US" altLang="zh-CN">
              <a:sym typeface="+mn-ea"/>
            </a:endParaRPr>
          </a:p>
          <a:p>
            <a:pPr fontAlgn="auto">
              <a:lnSpc>
                <a:spcPct val="120000"/>
              </a:lnSpc>
            </a:pPr>
            <a:r>
              <a:rPr lang="en-US" altLang="zh-CN">
                <a:sym typeface="+mn-ea"/>
              </a:rPr>
              <a:t>——</a:t>
            </a:r>
            <a:r>
              <a:rPr lang="zh-CN" altLang="en-US">
                <a:sym typeface="+mn-ea"/>
              </a:rPr>
              <a:t>努力不上榜</a:t>
            </a:r>
            <a:endParaRPr lang="zh-CN" altLang="en-US">
              <a:sym typeface="+mn-ea"/>
            </a:endParaRPr>
          </a:p>
          <a:p>
            <a:pPr marL="0" indent="0" fontAlgn="auto">
              <a:lnSpc>
                <a:spcPct val="120000"/>
              </a:lnSpc>
              <a:buNone/>
            </a:pPr>
            <a:endParaRPr lang="zh-CN" altLang="en-US"/>
          </a:p>
          <a:p>
            <a:pPr fontAlgn="auto">
              <a:lnSpc>
                <a:spcPct val="120000"/>
              </a:lnSpc>
            </a:pPr>
            <a:endParaRPr lang="zh-CN" altLang="en-US"/>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92150" y="1240155"/>
            <a:ext cx="10666095" cy="2370455"/>
          </a:xfrm>
        </p:spPr>
        <p:txBody>
          <a:bodyPr>
            <a:noAutofit/>
          </a:bodyPr>
          <a:lstStyle/>
          <a:p>
            <a:pPr algn="ctr"/>
            <a:r>
              <a:rPr lang="zh-CN" altLang="en-US" sz="4400" dirty="0">
                <a:solidFill>
                  <a:schemeClr val="bg1"/>
                </a:solidFill>
                <a:uFillTx/>
              </a:rPr>
              <a:t>感谢您的聆听</a:t>
            </a:r>
            <a:br>
              <a:rPr lang="zh-CN" altLang="en-US" sz="4400" dirty="0">
                <a:solidFill>
                  <a:schemeClr val="bg1"/>
                </a:solidFill>
                <a:uFillTx/>
              </a:rPr>
            </a:br>
            <a:br>
              <a:rPr lang="en-US" altLang="zh-CN" sz="4400" dirty="0">
                <a:solidFill>
                  <a:schemeClr val="bg1"/>
                </a:solidFill>
                <a:uFillTx/>
              </a:rPr>
            </a:br>
            <a:r>
              <a:rPr lang="en-US" altLang="zh-CN" sz="4400" dirty="0">
                <a:solidFill>
                  <a:schemeClr val="bg1"/>
                </a:solidFill>
                <a:uFillTx/>
              </a:rPr>
              <a:t>         </a:t>
            </a:r>
            <a:r>
              <a:rPr lang="zh-CN" altLang="en-US" sz="4400" dirty="0">
                <a:solidFill>
                  <a:schemeClr val="bg1"/>
                </a:solidFill>
                <a:uFillTx/>
              </a:rPr>
              <a:t>敬请批评指正</a:t>
            </a:r>
            <a:br>
              <a:rPr lang="zh-CN" altLang="en-US" sz="4400" dirty="0">
                <a:solidFill>
                  <a:schemeClr val="bg1"/>
                </a:solidFill>
                <a:uFillTx/>
              </a:rPr>
            </a:br>
            <a:endParaRPr lang="zh-CN" altLang="en-US" sz="4400" dirty="0">
              <a:solidFill>
                <a:schemeClr val="bg1"/>
              </a:solidFill>
              <a:uFillTx/>
              <a:sym typeface="+mn-ea"/>
            </a:endParaRPr>
          </a:p>
        </p:txBody>
      </p:sp>
      <p:pic>
        <p:nvPicPr>
          <p:cNvPr id="5" name="图片 4" descr="erweima"/>
          <p:cNvPicPr>
            <a:picLocks noChangeAspect="1"/>
          </p:cNvPicPr>
          <p:nvPr/>
        </p:nvPicPr>
        <p:blipFill>
          <a:blip r:embed="rId1"/>
          <a:stretch>
            <a:fillRect/>
          </a:stretch>
        </p:blipFill>
        <p:spPr>
          <a:xfrm>
            <a:off x="4562987" y="4957739"/>
            <a:ext cx="1257300" cy="1257300"/>
          </a:xfrm>
          <a:prstGeom prst="rect">
            <a:avLst/>
          </a:prstGeom>
        </p:spPr>
      </p:pic>
      <p:sp>
        <p:nvSpPr>
          <p:cNvPr id="3" name="文本框 2"/>
          <p:cNvSpPr txBox="1"/>
          <p:nvPr/>
        </p:nvSpPr>
        <p:spPr>
          <a:xfrm>
            <a:off x="3575713" y="3807725"/>
            <a:ext cx="4899547" cy="1198880"/>
          </a:xfrm>
          <a:prstGeom prst="rect">
            <a:avLst/>
          </a:prstGeom>
          <a:noFill/>
        </p:spPr>
        <p:txBody>
          <a:bodyPr wrap="square" rtlCol="0">
            <a:spAutoFit/>
          </a:bodyPr>
          <a:lstStyle/>
          <a:p>
            <a:pPr algn="ctr"/>
            <a:r>
              <a:rPr lang="zh-CN" altLang="en-US" sz="2400" b="1" dirty="0">
                <a:solidFill>
                  <a:srgbClr val="FFC000"/>
                </a:solidFill>
                <a:uFillTx/>
              </a:rPr>
              <a:t>宁波市中瑞税务师事务所</a:t>
            </a:r>
            <a:endParaRPr lang="en-US" altLang="zh-CN" sz="2400" b="1" dirty="0">
              <a:solidFill>
                <a:srgbClr val="FFC000"/>
              </a:solidFill>
              <a:uFillTx/>
            </a:endParaRPr>
          </a:p>
          <a:p>
            <a:pPr algn="ctr"/>
            <a:r>
              <a:rPr lang="zh-CN" altLang="en-US" sz="2400" b="1" dirty="0">
                <a:solidFill>
                  <a:srgbClr val="FFC000"/>
                </a:solidFill>
                <a:uFillTx/>
              </a:rPr>
              <a:t>李忠尔 </a:t>
            </a:r>
            <a:r>
              <a:rPr lang="en-US" altLang="zh-CN" sz="2400" b="1" dirty="0">
                <a:solidFill>
                  <a:srgbClr val="FFC000"/>
                </a:solidFill>
                <a:uFillTx/>
              </a:rPr>
              <a:t>13306678805</a:t>
            </a:r>
            <a:endParaRPr lang="en-US" altLang="zh-CN" sz="2400" b="1" dirty="0">
              <a:solidFill>
                <a:srgbClr val="FFC000"/>
              </a:solidFill>
              <a:uFillTx/>
            </a:endParaRPr>
          </a:p>
          <a:p>
            <a:pPr algn="ctr"/>
            <a:endParaRPr lang="en-US" altLang="zh-CN" sz="2400" b="1" dirty="0">
              <a:solidFill>
                <a:srgbClr val="FFC000"/>
              </a:solidFill>
              <a:uFillTx/>
            </a:endParaRPr>
          </a:p>
        </p:txBody>
      </p:sp>
    </p:spTree>
    <p:custDataLst>
      <p:tags r:id="rId2"/>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dirty="0">
                <a:sym typeface="+mn-ea"/>
              </a:rPr>
              <a:t>增值税方面</a:t>
            </a:r>
            <a:endParaRPr lang="zh-CN" altLang="en-US"/>
          </a:p>
        </p:txBody>
      </p:sp>
      <p:sp>
        <p:nvSpPr>
          <p:cNvPr id="3" name="内容占位符 2"/>
          <p:cNvSpPr>
            <a:spLocks noGrp="1"/>
          </p:cNvSpPr>
          <p:nvPr>
            <p:ph idx="1"/>
          </p:nvPr>
        </p:nvSpPr>
        <p:spPr/>
        <p:txBody>
          <a:bodyPr/>
          <a:p>
            <a:r>
              <a:rPr lang="zh-CN" altLang="en-US"/>
              <a:t>（</a:t>
            </a:r>
            <a:r>
              <a:rPr lang="en-US" altLang="zh-CN"/>
              <a:t>2</a:t>
            </a:r>
            <a:r>
              <a:rPr lang="zh-CN" altLang="en-US"/>
              <a:t>）印花税</a:t>
            </a:r>
            <a:endParaRPr lang="zh-CN" altLang="en-US"/>
          </a:p>
          <a:p>
            <a:r>
              <a:rPr lang="zh-CN" altLang="en-US"/>
              <a:t>对银行业金融机构、金融资产管理公司接收、处置抵债资产过程中涉及的合同、产权转移书据和营业账簿免征印花税，对合同或产权转移书据</a:t>
            </a:r>
            <a:r>
              <a:rPr lang="zh-CN" altLang="en-US">
                <a:solidFill>
                  <a:srgbClr val="FF0000"/>
                </a:solidFill>
              </a:rPr>
              <a:t>其他各方当事人</a:t>
            </a:r>
            <a:r>
              <a:rPr lang="zh-CN" altLang="en-US"/>
              <a:t>应缴纳的印花税照章征收</a:t>
            </a:r>
            <a:endParaRPr lang="zh-CN" altLang="en-US"/>
          </a:p>
          <a:p>
            <a:r>
              <a:rPr lang="zh-CN" altLang="en-US"/>
              <a:t>（</a:t>
            </a:r>
            <a:r>
              <a:rPr lang="en-US" altLang="zh-CN"/>
              <a:t>3</a:t>
            </a:r>
            <a:r>
              <a:rPr lang="zh-CN" altLang="en-US"/>
              <a:t>）契税</a:t>
            </a:r>
            <a:endParaRPr lang="zh-CN" altLang="en-US"/>
          </a:p>
          <a:p>
            <a:r>
              <a:rPr lang="zh-CN" altLang="en-US"/>
              <a:t>对银行业金融机构、金融资产管理公司接收抵债资产免征契税</a:t>
            </a:r>
            <a:r>
              <a:rPr lang="en-US" altLang="zh-CN"/>
              <a:t> </a:t>
            </a:r>
            <a:endParaRPr lang="en-US" altLang="zh-CN"/>
          </a:p>
          <a:p>
            <a:r>
              <a:rPr lang="zh-CN" altLang="en-US"/>
              <a:t>（</a:t>
            </a:r>
            <a:r>
              <a:rPr lang="en-US" altLang="zh-CN"/>
              <a:t>4</a:t>
            </a:r>
            <a:r>
              <a:rPr lang="zh-CN" altLang="en-US"/>
              <a:t>）房土</a:t>
            </a:r>
            <a:r>
              <a:rPr lang="en-US" altLang="zh-CN"/>
              <a:t>“</a:t>
            </a:r>
            <a:r>
              <a:rPr lang="zh-CN" altLang="en-US"/>
              <a:t>两税</a:t>
            </a:r>
            <a:r>
              <a:rPr lang="en-US" altLang="zh-CN"/>
              <a:t>”</a:t>
            </a:r>
            <a:endParaRPr lang="zh-CN" altLang="en-US"/>
          </a:p>
          <a:p>
            <a:r>
              <a:rPr lang="zh-CN" altLang="en-US"/>
              <a:t>各地可根据《中华人民共和国房产税暂行条例》、《中华人民共和国城镇土地使用税暂行条例》授权和本地实际，对银行业金融机构、金融资产管理公司持有的抵债不动产减免房产税、城镇土地使用税</a:t>
            </a:r>
            <a:r>
              <a:rPr lang="en-US" altLang="zh-CN"/>
              <a:t> </a:t>
            </a:r>
            <a:endParaRPr lang="en-US" altLang="zh-CN"/>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dirty="0">
                <a:sym typeface="+mn-ea"/>
              </a:rPr>
              <a:t>增值税方面</a:t>
            </a:r>
            <a:endParaRPr lang="zh-CN" altLang="en-US"/>
          </a:p>
        </p:txBody>
      </p:sp>
      <p:sp>
        <p:nvSpPr>
          <p:cNvPr id="3" name="内容占位符 2"/>
          <p:cNvSpPr>
            <a:spLocks noGrp="1"/>
          </p:cNvSpPr>
          <p:nvPr>
            <p:ph idx="1"/>
          </p:nvPr>
        </p:nvSpPr>
        <p:spPr/>
        <p:txBody>
          <a:bodyPr>
            <a:normAutofit fontScale="90000" lnSpcReduction="10000"/>
          </a:bodyPr>
          <a:p>
            <a:r>
              <a:rPr lang="zh-CN" altLang="en-US">
                <a:solidFill>
                  <a:srgbClr val="FF0000"/>
                </a:solidFill>
              </a:rPr>
              <a:t>五</a:t>
            </a:r>
            <a:r>
              <a:rPr lang="en-US" altLang="zh-CN">
                <a:solidFill>
                  <a:srgbClr val="FF0000"/>
                </a:solidFill>
              </a:rPr>
              <a:t>.</a:t>
            </a:r>
            <a:r>
              <a:rPr lang="zh-CN" altLang="en-US">
                <a:solidFill>
                  <a:srgbClr val="FF0000"/>
                </a:solidFill>
              </a:rPr>
              <a:t>数字化电子发票（简称</a:t>
            </a:r>
            <a:r>
              <a:rPr lang="en-US" altLang="zh-CN">
                <a:solidFill>
                  <a:srgbClr val="FF0000"/>
                </a:solidFill>
              </a:rPr>
              <a:t>“</a:t>
            </a:r>
            <a:r>
              <a:rPr lang="zh-CN" altLang="en-US">
                <a:solidFill>
                  <a:srgbClr val="FF0000"/>
                </a:solidFill>
              </a:rPr>
              <a:t>数</a:t>
            </a:r>
            <a:r>
              <a:rPr lang="zh-CN" altLang="en-US">
                <a:solidFill>
                  <a:srgbClr val="FF0000"/>
                </a:solidFill>
              </a:rPr>
              <a:t>电票</a:t>
            </a:r>
            <a:r>
              <a:rPr lang="en-US" altLang="zh-CN">
                <a:solidFill>
                  <a:srgbClr val="FF0000"/>
                </a:solidFill>
              </a:rPr>
              <a:t>”</a:t>
            </a:r>
            <a:r>
              <a:rPr lang="zh-CN" altLang="en-US">
                <a:solidFill>
                  <a:srgbClr val="FF0000"/>
                </a:solidFill>
              </a:rPr>
              <a:t>）</a:t>
            </a:r>
            <a:endParaRPr lang="zh-CN" altLang="en-US">
              <a:solidFill>
                <a:srgbClr val="FF0000"/>
              </a:solidFill>
            </a:endParaRPr>
          </a:p>
          <a:p>
            <a:pPr fontAlgn="auto">
              <a:lnSpc>
                <a:spcPct val="100000"/>
              </a:lnSpc>
            </a:pPr>
            <a:r>
              <a:rPr lang="zh-CN" altLang="en-US">
                <a:gradFill>
                  <a:gsLst>
                    <a:gs pos="0">
                      <a:srgbClr val="012D86"/>
                    </a:gs>
                    <a:gs pos="100000">
                      <a:srgbClr val="0E2557"/>
                    </a:gs>
                  </a:gsLst>
                  <a:lin scaled="0"/>
                </a:gradFill>
              </a:rPr>
              <a:t>（一）相关政策</a:t>
            </a:r>
            <a:endParaRPr lang="zh-CN" altLang="en-US">
              <a:gradFill>
                <a:gsLst>
                  <a:gs pos="0">
                    <a:srgbClr val="012D86"/>
                  </a:gs>
                  <a:gs pos="100000">
                    <a:srgbClr val="0E2557"/>
                  </a:gs>
                </a:gsLst>
                <a:lin scaled="0"/>
              </a:gradFill>
            </a:endParaRPr>
          </a:p>
          <a:p>
            <a:pPr fontAlgn="auto">
              <a:lnSpc>
                <a:spcPct val="100000"/>
              </a:lnSpc>
            </a:pPr>
            <a:r>
              <a:rPr lang="en-US" altLang="zh-CN"/>
              <a:t>1.国家税务总局宁波市税务局关于开展全面数字化的电子发票试点工作的公告(国家税务总局宁波市税务局公告2023年第1号)</a:t>
            </a:r>
            <a:endParaRPr lang="en-US" altLang="zh-CN"/>
          </a:p>
          <a:p>
            <a:pPr fontAlgn="auto">
              <a:lnSpc>
                <a:spcPct val="100000"/>
              </a:lnSpc>
            </a:pPr>
            <a:r>
              <a:rPr lang="en-US" altLang="zh-CN">
                <a:sym typeface="+mn-ea"/>
              </a:rPr>
              <a:t>2.国家税务总局宁波市税务局关于增值税发票管理系统停机升级及功能调整的通知</a:t>
            </a:r>
            <a:endParaRPr lang="en-US" altLang="zh-CN">
              <a:sym typeface="+mn-ea"/>
            </a:endParaRPr>
          </a:p>
          <a:p>
            <a:pPr fontAlgn="auto">
              <a:lnSpc>
                <a:spcPct val="100000"/>
              </a:lnSpc>
            </a:pPr>
            <a:r>
              <a:rPr lang="zh-CN" altLang="en-US">
                <a:gradFill>
                  <a:gsLst>
                    <a:gs pos="0">
                      <a:srgbClr val="012D86"/>
                    </a:gs>
                    <a:gs pos="100000">
                      <a:srgbClr val="0E2557"/>
                    </a:gs>
                  </a:gsLst>
                  <a:lin scaled="0"/>
                </a:gradFill>
                <a:sym typeface="+mn-ea"/>
              </a:rPr>
              <a:t>（二）政策规定</a:t>
            </a:r>
            <a:endParaRPr lang="zh-CN" altLang="en-US">
              <a:gradFill>
                <a:gsLst>
                  <a:gs pos="0">
                    <a:srgbClr val="012D86"/>
                  </a:gs>
                  <a:gs pos="100000">
                    <a:srgbClr val="0E2557"/>
                  </a:gs>
                </a:gsLst>
                <a:lin scaled="0"/>
              </a:gradFill>
            </a:endParaRPr>
          </a:p>
          <a:p>
            <a:pPr fontAlgn="auto">
              <a:lnSpc>
                <a:spcPct val="100000"/>
              </a:lnSpc>
            </a:pPr>
            <a:r>
              <a:rPr lang="en-US" altLang="zh-CN">
                <a:sym typeface="+mn-ea"/>
              </a:rPr>
              <a:t>1.</a:t>
            </a:r>
            <a:r>
              <a:rPr lang="zh-CN" altLang="en-US">
                <a:sym typeface="+mn-ea"/>
              </a:rPr>
              <a:t>现行发票使用状态</a:t>
            </a:r>
            <a:endParaRPr lang="zh-CN" altLang="en-US"/>
          </a:p>
          <a:p>
            <a:pPr fontAlgn="auto">
              <a:lnSpc>
                <a:spcPct val="100000"/>
              </a:lnSpc>
            </a:pPr>
            <a:r>
              <a:rPr lang="zh-CN" altLang="en-US">
                <a:sym typeface="+mn-ea"/>
              </a:rPr>
              <a:t>（</a:t>
            </a:r>
            <a:r>
              <a:rPr lang="en-US" altLang="zh-CN">
                <a:sym typeface="+mn-ea"/>
              </a:rPr>
              <a:t>1</a:t>
            </a:r>
            <a:r>
              <a:rPr lang="zh-CN" altLang="en-US">
                <a:sym typeface="+mn-ea"/>
              </a:rPr>
              <a:t>）纳税人分为：数电票（开具）试点纳税人、非</a:t>
            </a:r>
            <a:r>
              <a:rPr lang="zh-CN" altLang="en-US">
                <a:sym typeface="+mn-ea"/>
              </a:rPr>
              <a:t>数电票（开具）试点纳税人</a:t>
            </a:r>
            <a:endParaRPr lang="zh-CN" altLang="en-US">
              <a:sym typeface="+mn-ea"/>
            </a:endParaRPr>
          </a:p>
          <a:p>
            <a:pPr fontAlgn="auto">
              <a:lnSpc>
                <a:spcPct val="100000"/>
              </a:lnSpc>
            </a:pPr>
            <a:r>
              <a:rPr lang="zh-CN" altLang="en-US">
                <a:sym typeface="+mn-ea"/>
              </a:rPr>
              <a:t>（</a:t>
            </a:r>
            <a:r>
              <a:rPr lang="en-US" altLang="zh-CN">
                <a:sym typeface="+mn-ea"/>
              </a:rPr>
              <a:t>2</a:t>
            </a:r>
            <a:r>
              <a:rPr lang="zh-CN" altLang="en-US">
                <a:sym typeface="+mn-ea"/>
              </a:rPr>
              <a:t>）发票用途确认勾选等平台分为：电子发票服务平台（税务数字账户）、增值税发票综合服务平台</a:t>
            </a:r>
            <a:endParaRPr lang="zh-CN" altLang="en-US"/>
          </a:p>
          <a:p>
            <a:pPr fontAlgn="auto">
              <a:lnSpc>
                <a:spcPct val="100000"/>
              </a:lnSpc>
            </a:pPr>
            <a:r>
              <a:rPr lang="zh-CN" altLang="en-US">
                <a:sym typeface="+mn-ea"/>
              </a:rPr>
              <a:t>（</a:t>
            </a:r>
            <a:r>
              <a:rPr lang="en-US" altLang="zh-CN">
                <a:sym typeface="+mn-ea"/>
              </a:rPr>
              <a:t>3</a:t>
            </a:r>
            <a:r>
              <a:rPr lang="zh-CN" altLang="en-US">
                <a:sym typeface="+mn-ea"/>
              </a:rPr>
              <a:t>）发票类别分为：纸质增值税发票（专用、普通）、电子增值税发票（专用、普通）、数电票（专用、普通）</a:t>
            </a:r>
            <a:endParaRPr lang="zh-CN" altLang="en-US"/>
          </a:p>
          <a:p>
            <a:pPr fontAlgn="auto">
              <a:lnSpc>
                <a:spcPct val="100000"/>
              </a:lnSpc>
            </a:pPr>
            <a:r>
              <a:rPr lang="zh-CN" altLang="en-US">
                <a:sym typeface="+mn-ea"/>
              </a:rPr>
              <a:t>（</a:t>
            </a:r>
            <a:r>
              <a:rPr lang="en-US" altLang="zh-CN">
                <a:sym typeface="+mn-ea"/>
              </a:rPr>
              <a:t>4</a:t>
            </a:r>
            <a:r>
              <a:rPr lang="zh-CN" altLang="en-US">
                <a:sym typeface="+mn-ea"/>
              </a:rPr>
              <a:t>）开具红字发票填写表式分为：《开具红字增值税专用发票信息表》、《红字发票信息确认单》</a:t>
            </a:r>
            <a:endParaRPr lang="en-US" altLang="zh-CN"/>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dirty="0">
                <a:sym typeface="+mn-ea"/>
              </a:rPr>
              <a:t>增值税方面</a:t>
            </a:r>
            <a:endParaRPr lang="zh-CN" altLang="en-US"/>
          </a:p>
        </p:txBody>
      </p:sp>
      <p:sp>
        <p:nvSpPr>
          <p:cNvPr id="3" name="内容占位符 2"/>
          <p:cNvSpPr>
            <a:spLocks noGrp="1"/>
          </p:cNvSpPr>
          <p:nvPr>
            <p:ph idx="1"/>
          </p:nvPr>
        </p:nvSpPr>
        <p:spPr/>
        <p:txBody>
          <a:bodyPr/>
          <a:p>
            <a:r>
              <a:rPr lang="zh-CN" altLang="en-US"/>
              <a:t>不同纳税人发票使用综述</a:t>
            </a:r>
            <a:endParaRPr lang="zh-CN" altLang="en-US"/>
          </a:p>
          <a:p>
            <a:endParaRPr lang="zh-CN" altLang="en-US"/>
          </a:p>
        </p:txBody>
      </p:sp>
      <p:graphicFrame>
        <p:nvGraphicFramePr>
          <p:cNvPr id="4" name="表格 3"/>
          <p:cNvGraphicFramePr/>
          <p:nvPr>
            <p:custDataLst>
              <p:tags r:id="rId1"/>
            </p:custDataLst>
          </p:nvPr>
        </p:nvGraphicFramePr>
        <p:xfrm>
          <a:off x="323850" y="1361440"/>
          <a:ext cx="11313795" cy="5504180"/>
        </p:xfrm>
        <a:graphic>
          <a:graphicData uri="http://schemas.openxmlformats.org/drawingml/2006/table">
            <a:tbl>
              <a:tblPr firstRow="1" bandRow="1">
                <a:tableStyleId>{5C22544A-7EE6-4342-B048-85BDC9FD1C3A}</a:tableStyleId>
              </a:tblPr>
              <a:tblGrid>
                <a:gridCol w="911860"/>
                <a:gridCol w="1698625"/>
                <a:gridCol w="4145280"/>
                <a:gridCol w="4558030"/>
              </a:tblGrid>
              <a:tr h="485140">
                <a:tc gridSpan="2">
                  <a:txBody>
                    <a:bodyPr/>
                    <a:p>
                      <a:pPr>
                        <a:buNone/>
                      </a:pPr>
                      <a:endParaRPr lang="zh-CN" altLang="en-US" sz="2000" b="1"/>
                    </a:p>
                  </a:txBody>
                  <a:tcPr/>
                </a:tc>
                <a:tc hMerge="1">
                  <a:tcPr/>
                </a:tc>
                <a:tc>
                  <a:txBody>
                    <a:bodyPr/>
                    <a:p>
                      <a:pPr>
                        <a:buNone/>
                      </a:pPr>
                      <a:r>
                        <a:rPr lang="zh-CN" altLang="en-US" sz="2000" b="1">
                          <a:sym typeface="+mn-ea"/>
                        </a:rPr>
                        <a:t>非试点纳税人（开具）</a:t>
                      </a:r>
                      <a:endParaRPr lang="zh-CN" altLang="en-US" sz="2000" b="1">
                        <a:sym typeface="+mn-ea"/>
                      </a:endParaRPr>
                    </a:p>
                  </a:txBody>
                  <a:tcPr/>
                </a:tc>
                <a:tc>
                  <a:txBody>
                    <a:bodyPr/>
                    <a:p>
                      <a:pPr>
                        <a:buNone/>
                      </a:pPr>
                      <a:r>
                        <a:rPr lang="zh-CN" altLang="en-US" sz="2000" b="1">
                          <a:sym typeface="+mn-ea"/>
                        </a:rPr>
                        <a:t>试点纳税人（开具）</a:t>
                      </a:r>
                      <a:endParaRPr lang="zh-CN" altLang="en-US" sz="2000" b="1">
                        <a:sym typeface="+mn-ea"/>
                      </a:endParaRPr>
                    </a:p>
                  </a:txBody>
                  <a:tcPr/>
                </a:tc>
              </a:tr>
              <a:tr h="576580">
                <a:tc gridSpan="2">
                  <a:txBody>
                    <a:bodyPr/>
                    <a:p>
                      <a:pPr>
                        <a:buNone/>
                      </a:pPr>
                      <a:r>
                        <a:rPr lang="zh-CN" altLang="en-US" sz="2000" b="1"/>
                        <a:t>收受发票类别</a:t>
                      </a:r>
                      <a:endParaRPr lang="zh-CN" altLang="en-US" sz="2000" b="1"/>
                    </a:p>
                  </a:txBody>
                  <a:tcPr/>
                </a:tc>
                <a:tc hMerge="1">
                  <a:tcPr/>
                </a:tc>
                <a:tc gridSpan="2">
                  <a:txBody>
                    <a:bodyPr/>
                    <a:p>
                      <a:pPr>
                        <a:buNone/>
                      </a:pPr>
                      <a:r>
                        <a:rPr lang="zh-CN" altLang="en-US" sz="2000" b="1"/>
                        <a:t>各类发票（纸质发票、电子发票、数电发票）</a:t>
                      </a:r>
                      <a:endParaRPr lang="zh-CN" altLang="en-US" sz="2000" b="1"/>
                    </a:p>
                  </a:txBody>
                  <a:tcPr/>
                </a:tc>
                <a:tc hMerge="1">
                  <a:tcPr/>
                </a:tc>
              </a:tr>
              <a:tr h="576580">
                <a:tc gridSpan="2">
                  <a:txBody>
                    <a:bodyPr/>
                    <a:p>
                      <a:pPr>
                        <a:buNone/>
                      </a:pPr>
                      <a:r>
                        <a:rPr lang="zh-CN" altLang="en-US" sz="2000" b="1"/>
                        <a:t>发票领用</a:t>
                      </a:r>
                      <a:endParaRPr lang="zh-CN" altLang="en-US" sz="2000" b="1"/>
                    </a:p>
                  </a:txBody>
                  <a:tcPr/>
                </a:tc>
                <a:tc hMerge="1">
                  <a:tcPr/>
                </a:tc>
                <a:tc>
                  <a:txBody>
                    <a:bodyPr/>
                    <a:p>
                      <a:pPr>
                        <a:buNone/>
                      </a:pPr>
                      <a:r>
                        <a:rPr lang="zh-CN" altLang="en-US" sz="2000" b="1"/>
                        <a:t>票种核定、领用发票或赋号段、</a:t>
                      </a:r>
                      <a:r>
                        <a:rPr lang="zh-CN" altLang="en-US" sz="2000" b="1">
                          <a:sym typeface="+mn-ea"/>
                        </a:rPr>
                        <a:t>限额限量</a:t>
                      </a:r>
                      <a:endParaRPr lang="zh-CN" altLang="en-US" sz="2000" b="1"/>
                    </a:p>
                  </a:txBody>
                  <a:tcPr/>
                </a:tc>
                <a:tc>
                  <a:txBody>
                    <a:bodyPr/>
                    <a:p>
                      <a:pPr>
                        <a:buNone/>
                      </a:pPr>
                      <a:r>
                        <a:rPr lang="zh-CN" altLang="en-US" sz="2000" b="1"/>
                        <a:t>无票种核定、领发票或赋号、实行</a:t>
                      </a:r>
                      <a:r>
                        <a:rPr lang="zh-CN" altLang="en-US" sz="2000" b="1">
                          <a:solidFill>
                            <a:srgbClr val="FF0000"/>
                          </a:solidFill>
                        </a:rPr>
                        <a:t>开具金额总额度</a:t>
                      </a:r>
                      <a:r>
                        <a:rPr lang="zh-CN" altLang="en-US" sz="2000" b="1"/>
                        <a:t>管理</a:t>
                      </a:r>
                      <a:endParaRPr lang="zh-CN" altLang="en-US" sz="2000" b="1"/>
                    </a:p>
                  </a:txBody>
                  <a:tcPr/>
                </a:tc>
              </a:tr>
              <a:tr h="576580">
                <a:tc rowSpan="3">
                  <a:txBody>
                    <a:bodyPr/>
                    <a:p>
                      <a:pPr>
                        <a:buNone/>
                      </a:pPr>
                      <a:r>
                        <a:rPr lang="zh-CN" altLang="en-US" sz="2000" b="1"/>
                        <a:t>开具发票</a:t>
                      </a:r>
                      <a:endParaRPr lang="zh-CN" altLang="en-US" sz="2000" b="1"/>
                    </a:p>
                  </a:txBody>
                  <a:tcPr/>
                </a:tc>
                <a:tc>
                  <a:txBody>
                    <a:bodyPr/>
                    <a:p>
                      <a:pPr>
                        <a:buNone/>
                      </a:pPr>
                      <a:r>
                        <a:rPr lang="zh-CN" altLang="en-US" sz="2000" b="1"/>
                        <a:t>设备</a:t>
                      </a:r>
                      <a:endParaRPr lang="zh-CN" altLang="en-US" sz="2000" b="1"/>
                    </a:p>
                  </a:txBody>
                  <a:tcPr/>
                </a:tc>
                <a:tc>
                  <a:txBody>
                    <a:bodyPr/>
                    <a:p>
                      <a:pPr>
                        <a:buNone/>
                      </a:pPr>
                      <a:r>
                        <a:rPr lang="zh-CN" altLang="en-US" sz="2000" b="1"/>
                        <a:t>依托设备（税控设备）</a:t>
                      </a:r>
                      <a:endParaRPr lang="zh-CN" altLang="en-US" sz="2000" b="1"/>
                    </a:p>
                  </a:txBody>
                  <a:tcPr/>
                </a:tc>
                <a:tc>
                  <a:txBody>
                    <a:bodyPr/>
                    <a:p>
                      <a:pPr>
                        <a:buNone/>
                      </a:pPr>
                      <a:r>
                        <a:rPr lang="zh-CN" altLang="en-US" sz="2000" b="1"/>
                        <a:t>无设备（电子发票服务平台、身份认证）</a:t>
                      </a:r>
                      <a:endParaRPr lang="zh-CN" altLang="en-US" sz="2000" b="1"/>
                    </a:p>
                  </a:txBody>
                  <a:tcPr/>
                </a:tc>
              </a:tr>
              <a:tr h="576580">
                <a:tc vMerge="1">
                  <a:tcPr/>
                </a:tc>
                <a:tc>
                  <a:txBody>
                    <a:bodyPr/>
                    <a:p>
                      <a:pPr>
                        <a:buNone/>
                      </a:pPr>
                      <a:r>
                        <a:rPr lang="zh-CN" altLang="en-US" sz="2000" b="1"/>
                        <a:t>类别</a:t>
                      </a:r>
                      <a:endParaRPr lang="zh-CN" altLang="en-US" sz="2000" b="1"/>
                    </a:p>
                  </a:txBody>
                  <a:tcPr/>
                </a:tc>
                <a:tc>
                  <a:txBody>
                    <a:bodyPr/>
                    <a:p>
                      <a:pPr>
                        <a:buNone/>
                      </a:pPr>
                      <a:r>
                        <a:rPr lang="zh-CN" altLang="en-US" sz="2000" b="1"/>
                        <a:t>纸质发票或电子发票</a:t>
                      </a:r>
                      <a:endParaRPr lang="zh-CN" altLang="en-US" sz="2000" b="1"/>
                    </a:p>
                  </a:txBody>
                  <a:tcPr/>
                </a:tc>
                <a:tc>
                  <a:txBody>
                    <a:bodyPr/>
                    <a:p>
                      <a:pPr>
                        <a:buNone/>
                      </a:pPr>
                      <a:r>
                        <a:rPr lang="zh-CN" altLang="en-US" sz="2000" b="1"/>
                        <a:t>除机动车（含二手车）、通行费等特定业务外的数电票、纸质发票</a:t>
                      </a:r>
                      <a:endParaRPr lang="zh-CN" altLang="en-US" sz="2000" b="1"/>
                    </a:p>
                  </a:txBody>
                  <a:tcPr/>
                </a:tc>
              </a:tr>
              <a:tr h="576580">
                <a:tc vMerge="1">
                  <a:tcPr/>
                </a:tc>
                <a:tc>
                  <a:txBody>
                    <a:bodyPr/>
                    <a:p>
                      <a:pPr>
                        <a:buNone/>
                      </a:pPr>
                      <a:r>
                        <a:rPr lang="zh-CN" altLang="en-US" sz="2000" b="1"/>
                        <a:t>作废、冲红</a:t>
                      </a:r>
                      <a:endParaRPr lang="zh-CN" altLang="en-US" sz="2000" b="1"/>
                    </a:p>
                  </a:txBody>
                  <a:tcPr/>
                </a:tc>
                <a:tc>
                  <a:txBody>
                    <a:bodyPr/>
                    <a:p>
                      <a:pPr>
                        <a:buNone/>
                      </a:pPr>
                      <a:r>
                        <a:rPr lang="zh-CN" altLang="en-US" sz="2000" b="1"/>
                        <a:t>纸质发票可作废或冲红</a:t>
                      </a:r>
                      <a:endParaRPr lang="zh-CN" altLang="en-US" sz="2000" b="1"/>
                    </a:p>
                    <a:p>
                      <a:pPr>
                        <a:buNone/>
                      </a:pPr>
                      <a:r>
                        <a:rPr lang="zh-CN" altLang="en-US" sz="2000" b="1"/>
                        <a:t>电子发票只能冲红：仅</a:t>
                      </a:r>
                      <a:r>
                        <a:rPr lang="zh-CN" altLang="en-US" sz="2000" b="1">
                          <a:solidFill>
                            <a:srgbClr val="FF0000"/>
                          </a:solidFill>
                        </a:rPr>
                        <a:t>专票</a:t>
                      </a:r>
                      <a:r>
                        <a:rPr lang="zh-CN" altLang="en-US" sz="2000" b="1"/>
                        <a:t>按规定填写</a:t>
                      </a:r>
                      <a:r>
                        <a:rPr lang="zh-CN" altLang="en-US" sz="2000" b="1">
                          <a:solidFill>
                            <a:srgbClr val="FF0000"/>
                          </a:solidFill>
                        </a:rPr>
                        <a:t>《信息表》</a:t>
                      </a:r>
                      <a:endParaRPr lang="zh-CN" altLang="en-US" sz="2000" b="1">
                        <a:solidFill>
                          <a:srgbClr val="FF0000"/>
                        </a:solidFill>
                      </a:endParaRPr>
                    </a:p>
                  </a:txBody>
                  <a:tcPr/>
                </a:tc>
                <a:tc>
                  <a:txBody>
                    <a:bodyPr/>
                    <a:p>
                      <a:pPr>
                        <a:buNone/>
                      </a:pPr>
                      <a:r>
                        <a:rPr lang="zh-CN" altLang="en-US" sz="2000" b="1"/>
                        <a:t>只能冲红</a:t>
                      </a:r>
                      <a:endParaRPr lang="zh-CN" altLang="en-US" sz="2000" b="1"/>
                    </a:p>
                    <a:p>
                      <a:pPr>
                        <a:buNone/>
                      </a:pPr>
                      <a:r>
                        <a:rPr lang="zh-CN" altLang="en-US" sz="2000" b="1">
                          <a:solidFill>
                            <a:srgbClr val="FF0000"/>
                          </a:solidFill>
                        </a:rPr>
                        <a:t>各类票</a:t>
                      </a:r>
                      <a:r>
                        <a:rPr lang="zh-CN" altLang="en-US" sz="2000" b="1"/>
                        <a:t>（纸质或数电；专票或普票）均按规定填写</a:t>
                      </a:r>
                      <a:r>
                        <a:rPr lang="zh-CN" altLang="en-US" sz="2000" b="1">
                          <a:solidFill>
                            <a:srgbClr val="FF0000"/>
                          </a:solidFill>
                        </a:rPr>
                        <a:t>《确认表》</a:t>
                      </a:r>
                      <a:endParaRPr lang="zh-CN" altLang="en-US" sz="2000" b="1">
                        <a:solidFill>
                          <a:srgbClr val="FF0000"/>
                        </a:solidFill>
                      </a:endParaRPr>
                    </a:p>
                  </a:txBody>
                  <a:tcPr/>
                </a:tc>
              </a:tr>
              <a:tr h="576580">
                <a:tc gridSpan="2">
                  <a:txBody>
                    <a:bodyPr/>
                    <a:p>
                      <a:pPr>
                        <a:buNone/>
                      </a:pPr>
                      <a:r>
                        <a:rPr lang="zh-CN" altLang="en-US" sz="2000" b="1"/>
                        <a:t>用途确认等</a:t>
                      </a:r>
                      <a:endParaRPr lang="zh-CN" altLang="en-US" sz="2000" b="1"/>
                    </a:p>
                  </a:txBody>
                  <a:tcPr/>
                </a:tc>
                <a:tc hMerge="1">
                  <a:tcPr/>
                </a:tc>
                <a:tc>
                  <a:txBody>
                    <a:bodyPr/>
                    <a:p>
                      <a:pPr>
                        <a:buNone/>
                      </a:pPr>
                      <a:r>
                        <a:rPr lang="zh-CN" altLang="en-US" sz="2000" b="1"/>
                        <a:t>特殊业务纳税人：增值税发票综合服务平台</a:t>
                      </a:r>
                      <a:endParaRPr lang="zh-CN" altLang="en-US" sz="2000" b="1"/>
                    </a:p>
                    <a:p>
                      <a:pPr>
                        <a:buNone/>
                      </a:pPr>
                      <a:r>
                        <a:rPr lang="zh-CN" altLang="en-US" sz="2000" b="1"/>
                        <a:t>其他纳税人（</a:t>
                      </a:r>
                      <a:r>
                        <a:rPr lang="en-US" altLang="zh-CN" sz="2000" b="1"/>
                        <a:t>2023</a:t>
                      </a:r>
                      <a:r>
                        <a:rPr lang="zh-CN" altLang="en-US" sz="2000" b="1"/>
                        <a:t>年3月30日起）：</a:t>
                      </a:r>
                      <a:endParaRPr lang="zh-CN" altLang="en-US" sz="2000" b="1"/>
                    </a:p>
                    <a:p>
                      <a:pPr>
                        <a:buNone/>
                      </a:pPr>
                      <a:r>
                        <a:rPr lang="zh-CN" altLang="en-US" sz="2000" b="1"/>
                        <a:t>电子税务局</a:t>
                      </a:r>
                      <a:r>
                        <a:rPr lang="zh-CN" altLang="en-US" sz="2000" b="1">
                          <a:solidFill>
                            <a:srgbClr val="FF0000"/>
                          </a:solidFill>
                        </a:rPr>
                        <a:t>税务数字账户</a:t>
                      </a:r>
                      <a:endParaRPr lang="zh-CN" altLang="en-US" sz="2000" b="1">
                        <a:solidFill>
                          <a:srgbClr val="FF0000"/>
                        </a:solidFill>
                      </a:endParaRPr>
                    </a:p>
                  </a:txBody>
                  <a:tcPr/>
                </a:tc>
                <a:tc>
                  <a:txBody>
                    <a:bodyPr/>
                    <a:p>
                      <a:pPr>
                        <a:buNone/>
                      </a:pPr>
                      <a:r>
                        <a:rPr lang="zh-CN" altLang="en-US" sz="2000" b="1"/>
                        <a:t>电子发票服务平台</a:t>
                      </a:r>
                      <a:r>
                        <a:rPr lang="zh-CN" altLang="en-US" sz="2000" b="1">
                          <a:solidFill>
                            <a:srgbClr val="FF0000"/>
                          </a:solidFill>
                        </a:rPr>
                        <a:t>税务数字账户</a:t>
                      </a:r>
                      <a:endParaRPr lang="zh-CN" altLang="en-US" sz="2000" b="1"/>
                    </a:p>
                    <a:p>
                      <a:pPr>
                        <a:buNone/>
                      </a:pPr>
                      <a:r>
                        <a:rPr lang="en-US" altLang="zh-CN" sz="2000" b="1"/>
                        <a:t>1.</a:t>
                      </a:r>
                      <a:r>
                        <a:rPr lang="zh-CN" altLang="en-US" sz="2000" b="1"/>
                        <a:t>替代“增值税发票综合服务平台”+“增值税发票查验平台”功能</a:t>
                      </a:r>
                      <a:endParaRPr lang="zh-CN" altLang="en-US" sz="2000" b="1"/>
                    </a:p>
                    <a:p>
                      <a:pPr>
                        <a:buNone/>
                      </a:pPr>
                      <a:r>
                        <a:rPr lang="en-US" altLang="zh-CN" sz="2000" b="1"/>
                        <a:t>2.</a:t>
                      </a:r>
                      <a:r>
                        <a:rPr lang="zh-CN" altLang="en-US" sz="2000" b="1"/>
                        <a:t>用途确认抵扣凭证范围扩大</a:t>
                      </a:r>
                      <a:endParaRPr lang="zh-CN" altLang="en-US" sz="2000" b="1"/>
                    </a:p>
                  </a:txBody>
                  <a:tcPr/>
                </a:tc>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dirty="0">
                <a:sym typeface="+mn-ea"/>
              </a:rPr>
              <a:t>增值税方面</a:t>
            </a:r>
            <a:endParaRPr lang="zh-CN" altLang="en-US"/>
          </a:p>
        </p:txBody>
      </p:sp>
      <p:sp>
        <p:nvSpPr>
          <p:cNvPr id="3" name="内容占位符 2"/>
          <p:cNvSpPr>
            <a:spLocks noGrp="1"/>
          </p:cNvSpPr>
          <p:nvPr>
            <p:ph idx="1"/>
          </p:nvPr>
        </p:nvSpPr>
        <p:spPr/>
        <p:txBody>
          <a:bodyPr>
            <a:normAutofit lnSpcReduction="10000"/>
          </a:bodyPr>
          <a:p>
            <a:r>
              <a:rPr lang="en-US" altLang="zh-CN"/>
              <a:t>2.</a:t>
            </a:r>
            <a:r>
              <a:rPr lang="zh-CN" altLang="en-US"/>
              <a:t>数电票试点情况</a:t>
            </a:r>
            <a:endParaRPr lang="zh-CN" altLang="en-US"/>
          </a:p>
          <a:p>
            <a:r>
              <a:rPr lang="en-US" altLang="zh-CN"/>
              <a:t>*</a:t>
            </a:r>
            <a:r>
              <a:rPr lang="zh-CN" altLang="en-US"/>
              <a:t>受票方，宁波自2022年7月31日起，所有纳税人</a:t>
            </a:r>
            <a:endParaRPr lang="zh-CN" altLang="en-US"/>
          </a:p>
          <a:p>
            <a:r>
              <a:rPr lang="en-US" altLang="zh-CN"/>
              <a:t>*</a:t>
            </a:r>
            <a:r>
              <a:rPr lang="zh-CN" altLang="en-US"/>
              <a:t>宁波开具的数电票，受票方范围为全国</a:t>
            </a:r>
            <a:endParaRPr lang="zh-CN" altLang="en-US"/>
          </a:p>
          <a:p>
            <a:r>
              <a:rPr lang="zh-CN" altLang="en-US"/>
              <a:t>（</a:t>
            </a:r>
            <a:r>
              <a:rPr lang="en-US" altLang="zh-CN"/>
              <a:t>1</a:t>
            </a:r>
            <a:r>
              <a:rPr lang="zh-CN" altLang="en-US"/>
              <a:t>）试点纳税人（开票方）</a:t>
            </a:r>
            <a:endParaRPr lang="zh-CN" altLang="en-US"/>
          </a:p>
          <a:p>
            <a:r>
              <a:rPr lang="zh-CN" altLang="en-US"/>
              <a:t>自2023年3月30日起，使用电子发票服务平台的纳税人为试点纳税人，具体范围由国家税务总局宁波市税务局确定。并进一步</a:t>
            </a:r>
            <a:r>
              <a:rPr lang="zh-CN" altLang="en-US">
                <a:solidFill>
                  <a:srgbClr val="FF0000"/>
                </a:solidFill>
              </a:rPr>
              <a:t>推广</a:t>
            </a:r>
            <a:r>
              <a:rPr lang="zh-CN" altLang="en-US"/>
              <a:t>试点范围</a:t>
            </a:r>
            <a:endParaRPr lang="zh-CN" altLang="en-US"/>
          </a:p>
          <a:p>
            <a:r>
              <a:rPr lang="zh-CN" altLang="en-US"/>
              <a:t>按照有关规定不使用网络办税或不具备网络条件的纳税人暂不纳入试点范围。此外，存在以下情形之一的纳税人暂不纳入试点：</a:t>
            </a:r>
            <a:endParaRPr lang="zh-CN" altLang="en-US"/>
          </a:p>
          <a:p>
            <a:r>
              <a:rPr lang="zh-CN" altLang="en-US">
                <a:latin typeface="Calibri" panose="020F0502020204030204" charset="0"/>
              </a:rPr>
              <a:t>①</a:t>
            </a:r>
            <a:r>
              <a:rPr lang="zh-CN" altLang="en-US"/>
              <a:t>存在严重涉税违法失信行为；</a:t>
            </a:r>
            <a:endParaRPr lang="zh-CN" altLang="en-US"/>
          </a:p>
          <a:p>
            <a:r>
              <a:rPr lang="zh-CN" altLang="en-US">
                <a:latin typeface="Calibri" panose="020F0502020204030204" charset="0"/>
              </a:rPr>
              <a:t>②</a:t>
            </a:r>
            <a:r>
              <a:rPr lang="zh-CN" altLang="en-US"/>
              <a:t>存在国家税务总局规定的增值税发票风险；</a:t>
            </a:r>
            <a:endParaRPr lang="zh-CN" altLang="en-US"/>
          </a:p>
          <a:p>
            <a:r>
              <a:rPr lang="zh-CN" altLang="en-US">
                <a:latin typeface="Calibri" panose="020F0502020204030204" charset="0"/>
              </a:rPr>
              <a:t>③</a:t>
            </a:r>
            <a:r>
              <a:rPr lang="zh-CN" altLang="en-US"/>
              <a:t>经税收大数据分析发现重大涉税风险。</a:t>
            </a:r>
            <a:endParaRPr lang="zh-CN" altLang="en-US"/>
          </a:p>
          <a:p>
            <a:r>
              <a:rPr lang="zh-CN" altLang="en-US"/>
              <a:t>（</a:t>
            </a:r>
            <a:r>
              <a:rPr lang="en-US" altLang="zh-CN"/>
              <a:t>2</a:t>
            </a:r>
            <a:r>
              <a:rPr lang="zh-CN" altLang="en-US"/>
              <a:t>）试点的发票</a:t>
            </a:r>
            <a:endParaRPr lang="zh-CN" altLang="en-US"/>
          </a:p>
          <a:p>
            <a:r>
              <a:rPr lang="zh-CN" altLang="en-US"/>
              <a:t>暂不支持开具机动车（含二手车）、通行费等特定业务数电票</a:t>
            </a:r>
            <a:endParaRPr lang="zh-CN" alt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dirty="0">
                <a:sym typeface="+mn-ea"/>
              </a:rPr>
              <a:t>增值税方面</a:t>
            </a:r>
            <a:endParaRPr lang="zh-CN" altLang="en-US"/>
          </a:p>
        </p:txBody>
      </p:sp>
      <p:sp>
        <p:nvSpPr>
          <p:cNvPr id="3" name="内容占位符 2"/>
          <p:cNvSpPr>
            <a:spLocks noGrp="1"/>
          </p:cNvSpPr>
          <p:nvPr>
            <p:ph idx="1"/>
          </p:nvPr>
        </p:nvSpPr>
        <p:spPr/>
        <p:txBody>
          <a:bodyPr/>
          <a:p>
            <a:r>
              <a:rPr lang="en-US"/>
              <a:t>3.</a:t>
            </a:r>
            <a:r>
              <a:rPr lang="zh-CN" altLang="en-US"/>
              <a:t>数电票特征</a:t>
            </a:r>
            <a:endParaRPr lang="zh-CN" altLang="en-US"/>
          </a:p>
          <a:p>
            <a:r>
              <a:rPr lang="zh-CN" altLang="en-US"/>
              <a:t>数电票的法律效力、基本用途等与现有纸质发票相同</a:t>
            </a:r>
            <a:endParaRPr lang="zh-CN" altLang="en-US"/>
          </a:p>
          <a:p>
            <a:r>
              <a:rPr lang="zh-CN" altLang="en-US"/>
              <a:t>数电票由省级税务局监制</a:t>
            </a:r>
            <a:endParaRPr lang="zh-CN" altLang="en-US"/>
          </a:p>
          <a:p>
            <a:r>
              <a:rPr lang="zh-CN" altLang="en-US"/>
              <a:t>数电票无联次</a:t>
            </a:r>
            <a:endParaRPr lang="zh-CN" altLang="en-US"/>
          </a:p>
          <a:p>
            <a:r>
              <a:rPr lang="zh-CN" altLang="en-US"/>
              <a:t>（</a:t>
            </a:r>
            <a:r>
              <a:rPr lang="en-US" altLang="zh-CN"/>
              <a:t>1</a:t>
            </a:r>
            <a:r>
              <a:rPr lang="zh-CN" altLang="en-US"/>
              <a:t>）数电票的特征</a:t>
            </a:r>
            <a:endParaRPr lang="zh-CN" altLang="en-US">
              <a:sym typeface="+mn-ea"/>
            </a:endParaRPr>
          </a:p>
          <a:p>
            <a:r>
              <a:rPr lang="zh-CN" altLang="en-US">
                <a:latin typeface="Calibri" panose="020F0502020204030204" charset="0"/>
                <a:sym typeface="+mn-ea"/>
              </a:rPr>
              <a:t>①</a:t>
            </a:r>
            <a:r>
              <a:rPr lang="zh-CN" altLang="en-US">
                <a:sym typeface="+mn-ea"/>
              </a:rPr>
              <a:t>去介质（设备）</a:t>
            </a:r>
            <a:endParaRPr lang="zh-CN" altLang="en-US">
              <a:sym typeface="+mn-ea"/>
            </a:endParaRPr>
          </a:p>
          <a:p>
            <a:r>
              <a:rPr lang="zh-CN" altLang="en-US">
                <a:latin typeface="Calibri" panose="020F0502020204030204" charset="0"/>
                <a:sym typeface="+mn-ea"/>
              </a:rPr>
              <a:t>②</a:t>
            </a:r>
            <a:r>
              <a:rPr lang="zh-CN" altLang="en-US">
                <a:sym typeface="+mn-ea"/>
              </a:rPr>
              <a:t>去版式</a:t>
            </a:r>
            <a:endParaRPr lang="zh-CN" altLang="en-US">
              <a:sym typeface="+mn-ea"/>
            </a:endParaRPr>
          </a:p>
          <a:p>
            <a:r>
              <a:rPr lang="zh-CN" altLang="en-US">
                <a:latin typeface="Calibri" panose="020F0502020204030204" charset="0"/>
                <a:sym typeface="+mn-ea"/>
              </a:rPr>
              <a:t>③</a:t>
            </a:r>
            <a:r>
              <a:rPr lang="zh-CN" altLang="en-US">
                <a:sym typeface="+mn-ea"/>
              </a:rPr>
              <a:t>标签化</a:t>
            </a:r>
            <a:endParaRPr lang="zh-CN" altLang="en-US">
              <a:sym typeface="+mn-ea"/>
            </a:endParaRPr>
          </a:p>
          <a:p>
            <a:r>
              <a:rPr lang="zh-CN" altLang="en-US">
                <a:latin typeface="Calibri" panose="020F0502020204030204" charset="0"/>
                <a:sym typeface="+mn-ea"/>
              </a:rPr>
              <a:t>④</a:t>
            </a:r>
            <a:r>
              <a:rPr lang="zh-CN" altLang="en-US">
                <a:sym typeface="+mn-ea"/>
              </a:rPr>
              <a:t>要素化</a:t>
            </a:r>
            <a:endParaRPr lang="zh-CN" altLang="en-US">
              <a:sym typeface="+mn-ea"/>
            </a:endParaRPr>
          </a:p>
          <a:p>
            <a:r>
              <a:rPr lang="zh-CN" altLang="en-US">
                <a:latin typeface="Calibri" panose="020F0502020204030204" charset="0"/>
                <a:sym typeface="+mn-ea"/>
              </a:rPr>
              <a:t>⑤</a:t>
            </a:r>
            <a:r>
              <a:rPr lang="zh-CN" altLang="en-US">
                <a:sym typeface="+mn-ea"/>
              </a:rPr>
              <a:t>授信制</a:t>
            </a:r>
            <a:endParaRPr lang="zh-CN" altLang="en-US">
              <a:sym typeface="+mn-ea"/>
            </a:endParaRPr>
          </a:p>
          <a:p>
            <a:r>
              <a:rPr lang="zh-CN" altLang="en-US">
                <a:latin typeface="Calibri" panose="020F0502020204030204" charset="0"/>
                <a:sym typeface="+mn-ea"/>
              </a:rPr>
              <a:t>⑥</a:t>
            </a:r>
            <a:r>
              <a:rPr lang="zh-CN" altLang="en-US">
                <a:sym typeface="+mn-ea"/>
              </a:rPr>
              <a:t>赋码制</a:t>
            </a:r>
            <a:endParaRPr lang="zh-CN" altLang="en-U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dirty="0">
                <a:sym typeface="+mn-ea"/>
              </a:rPr>
              <a:t>增值税方面</a:t>
            </a:r>
            <a:endParaRPr lang="zh-CN" altLang="en-US"/>
          </a:p>
        </p:txBody>
      </p:sp>
      <p:pic>
        <p:nvPicPr>
          <p:cNvPr id="4" name="内容占位符 3"/>
          <p:cNvPicPr>
            <a:picLocks noChangeAspect="1"/>
          </p:cNvPicPr>
          <p:nvPr>
            <p:ph idx="1"/>
          </p:nvPr>
        </p:nvPicPr>
        <p:blipFill>
          <a:blip r:embed="rId1"/>
          <a:stretch>
            <a:fillRect/>
          </a:stretch>
        </p:blipFill>
        <p:spPr>
          <a:xfrm>
            <a:off x="164465" y="951230"/>
            <a:ext cx="11632565" cy="5594985"/>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dirty="0">
                <a:sym typeface="+mn-ea"/>
              </a:rPr>
              <a:t>增值税方面</a:t>
            </a:r>
            <a:endParaRPr lang="zh-CN" altLang="en-US"/>
          </a:p>
        </p:txBody>
      </p:sp>
      <p:sp>
        <p:nvSpPr>
          <p:cNvPr id="3" name="内容占位符 2"/>
          <p:cNvSpPr>
            <a:spLocks noGrp="1"/>
          </p:cNvSpPr>
          <p:nvPr>
            <p:ph idx="1"/>
          </p:nvPr>
        </p:nvSpPr>
        <p:spPr/>
        <p:txBody>
          <a:bodyPr/>
          <a:p>
            <a:r>
              <a:rPr lang="zh-CN" altLang="en-US"/>
              <a:t>特定行业、发生特定应税行为及特定应用场景业务（标签）</a:t>
            </a:r>
            <a:endParaRPr lang="zh-CN" altLang="en-US"/>
          </a:p>
          <a:p>
            <a:r>
              <a:rPr lang="zh-CN" altLang="en-US"/>
              <a:t>稀土、建筑服务、旅客运输服务、货物运输服务、不动产销售、不动产经营租赁服务、农产品收购、光伏收购、代收车船税、自产农产品销售、差额征税、民航、铁路等，电子发票服务平台提供了对应特定业务的数电票样式</a:t>
            </a:r>
            <a:endParaRPr lang="zh-CN" altLang="en-US"/>
          </a:p>
          <a:p>
            <a:endParaRPr lang="zh-CN" altLang="en-US"/>
          </a:p>
          <a:p>
            <a:r>
              <a:rPr lang="zh-CN" altLang="en-US"/>
              <a:t>数电票基本内容（</a:t>
            </a:r>
            <a:r>
              <a:rPr lang="zh-CN" altLang="en-US">
                <a:sym typeface="+mn-ea"/>
              </a:rPr>
              <a:t>要素</a:t>
            </a:r>
            <a:r>
              <a:rPr lang="zh-CN" altLang="en-US"/>
              <a:t>）</a:t>
            </a:r>
            <a:endParaRPr lang="zh-CN" altLang="en-US"/>
          </a:p>
          <a:p>
            <a:r>
              <a:rPr lang="zh-CN" altLang="en-US"/>
              <a:t>基本内容包括：发票号码、开票日期、购买方信息、销售方信息、项目名称、规格型号、单位、数量、单价、金额、税率/征收率、税额、合计、价税合计（大写、小写）、备注、开票人等</a:t>
            </a:r>
            <a:endParaRPr lang="zh-CN" alt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buClrTx/>
              <a:buSzTx/>
              <a:buFontTx/>
            </a:pPr>
            <a:r>
              <a:rPr lang="zh-CN" altLang="en-US" dirty="0">
                <a:sym typeface="+mn-ea"/>
              </a:rPr>
              <a:t>增值税方面</a:t>
            </a:r>
            <a:endParaRPr lang="zh-CN" altLang="en-US">
              <a:gradFill>
                <a:gsLst>
                  <a:gs pos="0">
                    <a:srgbClr val="012D86"/>
                  </a:gs>
                  <a:gs pos="100000">
                    <a:srgbClr val="0E2557"/>
                  </a:gs>
                </a:gsLst>
                <a:lin scaled="0"/>
              </a:gradFill>
            </a:endParaRPr>
          </a:p>
        </p:txBody>
      </p:sp>
      <p:sp>
        <p:nvSpPr>
          <p:cNvPr id="3" name="内容占位符 2"/>
          <p:cNvSpPr>
            <a:spLocks noGrp="1"/>
          </p:cNvSpPr>
          <p:nvPr>
            <p:ph idx="1"/>
          </p:nvPr>
        </p:nvSpPr>
        <p:spPr>
          <a:ln>
            <a:noFill/>
          </a:ln>
        </p:spPr>
        <p:txBody>
          <a:bodyPr>
            <a:normAutofit/>
          </a:bodyPr>
          <a:lstStyle/>
          <a:p>
            <a:pPr lvl="2"/>
            <a:endParaRPr lang="zh-CN" altLang="en-US" sz="1350" dirty="0"/>
          </a:p>
        </p:txBody>
      </p:sp>
      <p:sp>
        <p:nvSpPr>
          <p:cNvPr id="4" name="灯片编号占位符 3"/>
          <p:cNvSpPr>
            <a:spLocks noGrp="1"/>
          </p:cNvSpPr>
          <p:nvPr>
            <p:ph type="sldNum" sz="quarter" idx="12"/>
          </p:nvPr>
        </p:nvSpPr>
        <p:spPr/>
        <p:txBody>
          <a:bodyPr/>
          <a:lstStyle/>
          <a:p>
            <a:fld id="{E7ACD6DC-DBA0-41E3-A618-66034C9E3A45}" type="slidenum">
              <a:rPr lang="zh-CN" altLang="en-US" smtClean="0"/>
            </a:fld>
            <a:endParaRPr lang="zh-CN" altLang="en-US"/>
          </a:p>
        </p:txBody>
      </p:sp>
      <p:pic>
        <p:nvPicPr>
          <p:cNvPr id="2050" name="图片 13" descr="screen_shot_1650422306740"/>
          <p:cNvPicPr>
            <a:picLocks noChangeAspect="1" noChangeArrowheads="1"/>
          </p:cNvPicPr>
          <p:nvPr>
            <p:custDataLst>
              <p:tags r:id="rId1"/>
            </p:custDataLst>
          </p:nvPr>
        </p:nvPicPr>
        <p:blipFill>
          <a:blip r:embed="rId2" cstate="print">
            <a:extLst>
              <a:ext uri="{28A0092B-C50C-407E-A947-70E740481C1C}">
                <a14:useLocalDpi xmlns:a14="http://schemas.microsoft.com/office/drawing/2010/main" val="0"/>
              </a:ext>
            </a:extLst>
          </a:blip>
          <a:srcRect/>
          <a:stretch>
            <a:fillRect/>
          </a:stretch>
        </p:blipFill>
        <p:spPr bwMode="auto">
          <a:xfrm>
            <a:off x="1559497" y="1892410"/>
            <a:ext cx="5877733" cy="3901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12" descr="screen_shot_165042240319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39048" y="1993455"/>
            <a:ext cx="5400600" cy="3604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10" descr="建筑服务"/>
          <p:cNvPicPr>
            <a:picLocks noChangeAspect="1" noChangeArrowheads="1"/>
          </p:cNvPicPr>
          <p:nvPr/>
        </p:nvPicPr>
        <p:blipFill>
          <a:blip r:embed="rId4">
            <a:extLst>
              <a:ext uri="{28A0092B-C50C-407E-A947-70E740481C1C}">
                <a14:useLocalDpi xmlns:a14="http://schemas.microsoft.com/office/drawing/2010/main" val="0"/>
              </a:ext>
            </a:extLst>
          </a:blip>
          <a:srcRect l="2348" t="3419" r="2264" b="3822"/>
          <a:stretch>
            <a:fillRect/>
          </a:stretch>
        </p:blipFill>
        <p:spPr bwMode="auto">
          <a:xfrm>
            <a:off x="5258729" y="1942853"/>
            <a:ext cx="5459095" cy="3652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图片 8" descr="货物运输服务"/>
          <p:cNvPicPr>
            <a:picLocks noChangeAspect="1" noChangeArrowheads="1"/>
          </p:cNvPicPr>
          <p:nvPr/>
        </p:nvPicPr>
        <p:blipFill>
          <a:blip r:embed="rId5">
            <a:extLst>
              <a:ext uri="{28A0092B-C50C-407E-A947-70E740481C1C}">
                <a14:useLocalDpi xmlns:a14="http://schemas.microsoft.com/office/drawing/2010/main" val="0"/>
              </a:ext>
            </a:extLst>
          </a:blip>
          <a:srcRect l="2348" t="3455" r="2348" b="3542"/>
          <a:stretch>
            <a:fillRect/>
          </a:stretch>
        </p:blipFill>
        <p:spPr bwMode="auto">
          <a:xfrm>
            <a:off x="5265535" y="1892410"/>
            <a:ext cx="5404752" cy="3624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图片 2" descr="screen_shot_165042258890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274540" y="1860680"/>
            <a:ext cx="5365109" cy="3546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1+#ppt_w/2"/>
                                          </p:val>
                                        </p:tav>
                                        <p:tav tm="100000">
                                          <p:val>
                                            <p:strVal val="#ppt_x"/>
                                          </p:val>
                                        </p:tav>
                                      </p:tavLst>
                                    </p:anim>
                                    <p:anim calcmode="lin" valueType="num">
                                      <p:cBhvr additive="base">
                                        <p:cTn id="8" dur="1000" fill="hold"/>
                                        <p:tgtEl>
                                          <p:spTgt spid="5"/>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6"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1000" fill="hold"/>
                                        <p:tgtEl>
                                          <p:spTgt spid="6"/>
                                        </p:tgtEl>
                                        <p:attrNameLst>
                                          <p:attrName>ppt_x</p:attrName>
                                        </p:attrNameLst>
                                      </p:cBhvr>
                                      <p:tavLst>
                                        <p:tav tm="0">
                                          <p:val>
                                            <p:strVal val="1+#ppt_w/2"/>
                                          </p:val>
                                        </p:tav>
                                        <p:tav tm="100000">
                                          <p:val>
                                            <p:strVal val="#ppt_x"/>
                                          </p:val>
                                        </p:tav>
                                      </p:tavLst>
                                    </p:anim>
                                    <p:anim calcmode="lin" valueType="num">
                                      <p:cBhvr additive="base">
                                        <p:cTn id="14" dur="10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up)">
                                      <p:cBhvr>
                                        <p:cTn id="19" dur="10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2" fill="hold"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right)">
                                      <p:cBhvr>
                                        <p:cTn id="2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dirty="0">
                <a:sym typeface="+mn-ea"/>
              </a:rPr>
              <a:t>增值税方面</a:t>
            </a:r>
            <a:endParaRPr lang="zh-CN" altLang="en-US"/>
          </a:p>
        </p:txBody>
      </p:sp>
      <p:sp>
        <p:nvSpPr>
          <p:cNvPr id="3" name="内容占位符 2"/>
          <p:cNvSpPr>
            <a:spLocks noGrp="1"/>
          </p:cNvSpPr>
          <p:nvPr>
            <p:ph idx="1"/>
          </p:nvPr>
        </p:nvSpPr>
        <p:spPr/>
        <p:txBody>
          <a:bodyPr/>
          <a:p>
            <a:r>
              <a:rPr lang="zh-CN" altLang="en-US"/>
              <a:t>实行开具金额总额度管理（</a:t>
            </a:r>
            <a:r>
              <a:rPr lang="zh-CN" altLang="en-US">
                <a:sym typeface="+mn-ea"/>
              </a:rPr>
              <a:t>授信制</a:t>
            </a:r>
            <a:r>
              <a:rPr lang="en-US" altLang="zh-CN">
                <a:sym typeface="+mn-ea"/>
              </a:rPr>
              <a:t>)</a:t>
            </a:r>
            <a:endParaRPr lang="en-US" altLang="zh-CN">
              <a:sym typeface="+mn-ea"/>
            </a:endParaRPr>
          </a:p>
          <a:p>
            <a:r>
              <a:rPr lang="zh-CN" altLang="en-US">
                <a:sym typeface="+mn-ea"/>
              </a:rPr>
              <a:t>开具金额总额度，是指一个自然月内，试点纳税人发票开具总金额（不含增值税）的上限额度</a:t>
            </a:r>
            <a:endParaRPr lang="zh-CN" altLang="en-US">
              <a:sym typeface="+mn-ea"/>
            </a:endParaRPr>
          </a:p>
          <a:p>
            <a:r>
              <a:rPr lang="en-US" altLang="zh-CN">
                <a:sym typeface="+mn-ea"/>
              </a:rPr>
              <a:t>*</a:t>
            </a:r>
            <a:r>
              <a:rPr lang="zh-CN" altLang="en-US">
                <a:sym typeface="+mn-ea"/>
              </a:rPr>
              <a:t>所有发票，</a:t>
            </a:r>
            <a:r>
              <a:rPr lang="zh-CN" altLang="en-US">
                <a:solidFill>
                  <a:srgbClr val="FF0000"/>
                </a:solidFill>
                <a:sym typeface="+mn-ea"/>
              </a:rPr>
              <a:t>共用</a:t>
            </a:r>
            <a:r>
              <a:rPr lang="zh-CN" altLang="en-US">
                <a:sym typeface="+mn-ea"/>
              </a:rPr>
              <a:t>同一个开具金额总额度</a:t>
            </a:r>
            <a:endParaRPr lang="zh-CN" altLang="en-US">
              <a:sym typeface="+mn-ea"/>
            </a:endParaRPr>
          </a:p>
          <a:p>
            <a:r>
              <a:rPr lang="zh-CN" altLang="en-US">
                <a:sym typeface="+mn-ea"/>
              </a:rPr>
              <a:t>税务机关依据试点纳税人的税收风险程度、纳税信用级别、实际经营情况等因素，确定</a:t>
            </a:r>
            <a:r>
              <a:rPr lang="zh-CN" altLang="en-US">
                <a:solidFill>
                  <a:srgbClr val="FF0000"/>
                </a:solidFill>
                <a:sym typeface="+mn-ea"/>
              </a:rPr>
              <a:t>初始开具金额总额</a:t>
            </a:r>
            <a:r>
              <a:rPr lang="zh-CN" altLang="en-US">
                <a:sym typeface="+mn-ea"/>
              </a:rPr>
              <a:t>度</a:t>
            </a:r>
            <a:endParaRPr lang="zh-CN" altLang="en-US">
              <a:sym typeface="+mn-ea"/>
            </a:endParaRPr>
          </a:p>
          <a:p>
            <a:r>
              <a:rPr lang="zh-CN" altLang="en-US">
                <a:sym typeface="+mn-ea"/>
              </a:rPr>
              <a:t>进行定期调整、临时调整或人工调整</a:t>
            </a:r>
            <a:endParaRPr lang="zh-CN" altLang="en-US">
              <a:sym typeface="+mn-ea"/>
            </a:endParaRPr>
          </a:p>
          <a:p>
            <a:endParaRPr lang="zh-CN" altLang="en-US">
              <a:sym typeface="+mn-ea"/>
            </a:endParaRPr>
          </a:p>
          <a:p>
            <a:r>
              <a:rPr lang="zh-CN" altLang="en-US">
                <a:sym typeface="+mn-ea"/>
              </a:rPr>
              <a:t>发票号码</a:t>
            </a:r>
            <a:endParaRPr lang="zh-CN" altLang="en-US">
              <a:sym typeface="+mn-ea"/>
            </a:endParaRPr>
          </a:p>
          <a:p>
            <a:r>
              <a:rPr lang="zh-CN" altLang="en-US">
                <a:sym typeface="+mn-ea"/>
              </a:rPr>
              <a:t>开具时自动赋予每张发票唯一编码的赋码机制</a:t>
            </a:r>
            <a:endParaRPr lang="zh-CN" altLang="en-US">
              <a:sym typeface="+mn-ea"/>
            </a:endParaRPr>
          </a:p>
          <a:p>
            <a:endParaRPr lang="zh-CN" altLang="en-US"/>
          </a:p>
        </p:txBody>
      </p:sp>
      <p:sp>
        <p:nvSpPr>
          <p:cNvPr id="13" name="文本框 1"/>
          <p:cNvSpPr txBox="1">
            <a:spLocks noChangeArrowheads="1"/>
          </p:cNvSpPr>
          <p:nvPr>
            <p:custDataLst>
              <p:tags r:id="rId1"/>
            </p:custDataLst>
          </p:nvPr>
        </p:nvSpPr>
        <p:spPr bwMode="auto">
          <a:xfrm>
            <a:off x="2308831" y="5176596"/>
            <a:ext cx="5269784" cy="1235075"/>
          </a:xfrm>
          <a:prstGeom prst="rect">
            <a:avLst/>
          </a:prstGeom>
          <a:noFill/>
          <a:ln w="9525">
            <a:noFill/>
            <a:miter lim="800000"/>
          </a:ln>
        </p:spPr>
        <p:txBody>
          <a:bodyPr>
            <a:spAutoFit/>
          </a:bodyPr>
          <a:p>
            <a:pPr>
              <a:defRPr/>
            </a:pPr>
            <a:r>
              <a:rPr lang="zh-CN" altLang="en-US" sz="2025" b="1" dirty="0">
                <a:solidFill>
                  <a:schemeClr val="accent1"/>
                </a:solidFill>
                <a:latin typeface="黑体" panose="02010609060101010101" pitchFamily="49" charset="-122"/>
                <a:ea typeface="黑体" panose="02010609060101010101" pitchFamily="49" charset="-122"/>
              </a:rPr>
              <a:t>1—2   3—4       5        6—20</a:t>
            </a:r>
            <a:endParaRPr lang="zh-CN" altLang="en-US" sz="2025" b="1" dirty="0">
              <a:solidFill>
                <a:schemeClr val="accent1"/>
              </a:solidFill>
              <a:latin typeface="黑体" panose="02010609060101010101" pitchFamily="49" charset="-122"/>
              <a:ea typeface="黑体" panose="02010609060101010101" pitchFamily="49" charset="-122"/>
            </a:endParaRPr>
          </a:p>
          <a:p>
            <a:pPr>
              <a:defRPr/>
            </a:pPr>
            <a:r>
              <a:rPr lang="zh-CN" altLang="en-US" sz="1685" dirty="0">
                <a:latin typeface="黑体" panose="02010609060101010101" pitchFamily="49" charset="-122"/>
                <a:ea typeface="黑体" panose="02010609060101010101" pitchFamily="49" charset="-122"/>
              </a:rPr>
              <a:t>  </a:t>
            </a:r>
            <a:r>
              <a:rPr lang="zh-CN" altLang="en-US" sz="1685" dirty="0">
                <a:solidFill>
                  <a:srgbClr val="FF0000"/>
                </a:solidFill>
                <a:latin typeface="黑体" panose="02010609060101010101" pitchFamily="49" charset="-122"/>
                <a:ea typeface="黑体" panose="02010609060101010101" pitchFamily="49" charset="-122"/>
              </a:rPr>
              <a:t>↑      ↑         ↑           ↑     </a:t>
            </a:r>
            <a:endParaRPr lang="zh-CN" altLang="en-US" sz="1685" dirty="0">
              <a:latin typeface="黑体" panose="02010609060101010101" pitchFamily="49" charset="-122"/>
              <a:ea typeface="黑体" panose="02010609060101010101" pitchFamily="49" charset="-122"/>
            </a:endParaRPr>
          </a:p>
          <a:p>
            <a:pPr>
              <a:defRPr/>
            </a:pPr>
            <a:r>
              <a:rPr lang="zh-CN" altLang="en-US" sz="1685" dirty="0">
                <a:latin typeface="黑体" panose="02010609060101010101" pitchFamily="49" charset="-122"/>
                <a:ea typeface="黑体" panose="02010609060101010101" pitchFamily="49" charset="-122"/>
              </a:rPr>
              <a:t> </a:t>
            </a:r>
            <a:r>
              <a:rPr lang="zh-CN" altLang="en-US" sz="1685" b="1" dirty="0">
                <a:solidFill>
                  <a:schemeClr val="accent1"/>
                </a:solidFill>
                <a:latin typeface="黑体" panose="02010609060101010101" pitchFamily="49" charset="-122"/>
                <a:ea typeface="黑体" panose="02010609060101010101" pitchFamily="49" charset="-122"/>
              </a:rPr>
              <a:t>年度  省级编码   平台码段  </a:t>
            </a:r>
            <a:r>
              <a:rPr lang="en-US" altLang="zh-CN" sz="1685" b="1" dirty="0">
                <a:solidFill>
                  <a:schemeClr val="accent1"/>
                </a:solidFill>
                <a:latin typeface="黑体" panose="02010609060101010101" pitchFamily="49" charset="-122"/>
                <a:ea typeface="黑体" panose="02010609060101010101" pitchFamily="49" charset="-122"/>
              </a:rPr>
              <a:t>  </a:t>
            </a:r>
            <a:r>
              <a:rPr lang="zh-CN" altLang="en-US" sz="1685" b="1" dirty="0">
                <a:solidFill>
                  <a:schemeClr val="accent1"/>
                </a:solidFill>
                <a:latin typeface="黑体" panose="02010609060101010101" pitchFamily="49" charset="-122"/>
                <a:ea typeface="黑体" panose="02010609060101010101" pitchFamily="49" charset="-122"/>
              </a:rPr>
              <a:t> 顺序编码</a:t>
            </a:r>
            <a:endParaRPr lang="zh-CN" altLang="en-US" sz="1685" b="1" dirty="0">
              <a:solidFill>
                <a:schemeClr val="accent1"/>
              </a:solidFill>
              <a:latin typeface="黑体" panose="02010609060101010101" pitchFamily="49" charset="-122"/>
              <a:ea typeface="黑体" panose="02010609060101010101" pitchFamily="49" charset="-122"/>
            </a:endParaRPr>
          </a:p>
          <a:p>
            <a:pPr>
              <a:defRPr/>
            </a:pPr>
            <a:r>
              <a:rPr lang="zh-CN" altLang="en-US" sz="1685" dirty="0">
                <a:latin typeface="黑体" panose="02010609060101010101" pitchFamily="49" charset="-122"/>
                <a:ea typeface="黑体" panose="02010609060101010101" pitchFamily="49" charset="-122"/>
              </a:rPr>
              <a:t> </a:t>
            </a:r>
            <a:r>
              <a:rPr lang="zh-CN" altLang="en-US" sz="2025" dirty="0">
                <a:solidFill>
                  <a:srgbClr val="00B050"/>
                </a:solidFill>
                <a:latin typeface="黑体" panose="02010609060101010101" pitchFamily="49" charset="-122"/>
                <a:ea typeface="黑体" panose="02010609060101010101" pitchFamily="49" charset="-122"/>
              </a:rPr>
              <a:t>2</a:t>
            </a:r>
            <a:r>
              <a:rPr lang="en-US" altLang="zh-CN" sz="2025" dirty="0">
                <a:solidFill>
                  <a:srgbClr val="00B050"/>
                </a:solidFill>
                <a:latin typeface="黑体" panose="02010609060101010101" pitchFamily="49" charset="-122"/>
                <a:ea typeface="黑体" panose="02010609060101010101" pitchFamily="49" charset="-122"/>
              </a:rPr>
              <a:t>3</a:t>
            </a:r>
            <a:r>
              <a:rPr lang="zh-CN" altLang="en-US" sz="2025" dirty="0">
                <a:solidFill>
                  <a:srgbClr val="00B050"/>
                </a:solidFill>
                <a:latin typeface="黑体" panose="02010609060101010101" pitchFamily="49" charset="-122"/>
                <a:ea typeface="黑体" panose="02010609060101010101" pitchFamily="49" charset="-122"/>
              </a:rPr>
              <a:t>     35    </a:t>
            </a:r>
            <a:r>
              <a:rPr lang="en-US" altLang="zh-CN" sz="2025" dirty="0">
                <a:solidFill>
                  <a:srgbClr val="00B050"/>
                </a:solidFill>
                <a:latin typeface="黑体" panose="02010609060101010101" pitchFamily="49" charset="-122"/>
                <a:ea typeface="黑体" panose="02010609060101010101" pitchFamily="49" charset="-122"/>
              </a:rPr>
              <a:t> </a:t>
            </a:r>
            <a:r>
              <a:rPr lang="zh-CN" altLang="en-US" sz="2025" dirty="0">
                <a:solidFill>
                  <a:srgbClr val="00B050"/>
                </a:solidFill>
                <a:latin typeface="黑体" panose="02010609060101010101" pitchFamily="49" charset="-122"/>
                <a:ea typeface="黑体" panose="02010609060101010101" pitchFamily="49" charset="-122"/>
              </a:rPr>
              <a:t>   1     000000000000001</a:t>
            </a:r>
            <a:endParaRPr lang="zh-CN" altLang="en-US" sz="2025" dirty="0">
              <a:solidFill>
                <a:srgbClr val="00B05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pPr algn="ctr"/>
            <a:r>
              <a:rPr lang="zh-CN" altLang="en-US" sz="3110" dirty="0"/>
              <a:t>内</a:t>
            </a:r>
            <a:r>
              <a:rPr lang="en-US" altLang="zh-CN" sz="3110" dirty="0"/>
              <a:t>      </a:t>
            </a:r>
            <a:r>
              <a:rPr lang="zh-CN" altLang="en-US" sz="3110" dirty="0"/>
              <a:t>容 </a:t>
            </a:r>
            <a:endParaRPr lang="zh-CN" altLang="en-US" sz="3110" dirty="0"/>
          </a:p>
        </p:txBody>
      </p:sp>
      <p:sp>
        <p:nvSpPr>
          <p:cNvPr id="3" name="内容占位符 2"/>
          <p:cNvSpPr>
            <a:spLocks noGrp="1"/>
          </p:cNvSpPr>
          <p:nvPr>
            <p:ph idx="1"/>
          </p:nvPr>
        </p:nvSpPr>
        <p:spPr>
          <a:xfrm>
            <a:off x="530225" y="1207135"/>
            <a:ext cx="10918825" cy="4612005"/>
          </a:xfrm>
        </p:spPr>
        <p:txBody>
          <a:bodyPr/>
          <a:lstStyle/>
          <a:p>
            <a:r>
              <a:rPr lang="en-US" altLang="zh-CN" sz="2400" dirty="0"/>
              <a:t>   </a:t>
            </a:r>
            <a:r>
              <a:rPr lang="zh-CN" altLang="en-US" sz="2400" dirty="0"/>
              <a:t>  1.近期相关税收政策</a:t>
            </a:r>
            <a:endParaRPr lang="zh-CN" altLang="en-US" sz="2400" dirty="0"/>
          </a:p>
          <a:p>
            <a:r>
              <a:rPr lang="en-US" altLang="zh-CN" sz="2400" dirty="0"/>
              <a:t>     </a:t>
            </a:r>
            <a:endParaRPr lang="en-US" altLang="zh-CN" sz="2400" dirty="0"/>
          </a:p>
          <a:p>
            <a:r>
              <a:rPr lang="en-US" altLang="zh-CN" sz="2400" dirty="0"/>
              <a:t>    2.</a:t>
            </a:r>
            <a:r>
              <a:rPr lang="zh-CN" altLang="en-US" sz="2400" dirty="0"/>
              <a:t>现行涉税（费）环境综述</a:t>
            </a:r>
            <a:endParaRPr lang="zh-CN" altLang="en-US" sz="2400" dirty="0"/>
          </a:p>
          <a:p>
            <a:endParaRPr lang="zh-CN" alt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dirty="0">
                <a:sym typeface="+mn-ea"/>
              </a:rPr>
              <a:t>增值税方面</a:t>
            </a:r>
            <a:endParaRPr lang="zh-CN" altLang="en-US"/>
          </a:p>
        </p:txBody>
      </p:sp>
      <p:sp>
        <p:nvSpPr>
          <p:cNvPr id="3" name="内容占位符 2"/>
          <p:cNvSpPr>
            <a:spLocks noGrp="1"/>
          </p:cNvSpPr>
          <p:nvPr>
            <p:ph idx="1"/>
          </p:nvPr>
        </p:nvSpPr>
        <p:spPr/>
        <p:txBody>
          <a:bodyPr/>
          <a:p>
            <a:r>
              <a:rPr lang="zh-CN" altLang="en-US"/>
              <a:t>（</a:t>
            </a:r>
            <a:r>
              <a:rPr lang="en-US" altLang="zh-CN"/>
              <a:t>2</a:t>
            </a:r>
            <a:r>
              <a:rPr lang="zh-CN" altLang="en-US"/>
              <a:t>）数电票与纸电票的区别</a:t>
            </a:r>
            <a:endParaRPr lang="zh-CN" altLang="en-US"/>
          </a:p>
        </p:txBody>
      </p:sp>
      <p:pic>
        <p:nvPicPr>
          <p:cNvPr id="4" name="图片 3"/>
          <p:cNvPicPr>
            <a:picLocks noChangeAspect="1"/>
          </p:cNvPicPr>
          <p:nvPr/>
        </p:nvPicPr>
        <p:blipFill>
          <a:blip r:embed="rId1"/>
          <a:stretch>
            <a:fillRect/>
          </a:stretch>
        </p:blipFill>
        <p:spPr>
          <a:xfrm>
            <a:off x="497205" y="1389380"/>
            <a:ext cx="10561955" cy="5161280"/>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dirty="0">
                <a:sym typeface="+mn-ea"/>
              </a:rPr>
              <a:t>增值税方面</a:t>
            </a:r>
            <a:endParaRPr lang="zh-CN" altLang="en-US"/>
          </a:p>
        </p:txBody>
      </p:sp>
      <p:pic>
        <p:nvPicPr>
          <p:cNvPr id="4" name="内容占位符 3"/>
          <p:cNvPicPr>
            <a:picLocks noChangeAspect="1"/>
          </p:cNvPicPr>
          <p:nvPr>
            <p:ph idx="1"/>
          </p:nvPr>
        </p:nvPicPr>
        <p:blipFill>
          <a:blip r:embed="rId1"/>
          <a:stretch>
            <a:fillRect/>
          </a:stretch>
        </p:blipFill>
        <p:spPr>
          <a:xfrm>
            <a:off x="741680" y="1200785"/>
            <a:ext cx="11293475" cy="5456555"/>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dirty="0">
                <a:sym typeface="+mn-ea"/>
              </a:rPr>
              <a:t>增值税方面</a:t>
            </a:r>
            <a:endParaRPr lang="zh-CN" altLang="en-US"/>
          </a:p>
        </p:txBody>
      </p:sp>
      <p:sp>
        <p:nvSpPr>
          <p:cNvPr id="3" name="内容占位符 2"/>
          <p:cNvSpPr>
            <a:spLocks noGrp="1"/>
          </p:cNvSpPr>
          <p:nvPr>
            <p:ph idx="1"/>
          </p:nvPr>
        </p:nvSpPr>
        <p:spPr/>
        <p:txBody>
          <a:bodyPr/>
          <a:p>
            <a:r>
              <a:rPr lang="en-US" altLang="zh-CN"/>
              <a:t>4.</a:t>
            </a:r>
            <a:r>
              <a:rPr lang="zh-CN" altLang="en-US"/>
              <a:t>数电票开具（蓝字）</a:t>
            </a:r>
            <a:endParaRPr lang="zh-CN" altLang="en-US"/>
          </a:p>
          <a:p>
            <a:r>
              <a:rPr lang="zh-CN" altLang="en-US"/>
              <a:t>通过电子发票服务平台开具数电发票</a:t>
            </a:r>
            <a:endParaRPr lang="zh-CN" altLang="en-US"/>
          </a:p>
        </p:txBody>
      </p:sp>
      <p:pic>
        <p:nvPicPr>
          <p:cNvPr id="49155" name="图片 5"/>
          <p:cNvPicPr>
            <a:picLocks noChangeAspect="1" noChangeArrowheads="1"/>
          </p:cNvPicPr>
          <p:nvPr>
            <p:custDataLst>
              <p:tags r:id="rId1"/>
            </p:custDataLst>
          </p:nvPr>
        </p:nvPicPr>
        <p:blipFill>
          <a:blip r:embed="rId2" cstate="print">
            <a:extLst>
              <a:ext uri="{28A0092B-C50C-407E-A947-70E740481C1C}">
                <a14:useLocalDpi xmlns:a14="http://schemas.microsoft.com/office/drawing/2010/main" val="0"/>
              </a:ext>
            </a:extLst>
          </a:blip>
          <a:srcRect/>
          <a:stretch>
            <a:fillRect/>
          </a:stretch>
        </p:blipFill>
        <p:spPr bwMode="auto">
          <a:xfrm>
            <a:off x="906145" y="2092960"/>
            <a:ext cx="8921115" cy="272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52422" y="5245583"/>
            <a:ext cx="10354285" cy="755650"/>
          </a:xfrm>
          <a:prstGeom prst="rect">
            <a:avLst/>
          </a:prstGeom>
        </p:spPr>
        <p:txBody>
          <a:bodyPr wrap="square">
            <a:spAutoFit/>
          </a:bodyPr>
          <a:lstStyle/>
          <a:p>
            <a:r>
              <a:rPr lang="zh-CN" altLang="en-US" sz="2160" b="1" dirty="0">
                <a:solidFill>
                  <a:srgbClr val="221714"/>
                </a:solidFill>
                <a:latin typeface="宋体" panose="02010600030101010101" pitchFamily="2" charset="-122"/>
              </a:rPr>
              <a:t>纳税人登录电子税务局后，首页可显示纳税人相关权限功能菜单。若纳税人符合可开具电子发票等条件可在</a:t>
            </a:r>
            <a:r>
              <a:rPr lang="en-US" altLang="zh-CN" sz="2160" b="1" dirty="0">
                <a:solidFill>
                  <a:srgbClr val="221714"/>
                </a:solidFill>
                <a:latin typeface="宋体" panose="02010600030101010101" pitchFamily="2" charset="-122"/>
              </a:rPr>
              <a:t>【</a:t>
            </a:r>
            <a:r>
              <a:rPr lang="zh-CN" altLang="en-US" sz="2160" b="1" dirty="0">
                <a:solidFill>
                  <a:srgbClr val="221714"/>
                </a:solidFill>
                <a:latin typeface="宋体" panose="02010600030101010101" pitchFamily="2" charset="-122"/>
              </a:rPr>
              <a:t>我要办税</a:t>
            </a:r>
            <a:r>
              <a:rPr lang="en-US" altLang="zh-CN" sz="2160" b="1" dirty="0">
                <a:solidFill>
                  <a:srgbClr val="221714"/>
                </a:solidFill>
                <a:latin typeface="宋体" panose="02010600030101010101" pitchFamily="2" charset="-122"/>
              </a:rPr>
              <a:t>】</a:t>
            </a:r>
            <a:r>
              <a:rPr lang="zh-CN" altLang="en-US" sz="2160" b="1" dirty="0">
                <a:solidFill>
                  <a:srgbClr val="221714"/>
                </a:solidFill>
                <a:latin typeface="宋体" panose="02010600030101010101" pitchFamily="2" charset="-122"/>
              </a:rPr>
              <a:t>模块下显示电子发票平台中的</a:t>
            </a:r>
            <a:r>
              <a:rPr lang="en-US" altLang="zh-CN" sz="2160" b="1" dirty="0">
                <a:solidFill>
                  <a:srgbClr val="221714"/>
                </a:solidFill>
                <a:latin typeface="宋体" panose="02010600030101010101" pitchFamily="2" charset="-122"/>
              </a:rPr>
              <a:t>【</a:t>
            </a:r>
            <a:r>
              <a:rPr lang="zh-CN" altLang="en-US" sz="2160" b="1" dirty="0">
                <a:solidFill>
                  <a:srgbClr val="221714"/>
                </a:solidFill>
                <a:latin typeface="宋体" panose="02010600030101010101" pitchFamily="2" charset="-122"/>
              </a:rPr>
              <a:t>开票业务</a:t>
            </a:r>
            <a:r>
              <a:rPr lang="en-US" altLang="zh-CN" sz="2160" b="1" dirty="0">
                <a:solidFill>
                  <a:srgbClr val="221714"/>
                </a:solidFill>
                <a:latin typeface="宋体" panose="02010600030101010101" pitchFamily="2" charset="-122"/>
              </a:rPr>
              <a:t>】</a:t>
            </a:r>
            <a:endParaRPr lang="zh-CN" altLang="en-US" sz="2160" b="1" dirty="0">
              <a:latin typeface="宋体" panose="02010600030101010101" pitchFamily="2" charset="-122"/>
            </a:endParaRPr>
          </a:p>
        </p:txBody>
      </p:sp>
      <p:pic>
        <p:nvPicPr>
          <p:cNvPr id="5" name="图片 4"/>
          <p:cNvPicPr>
            <a:picLocks noChangeAspect="1"/>
          </p:cNvPicPr>
          <p:nvPr/>
        </p:nvPicPr>
        <p:blipFill>
          <a:blip r:embed="rId1" cstate="print"/>
          <a:stretch>
            <a:fillRect/>
          </a:stretch>
        </p:blipFill>
        <p:spPr>
          <a:xfrm>
            <a:off x="405398" y="833468"/>
            <a:ext cx="10848330" cy="4202216"/>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stretch>
            <a:fillRect/>
          </a:stretch>
        </p:blipFill>
        <p:spPr>
          <a:xfrm>
            <a:off x="306798" y="1096038"/>
            <a:ext cx="11280360" cy="3893780"/>
          </a:xfrm>
          <a:prstGeom prst="rect">
            <a:avLst/>
          </a:prstGeom>
        </p:spPr>
      </p:pic>
      <p:sp>
        <p:nvSpPr>
          <p:cNvPr id="5" name="矩形 4"/>
          <p:cNvSpPr/>
          <p:nvPr/>
        </p:nvSpPr>
        <p:spPr>
          <a:xfrm>
            <a:off x="918857" y="5462286"/>
            <a:ext cx="10354285" cy="423545"/>
          </a:xfrm>
          <a:prstGeom prst="rect">
            <a:avLst/>
          </a:prstGeom>
        </p:spPr>
        <p:txBody>
          <a:bodyPr wrap="square">
            <a:spAutoFit/>
          </a:bodyPr>
          <a:lstStyle/>
          <a:p>
            <a:pPr algn="ctr"/>
            <a:r>
              <a:rPr lang="zh-CN" altLang="en-US" sz="2160" b="1" dirty="0">
                <a:solidFill>
                  <a:srgbClr val="221714"/>
                </a:solidFill>
                <a:latin typeface="宋体" panose="02010600030101010101" pitchFamily="2" charset="-122"/>
              </a:rPr>
              <a:t>开票业务主界面</a:t>
            </a:r>
            <a:endParaRPr lang="zh-CN" altLang="en-US" sz="2160" b="1" dirty="0">
              <a:latin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25233" y="5589150"/>
            <a:ext cx="10333624" cy="755650"/>
          </a:xfrm>
          <a:prstGeom prst="rect">
            <a:avLst/>
          </a:prstGeom>
        </p:spPr>
        <p:txBody>
          <a:bodyPr wrap="square">
            <a:spAutoFit/>
          </a:bodyPr>
          <a:lstStyle/>
          <a:p>
            <a:r>
              <a:rPr lang="zh-CN" altLang="en-US" sz="2160" dirty="0">
                <a:solidFill>
                  <a:srgbClr val="221714"/>
                </a:solidFill>
                <a:latin typeface="微软雅黑" panose="020B0503020204020204" charset="-122"/>
                <a:ea typeface="微软雅黑" panose="020B0503020204020204" charset="-122"/>
              </a:rPr>
              <a:t>功能菜单依次选择</a:t>
            </a:r>
            <a:r>
              <a:rPr lang="en-US" altLang="zh-CN" sz="2160" dirty="0">
                <a:solidFill>
                  <a:srgbClr val="221714"/>
                </a:solidFill>
                <a:latin typeface="微软雅黑" panose="020B0503020204020204" charset="-122"/>
                <a:ea typeface="微软雅黑" panose="020B0503020204020204" charset="-122"/>
              </a:rPr>
              <a:t>【</a:t>
            </a:r>
            <a:r>
              <a:rPr lang="zh-CN" altLang="en-US" sz="2160" dirty="0">
                <a:solidFill>
                  <a:srgbClr val="221714"/>
                </a:solidFill>
                <a:latin typeface="微软雅黑" panose="020B0503020204020204" charset="-122"/>
                <a:ea typeface="微软雅黑" panose="020B0503020204020204" charset="-122"/>
              </a:rPr>
              <a:t>开票业务</a:t>
            </a:r>
            <a:r>
              <a:rPr lang="en-US" altLang="zh-CN" sz="2160" dirty="0">
                <a:solidFill>
                  <a:srgbClr val="221714"/>
                </a:solidFill>
                <a:latin typeface="微软雅黑" panose="020B0503020204020204" charset="-122"/>
                <a:ea typeface="微软雅黑" panose="020B0503020204020204" charset="-122"/>
              </a:rPr>
              <a:t>】</a:t>
            </a:r>
            <a:r>
              <a:rPr lang="zh-CN" altLang="en-US" sz="2160" dirty="0">
                <a:solidFill>
                  <a:srgbClr val="221714"/>
                </a:solidFill>
                <a:latin typeface="微软雅黑" panose="020B0503020204020204" charset="-122"/>
                <a:ea typeface="微软雅黑" panose="020B0503020204020204" charset="-122"/>
              </a:rPr>
              <a:t>－</a:t>
            </a:r>
            <a:r>
              <a:rPr lang="en-US" altLang="zh-CN" sz="2160" dirty="0">
                <a:solidFill>
                  <a:srgbClr val="221714"/>
                </a:solidFill>
                <a:latin typeface="微软雅黑" panose="020B0503020204020204" charset="-122"/>
                <a:ea typeface="微软雅黑" panose="020B0503020204020204" charset="-122"/>
              </a:rPr>
              <a:t>【</a:t>
            </a:r>
            <a:r>
              <a:rPr lang="zh-CN" altLang="en-US" sz="2160" dirty="0">
                <a:solidFill>
                  <a:srgbClr val="221714"/>
                </a:solidFill>
                <a:latin typeface="微软雅黑" panose="020B0503020204020204" charset="-122"/>
                <a:ea typeface="微软雅黑" panose="020B0503020204020204" charset="-122"/>
              </a:rPr>
              <a:t>蓝字发票开具</a:t>
            </a:r>
            <a:r>
              <a:rPr lang="en-US" altLang="zh-CN" sz="2160" dirty="0">
                <a:solidFill>
                  <a:srgbClr val="221714"/>
                </a:solidFill>
                <a:latin typeface="微软雅黑" panose="020B0503020204020204" charset="-122"/>
                <a:ea typeface="微软雅黑" panose="020B0503020204020204" charset="-122"/>
              </a:rPr>
              <a:t>】</a:t>
            </a:r>
            <a:r>
              <a:rPr lang="zh-CN" altLang="en-US" sz="2160" dirty="0">
                <a:solidFill>
                  <a:srgbClr val="221714"/>
                </a:solidFill>
                <a:latin typeface="微软雅黑" panose="020B0503020204020204" charset="-122"/>
                <a:ea typeface="微软雅黑" panose="020B0503020204020204" charset="-122"/>
              </a:rPr>
              <a:t>，进入蓝字发票开具的二级首页功能页面，主要展示“数据概览”、“发票填开”、“最近开票”等功能</a:t>
            </a:r>
            <a:endParaRPr lang="zh-CN" altLang="en-US" sz="2160" dirty="0">
              <a:latin typeface="微软雅黑" panose="020B0503020204020204" charset="-122"/>
              <a:ea typeface="微软雅黑" panose="020B0503020204020204" charset="-122"/>
            </a:endParaRPr>
          </a:p>
        </p:txBody>
      </p:sp>
      <p:pic>
        <p:nvPicPr>
          <p:cNvPr id="5" name="图片 4"/>
          <p:cNvPicPr>
            <a:picLocks noChangeAspect="1"/>
          </p:cNvPicPr>
          <p:nvPr/>
        </p:nvPicPr>
        <p:blipFill>
          <a:blip r:embed="rId1" cstate="print"/>
          <a:stretch>
            <a:fillRect/>
          </a:stretch>
        </p:blipFill>
        <p:spPr>
          <a:xfrm>
            <a:off x="825233" y="1009632"/>
            <a:ext cx="9701262" cy="4078559"/>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stretch>
            <a:fillRect/>
          </a:stretch>
        </p:blipFill>
        <p:spPr>
          <a:xfrm>
            <a:off x="1081405" y="1096037"/>
            <a:ext cx="10330752" cy="4533584"/>
          </a:xfrm>
          <a:prstGeom prst="rect">
            <a:avLst/>
          </a:prstGeom>
        </p:spPr>
      </p:pic>
      <p:sp>
        <p:nvSpPr>
          <p:cNvPr id="5" name="文本框 4"/>
          <p:cNvSpPr txBox="1"/>
          <p:nvPr/>
        </p:nvSpPr>
        <p:spPr>
          <a:xfrm>
            <a:off x="2553354" y="5934774"/>
            <a:ext cx="6998886" cy="423545"/>
          </a:xfrm>
          <a:prstGeom prst="rect">
            <a:avLst/>
          </a:prstGeom>
          <a:noFill/>
        </p:spPr>
        <p:txBody>
          <a:bodyPr wrap="square" rtlCol="0">
            <a:spAutoFit/>
          </a:bodyPr>
          <a:lstStyle/>
          <a:p>
            <a:pPr algn="ctr"/>
            <a:r>
              <a:rPr lang="zh-CN" altLang="en-US" sz="2160" b="1" dirty="0"/>
              <a:t>身份认证频次设置</a:t>
            </a:r>
            <a:endParaRPr lang="zh-CN" altLang="en-US" sz="2160" b="1" dirty="0"/>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cstate="print"/>
          <a:stretch>
            <a:fillRect/>
          </a:stretch>
        </p:blipFill>
        <p:spPr>
          <a:xfrm>
            <a:off x="1233474" y="1419798"/>
            <a:ext cx="9725052" cy="4282195"/>
          </a:xfrm>
          <a:prstGeom prst="rect">
            <a:avLst/>
          </a:prstGeom>
        </p:spPr>
      </p:pic>
      <p:sp>
        <p:nvSpPr>
          <p:cNvPr id="5" name="矩形 4"/>
          <p:cNvSpPr/>
          <p:nvPr/>
        </p:nvSpPr>
        <p:spPr>
          <a:xfrm>
            <a:off x="2120726" y="6055022"/>
            <a:ext cx="8813412" cy="423545"/>
          </a:xfrm>
          <a:prstGeom prst="rect">
            <a:avLst/>
          </a:prstGeom>
        </p:spPr>
        <p:txBody>
          <a:bodyPr wrap="square">
            <a:spAutoFit/>
          </a:bodyPr>
          <a:lstStyle/>
          <a:p>
            <a:r>
              <a:rPr lang="zh-CN" altLang="en-US" sz="2160" dirty="0">
                <a:solidFill>
                  <a:srgbClr val="221714"/>
                </a:solidFill>
                <a:latin typeface="方正书宋"/>
              </a:rPr>
              <a:t>点击</a:t>
            </a:r>
            <a:r>
              <a:rPr lang="en-US" altLang="zh-CN" sz="2160" dirty="0">
                <a:solidFill>
                  <a:srgbClr val="221714"/>
                </a:solidFill>
                <a:latin typeface="方正书宋"/>
              </a:rPr>
              <a:t>【</a:t>
            </a:r>
            <a:r>
              <a:rPr lang="zh-CN" altLang="en-US" sz="2160" dirty="0">
                <a:solidFill>
                  <a:srgbClr val="221714"/>
                </a:solidFill>
                <a:latin typeface="方正书宋"/>
              </a:rPr>
              <a:t>发票填开</a:t>
            </a:r>
            <a:r>
              <a:rPr lang="en-US" altLang="zh-CN" sz="2160" dirty="0">
                <a:solidFill>
                  <a:srgbClr val="221714"/>
                </a:solidFill>
                <a:latin typeface="方正书宋"/>
              </a:rPr>
              <a:t>】</a:t>
            </a:r>
            <a:r>
              <a:rPr lang="zh-CN" altLang="en-US" sz="2160" dirty="0">
                <a:solidFill>
                  <a:srgbClr val="221714"/>
                </a:solidFill>
                <a:latin typeface="方正书宋"/>
              </a:rPr>
              <a:t>的“立即开票”功能，弹出立即开票页面</a:t>
            </a:r>
            <a:endParaRPr lang="zh-CN" altLang="en-US" sz="2160" dirty="0"/>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cstate="print"/>
          <a:stretch>
            <a:fillRect/>
          </a:stretch>
        </p:blipFill>
        <p:spPr>
          <a:xfrm>
            <a:off x="1675765" y="795655"/>
            <a:ext cx="8999855" cy="3056890"/>
          </a:xfrm>
          <a:prstGeom prst="rect">
            <a:avLst/>
          </a:prstGeom>
        </p:spPr>
      </p:pic>
      <p:pic>
        <p:nvPicPr>
          <p:cNvPr id="7" name="图片 6"/>
          <p:cNvPicPr>
            <a:picLocks noChangeAspect="1"/>
          </p:cNvPicPr>
          <p:nvPr/>
        </p:nvPicPr>
        <p:blipFill>
          <a:blip r:embed="rId2" cstate="print"/>
          <a:stretch>
            <a:fillRect/>
          </a:stretch>
        </p:blipFill>
        <p:spPr>
          <a:xfrm>
            <a:off x="1797031" y="3774624"/>
            <a:ext cx="8878487" cy="2073744"/>
          </a:xfrm>
          <a:prstGeom prst="rect">
            <a:avLst/>
          </a:prstGeom>
        </p:spPr>
      </p:pic>
      <p:sp>
        <p:nvSpPr>
          <p:cNvPr id="8" name="矩形 7"/>
          <p:cNvSpPr/>
          <p:nvPr/>
        </p:nvSpPr>
        <p:spPr>
          <a:xfrm>
            <a:off x="1676033" y="5934774"/>
            <a:ext cx="9258703" cy="755650"/>
          </a:xfrm>
          <a:prstGeom prst="rect">
            <a:avLst/>
          </a:prstGeom>
        </p:spPr>
        <p:txBody>
          <a:bodyPr wrap="square">
            <a:spAutoFit/>
          </a:bodyPr>
          <a:lstStyle/>
          <a:p>
            <a:r>
              <a:rPr lang="zh-CN" altLang="en-US" sz="2160" dirty="0">
                <a:solidFill>
                  <a:srgbClr val="221714"/>
                </a:solidFill>
                <a:latin typeface="方正书宋"/>
              </a:rPr>
              <a:t>纳税人在立即开票页面选择发票类型、票种标签等信息后，点击“确定”进入蓝字发票开具表单视图界面。</a:t>
            </a:r>
            <a:endParaRPr lang="zh-CN" altLang="en-US" sz="2160" dirty="0"/>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stretch>
            <a:fillRect/>
          </a:stretch>
        </p:blipFill>
        <p:spPr>
          <a:xfrm>
            <a:off x="715038" y="1009632"/>
            <a:ext cx="10761924" cy="4889605"/>
          </a:xfrm>
          <a:prstGeom prst="rect">
            <a:avLst/>
          </a:prstGeom>
        </p:spPr>
      </p:pic>
      <p:sp>
        <p:nvSpPr>
          <p:cNvPr id="5" name="矩形 4"/>
          <p:cNvSpPr/>
          <p:nvPr/>
        </p:nvSpPr>
        <p:spPr>
          <a:xfrm>
            <a:off x="4540574" y="6234488"/>
            <a:ext cx="3063240" cy="423545"/>
          </a:xfrm>
          <a:prstGeom prst="rect">
            <a:avLst/>
          </a:prstGeom>
        </p:spPr>
        <p:txBody>
          <a:bodyPr wrap="none">
            <a:spAutoFit/>
          </a:bodyPr>
          <a:lstStyle/>
          <a:p>
            <a:r>
              <a:rPr lang="zh-CN" altLang="en-US" sz="2160" dirty="0">
                <a:solidFill>
                  <a:srgbClr val="221714"/>
                </a:solidFill>
                <a:latin typeface="方正楷体"/>
              </a:rPr>
              <a:t>蓝字发票开具</a:t>
            </a:r>
            <a:r>
              <a:rPr lang="en-US" altLang="zh-CN" sz="2160" dirty="0">
                <a:solidFill>
                  <a:srgbClr val="221714"/>
                </a:solidFill>
                <a:latin typeface="方正楷体"/>
              </a:rPr>
              <a:t>-</a:t>
            </a:r>
            <a:r>
              <a:rPr lang="zh-CN" altLang="en-US" sz="2160" dirty="0">
                <a:solidFill>
                  <a:srgbClr val="221714"/>
                </a:solidFill>
                <a:latin typeface="方正楷体"/>
              </a:rPr>
              <a:t>票样视图</a:t>
            </a:r>
            <a:endParaRPr lang="zh-CN" altLang="en-US" sz="2160" dirty="0"/>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sz="2800" dirty="0"/>
              <a:t>增值税方面</a:t>
            </a:r>
            <a:endParaRPr lang="zh-CN" altLang="en-US" dirty="0"/>
          </a:p>
        </p:txBody>
      </p:sp>
      <p:sp>
        <p:nvSpPr>
          <p:cNvPr id="3" name="内容占位符 2"/>
          <p:cNvSpPr>
            <a:spLocks noGrp="1"/>
          </p:cNvSpPr>
          <p:nvPr>
            <p:ph idx="1"/>
          </p:nvPr>
        </p:nvSpPr>
        <p:spPr/>
        <p:txBody>
          <a:bodyPr/>
          <a:lstStyle/>
          <a:p>
            <a:r>
              <a:rPr lang="zh-CN" altLang="en-US">
                <a:solidFill>
                  <a:srgbClr val="FF0000"/>
                </a:solidFill>
              </a:rPr>
              <a:t>一</a:t>
            </a:r>
            <a:r>
              <a:rPr lang="en-US" altLang="zh-CN">
                <a:solidFill>
                  <a:srgbClr val="FF0000"/>
                </a:solidFill>
              </a:rPr>
              <a:t>.</a:t>
            </a:r>
            <a:r>
              <a:rPr lang="zh-CN" altLang="en-US">
                <a:solidFill>
                  <a:srgbClr val="FF0000"/>
                </a:solidFill>
              </a:rPr>
              <a:t>加计抵减政策</a:t>
            </a:r>
            <a:endParaRPr lang="zh-CN" altLang="en-US">
              <a:solidFill>
                <a:srgbClr val="FF0000"/>
              </a:solidFill>
            </a:endParaRPr>
          </a:p>
          <a:p>
            <a:r>
              <a:rPr lang="zh-CN" altLang="en-US">
                <a:gradFill>
                  <a:gsLst>
                    <a:gs pos="0">
                      <a:srgbClr val="007BD3"/>
                    </a:gs>
                    <a:gs pos="100000">
                      <a:srgbClr val="034373"/>
                    </a:gs>
                  </a:gsLst>
                  <a:lin scaled="0"/>
                </a:gradFill>
              </a:rPr>
              <a:t>（一）相关政策</a:t>
            </a:r>
            <a:endParaRPr lang="zh-CN" altLang="en-US">
              <a:gradFill>
                <a:gsLst>
                  <a:gs pos="0">
                    <a:srgbClr val="007BD3"/>
                  </a:gs>
                  <a:gs pos="100000">
                    <a:srgbClr val="034373"/>
                  </a:gs>
                </a:gsLst>
                <a:lin scaled="0"/>
              </a:gradFill>
            </a:endParaRPr>
          </a:p>
          <a:p>
            <a:r>
              <a:rPr lang="en-US" altLang="zh-CN"/>
              <a:t>1.财政部税务总局关于明确增值税小规模纳税人减免增值税等政策的公告(财政部税务总局公告2023年第1号)</a:t>
            </a:r>
            <a:endParaRPr lang="en-US" altLang="zh-CN"/>
          </a:p>
          <a:p>
            <a:r>
              <a:rPr lang="en-US" altLang="zh-CN"/>
              <a:t>2.</a:t>
            </a:r>
            <a:r>
              <a:rPr lang="en-US" altLang="zh-CN">
                <a:solidFill>
                  <a:schemeClr val="tx1"/>
                </a:solidFill>
              </a:rPr>
              <a:t>财政部税务总局关于集成电路企业增值税加计抵减政策的通知(财税〔2023〕17号)</a:t>
            </a:r>
            <a:endParaRPr lang="en-US" altLang="zh-CN">
              <a:solidFill>
                <a:schemeClr val="tx1"/>
              </a:solidFill>
            </a:endParaRPr>
          </a:p>
          <a:p>
            <a:pPr algn="l">
              <a:buClrTx/>
              <a:buSzTx/>
            </a:pPr>
            <a:r>
              <a:rPr lang="zh-CN" altLang="en-US">
                <a:gradFill>
                  <a:gsLst>
                    <a:gs pos="0">
                      <a:srgbClr val="007BD3"/>
                    </a:gs>
                    <a:gs pos="100000">
                      <a:srgbClr val="034373"/>
                    </a:gs>
                  </a:gsLst>
                  <a:lin scaled="0"/>
                </a:gradFill>
              </a:rPr>
              <a:t>（二）政策规定</a:t>
            </a:r>
            <a:endParaRPr lang="zh-CN" altLang="en-US">
              <a:gradFill>
                <a:gsLst>
                  <a:gs pos="0">
                    <a:srgbClr val="007BD3"/>
                  </a:gs>
                  <a:gs pos="100000">
                    <a:srgbClr val="034373"/>
                  </a:gs>
                </a:gsLst>
                <a:lin scaled="0"/>
              </a:gradFill>
            </a:endParaRPr>
          </a:p>
          <a:p>
            <a:pPr algn="l">
              <a:buClrTx/>
              <a:buSzTx/>
            </a:pPr>
            <a:r>
              <a:rPr lang="en-US" altLang="zh-CN"/>
              <a:t>1.期限及比例</a:t>
            </a:r>
            <a:endParaRPr lang="en-US" altLang="zh-CN"/>
          </a:p>
          <a:p>
            <a:pPr algn="l">
              <a:buClrTx/>
              <a:buSzTx/>
            </a:pPr>
            <a:endParaRPr lang="en-US" altLang="zh-CN"/>
          </a:p>
        </p:txBody>
      </p:sp>
      <p:graphicFrame>
        <p:nvGraphicFramePr>
          <p:cNvPr id="4" name="表格 3"/>
          <p:cNvGraphicFramePr/>
          <p:nvPr>
            <p:custDataLst>
              <p:tags r:id="rId1"/>
            </p:custDataLst>
          </p:nvPr>
        </p:nvGraphicFramePr>
        <p:xfrm>
          <a:off x="510540" y="4401185"/>
          <a:ext cx="11021060" cy="1463040"/>
        </p:xfrm>
        <a:graphic>
          <a:graphicData uri="http://schemas.openxmlformats.org/drawingml/2006/table">
            <a:tbl>
              <a:tblPr firstRow="1" bandRow="1">
                <a:tableStyleId>{5C22544A-7EE6-4342-B048-85BDC9FD1C3A}</a:tableStyleId>
              </a:tblPr>
              <a:tblGrid>
                <a:gridCol w="2755265"/>
                <a:gridCol w="2755265"/>
                <a:gridCol w="2755265"/>
                <a:gridCol w="2755265"/>
              </a:tblGrid>
              <a:tr h="365760">
                <a:tc>
                  <a:txBody>
                    <a:bodyPr/>
                    <a:p>
                      <a:pPr algn="ctr">
                        <a:buNone/>
                      </a:pPr>
                      <a:r>
                        <a:rPr lang="zh-CN" altLang="en-US" b="1"/>
                        <a:t>类型</a:t>
                      </a:r>
                      <a:endParaRPr lang="zh-CN" altLang="en-US" b="1"/>
                    </a:p>
                  </a:txBody>
                  <a:tcPr/>
                </a:tc>
                <a:tc>
                  <a:txBody>
                    <a:bodyPr/>
                    <a:p>
                      <a:pPr algn="ctr">
                        <a:buNone/>
                      </a:pPr>
                      <a:r>
                        <a:rPr lang="zh-CN" altLang="en-US" b="1"/>
                        <a:t>执行时间</a:t>
                      </a:r>
                      <a:endParaRPr lang="zh-CN" altLang="en-US" b="1"/>
                    </a:p>
                  </a:txBody>
                  <a:tcPr/>
                </a:tc>
                <a:tc>
                  <a:txBody>
                    <a:bodyPr/>
                    <a:p>
                      <a:pPr algn="ctr">
                        <a:buNone/>
                      </a:pPr>
                      <a:r>
                        <a:rPr lang="zh-CN" altLang="en-US" b="1"/>
                        <a:t>加计比例</a:t>
                      </a:r>
                      <a:endParaRPr lang="zh-CN" altLang="en-US" b="1"/>
                    </a:p>
                  </a:txBody>
                  <a:tcPr/>
                </a:tc>
                <a:tc>
                  <a:txBody>
                    <a:bodyPr/>
                    <a:p>
                      <a:pPr algn="ctr">
                        <a:buNone/>
                      </a:pPr>
                      <a:r>
                        <a:rPr lang="zh-CN" altLang="en-US" b="1"/>
                        <a:t>说明</a:t>
                      </a:r>
                      <a:endParaRPr lang="zh-CN" altLang="en-US" b="1"/>
                    </a:p>
                  </a:txBody>
                  <a:tcPr/>
                </a:tc>
              </a:tr>
              <a:tr h="365760">
                <a:tc>
                  <a:txBody>
                    <a:bodyPr/>
                    <a:p>
                      <a:pPr algn="ctr">
                        <a:buNone/>
                      </a:pPr>
                      <a:r>
                        <a:rPr lang="zh-CN" altLang="en-US" b="1"/>
                        <a:t>生产性服务业</a:t>
                      </a:r>
                      <a:endParaRPr lang="zh-CN" altLang="en-US" b="1"/>
                    </a:p>
                  </a:txBody>
                  <a:tcPr/>
                </a:tc>
                <a:tc rowSpan="2">
                  <a:txBody>
                    <a:bodyPr/>
                    <a:p>
                      <a:pPr algn="ctr">
                        <a:buNone/>
                      </a:pPr>
                      <a:r>
                        <a:rPr lang="zh-CN" altLang="en-US" b="1"/>
                        <a:t>2023年1月1日至2023年12月31日</a:t>
                      </a:r>
                      <a:endParaRPr lang="zh-CN" altLang="en-US" b="1"/>
                    </a:p>
                  </a:txBody>
                  <a:tcPr/>
                </a:tc>
                <a:tc>
                  <a:txBody>
                    <a:bodyPr/>
                    <a:p>
                      <a:pPr algn="ctr">
                        <a:buNone/>
                      </a:pPr>
                      <a:r>
                        <a:rPr lang="en-US" altLang="zh-CN" b="1"/>
                        <a:t>5%</a:t>
                      </a:r>
                      <a:endParaRPr lang="en-US" altLang="zh-CN" b="1"/>
                    </a:p>
                  </a:txBody>
                  <a:tcPr/>
                </a:tc>
                <a:tc rowSpan="2">
                  <a:txBody>
                    <a:bodyPr/>
                    <a:p>
                      <a:pPr algn="ctr">
                        <a:buNone/>
                      </a:pPr>
                      <a:r>
                        <a:rPr lang="zh-CN" altLang="en-US" b="1">
                          <a:solidFill>
                            <a:srgbClr val="FF0000"/>
                          </a:solidFill>
                        </a:rPr>
                        <a:t>降</a:t>
                      </a:r>
                      <a:r>
                        <a:rPr lang="en-US" altLang="zh-CN" b="1">
                          <a:solidFill>
                            <a:srgbClr val="FF0000"/>
                          </a:solidFill>
                        </a:rPr>
                        <a:t>5%</a:t>
                      </a:r>
                      <a:endParaRPr lang="en-US" altLang="zh-CN" b="1">
                        <a:solidFill>
                          <a:srgbClr val="FF0000"/>
                        </a:solidFill>
                      </a:endParaRPr>
                    </a:p>
                  </a:txBody>
                  <a:tcPr/>
                </a:tc>
              </a:tr>
              <a:tr h="365760">
                <a:tc>
                  <a:txBody>
                    <a:bodyPr/>
                    <a:p>
                      <a:pPr algn="ctr">
                        <a:buNone/>
                      </a:pPr>
                      <a:r>
                        <a:rPr lang="zh-CN" altLang="en-US" b="1"/>
                        <a:t>生活性服务业</a:t>
                      </a:r>
                      <a:endParaRPr lang="zh-CN" altLang="en-US" b="1"/>
                    </a:p>
                  </a:txBody>
                  <a:tcPr/>
                </a:tc>
                <a:tc vMerge="1">
                  <a:tcPr/>
                </a:tc>
                <a:tc>
                  <a:txBody>
                    <a:bodyPr/>
                    <a:p>
                      <a:pPr algn="ctr">
                        <a:buNone/>
                      </a:pPr>
                      <a:r>
                        <a:rPr lang="en-US" altLang="zh-CN" b="1"/>
                        <a:t>10%</a:t>
                      </a:r>
                      <a:endParaRPr lang="en-US" altLang="zh-CN" b="1"/>
                    </a:p>
                  </a:txBody>
                  <a:tcPr/>
                </a:tc>
                <a:tc vMerge="1">
                  <a:tcPr/>
                </a:tc>
              </a:tr>
              <a:tr h="365760">
                <a:tc>
                  <a:txBody>
                    <a:bodyPr/>
                    <a:p>
                      <a:pPr algn="ctr">
                        <a:buNone/>
                      </a:pPr>
                      <a:r>
                        <a:rPr lang="zh-CN" altLang="en-US" b="1"/>
                        <a:t>集成电路企业</a:t>
                      </a:r>
                      <a:endParaRPr lang="zh-CN" altLang="en-US" b="1"/>
                    </a:p>
                  </a:txBody>
                  <a:tcPr/>
                </a:tc>
                <a:tc>
                  <a:txBody>
                    <a:bodyPr/>
                    <a:p>
                      <a:pPr algn="ctr">
                        <a:buNone/>
                      </a:pPr>
                      <a:r>
                        <a:rPr lang="zh-CN" altLang="en-US" sz="1800" b="1">
                          <a:sym typeface="+mn-ea"/>
                        </a:rPr>
                        <a:t>2023年1月1日至</a:t>
                      </a:r>
                      <a:r>
                        <a:rPr lang="zh-CN" altLang="en-US" sz="1800" b="1">
                          <a:solidFill>
                            <a:srgbClr val="FF0000"/>
                          </a:solidFill>
                          <a:sym typeface="+mn-ea"/>
                        </a:rPr>
                        <a:t>2027</a:t>
                      </a:r>
                      <a:r>
                        <a:rPr lang="zh-CN" altLang="en-US" sz="1800" b="1">
                          <a:sym typeface="+mn-ea"/>
                        </a:rPr>
                        <a:t>年12月31日</a:t>
                      </a:r>
                      <a:endParaRPr lang="zh-CN" altLang="en-US" b="1"/>
                    </a:p>
                  </a:txBody>
                  <a:tcPr/>
                </a:tc>
                <a:tc>
                  <a:txBody>
                    <a:bodyPr/>
                    <a:p>
                      <a:pPr algn="ctr">
                        <a:buNone/>
                      </a:pPr>
                      <a:r>
                        <a:rPr lang="en-US" altLang="zh-CN" b="1"/>
                        <a:t>15%</a:t>
                      </a:r>
                      <a:endParaRPr lang="en-US" altLang="zh-CN" b="1"/>
                    </a:p>
                  </a:txBody>
                  <a:tcPr/>
                </a:tc>
                <a:tc>
                  <a:txBody>
                    <a:bodyPr/>
                    <a:p>
                      <a:pPr algn="ctr">
                        <a:buNone/>
                      </a:pPr>
                      <a:r>
                        <a:rPr lang="zh-CN" altLang="en-US" b="1">
                          <a:solidFill>
                            <a:srgbClr val="FF0000"/>
                          </a:solidFill>
                        </a:rPr>
                        <a:t>新增</a:t>
                      </a:r>
                      <a:endParaRPr lang="zh-CN" altLang="en-US" b="1">
                        <a:solidFill>
                          <a:srgbClr val="FF0000"/>
                        </a:solidFill>
                      </a:endParaRPr>
                    </a:p>
                  </a:txBody>
                  <a:tcPr/>
                </a:tc>
              </a:tr>
            </a:tbl>
          </a:graphicData>
        </a:graphic>
      </p:graphicFrame>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stretch>
            <a:fillRect/>
          </a:stretch>
        </p:blipFill>
        <p:spPr>
          <a:xfrm>
            <a:off x="691248" y="750414"/>
            <a:ext cx="10675518" cy="4615700"/>
          </a:xfrm>
          <a:prstGeom prst="rect">
            <a:avLst/>
          </a:prstGeom>
        </p:spPr>
      </p:pic>
      <p:sp>
        <p:nvSpPr>
          <p:cNvPr id="3" name="矩形 2"/>
          <p:cNvSpPr/>
          <p:nvPr/>
        </p:nvSpPr>
        <p:spPr>
          <a:xfrm>
            <a:off x="306798" y="5535121"/>
            <a:ext cx="12058013" cy="1124585"/>
          </a:xfrm>
          <a:prstGeom prst="rect">
            <a:avLst/>
          </a:prstGeom>
        </p:spPr>
        <p:txBody>
          <a:bodyPr wrap="square">
            <a:spAutoFit/>
          </a:bodyPr>
          <a:lstStyle/>
          <a:p>
            <a:pPr algn="just"/>
            <a:r>
              <a:rPr lang="zh-CN" altLang="en-US" sz="1680" b="1" dirty="0">
                <a:solidFill>
                  <a:srgbClr val="221714"/>
                </a:solidFill>
                <a:latin typeface="方正书宋"/>
              </a:rPr>
              <a:t>开票成功后，纳税人可通过以下多种方式将发票交付给购买方：</a:t>
            </a:r>
            <a:endParaRPr lang="en-US" altLang="zh-CN" sz="1680" b="1" dirty="0">
              <a:solidFill>
                <a:srgbClr val="221714"/>
              </a:solidFill>
              <a:latin typeface="方正书宋"/>
            </a:endParaRPr>
          </a:p>
          <a:p>
            <a:pPr algn="just"/>
            <a:r>
              <a:rPr lang="zh-CN" altLang="en-US" sz="1680" b="1" dirty="0">
                <a:solidFill>
                  <a:srgbClr val="221714"/>
                </a:solidFill>
                <a:latin typeface="方正书宋"/>
              </a:rPr>
              <a:t>（</a:t>
            </a:r>
            <a:r>
              <a:rPr lang="en-US" altLang="zh-CN" sz="1680" b="1" dirty="0">
                <a:solidFill>
                  <a:srgbClr val="221714"/>
                </a:solidFill>
                <a:latin typeface="方正书宋"/>
              </a:rPr>
              <a:t>1</a:t>
            </a:r>
            <a:r>
              <a:rPr lang="zh-CN" altLang="en-US" sz="1680" b="1" dirty="0">
                <a:solidFill>
                  <a:srgbClr val="221714"/>
                </a:solidFill>
                <a:latin typeface="方正书宋"/>
              </a:rPr>
              <a:t>）点击“邮箱交付”，在弹出页面选择文件格式和输入邮箱地址，点击“发送”进行交付</a:t>
            </a:r>
            <a:endParaRPr lang="en-US" altLang="zh-CN" sz="1680" b="1" dirty="0">
              <a:solidFill>
                <a:srgbClr val="221714"/>
              </a:solidFill>
              <a:latin typeface="方正书宋"/>
            </a:endParaRPr>
          </a:p>
          <a:p>
            <a:pPr algn="just"/>
            <a:r>
              <a:rPr lang="zh-CN" altLang="en-US" sz="1680" b="1" dirty="0">
                <a:solidFill>
                  <a:srgbClr val="221714"/>
                </a:solidFill>
                <a:latin typeface="方正书宋"/>
              </a:rPr>
              <a:t>（</a:t>
            </a:r>
            <a:r>
              <a:rPr lang="en-US" altLang="zh-CN" sz="1680" b="1" dirty="0">
                <a:solidFill>
                  <a:srgbClr val="221714"/>
                </a:solidFill>
                <a:latin typeface="方正书宋"/>
              </a:rPr>
              <a:t>2</a:t>
            </a:r>
            <a:r>
              <a:rPr lang="zh-CN" altLang="en-US" sz="1680" b="1" dirty="0">
                <a:solidFill>
                  <a:srgbClr val="221714"/>
                </a:solidFill>
                <a:latin typeface="方正书宋"/>
              </a:rPr>
              <a:t>）点击“二维码交付”，在弹出页面将二维码展示给购买方，由购买方扫描二维码获取发票</a:t>
            </a:r>
            <a:endParaRPr lang="en-US" altLang="zh-CN" sz="1680" b="1" dirty="0">
              <a:solidFill>
                <a:srgbClr val="221714"/>
              </a:solidFill>
              <a:latin typeface="方正书宋"/>
            </a:endParaRPr>
          </a:p>
          <a:p>
            <a:pPr algn="just"/>
            <a:r>
              <a:rPr lang="zh-CN" altLang="en-US" sz="1680" b="1" dirty="0">
                <a:solidFill>
                  <a:srgbClr val="221714"/>
                </a:solidFill>
                <a:latin typeface="方正书宋"/>
              </a:rPr>
              <a:t>（</a:t>
            </a:r>
            <a:r>
              <a:rPr lang="en-US" altLang="zh-CN" sz="1680" b="1" dirty="0">
                <a:solidFill>
                  <a:srgbClr val="221714"/>
                </a:solidFill>
                <a:latin typeface="方正书宋"/>
              </a:rPr>
              <a:t>3</a:t>
            </a:r>
            <a:r>
              <a:rPr lang="zh-CN" altLang="en-US" sz="1680" b="1" dirty="0">
                <a:solidFill>
                  <a:srgbClr val="221714"/>
                </a:solidFill>
                <a:latin typeface="方正书宋"/>
              </a:rPr>
              <a:t>）点击“发票下载</a:t>
            </a:r>
            <a:r>
              <a:rPr lang="en-US" altLang="zh-CN" sz="1680" b="1" dirty="0">
                <a:solidFill>
                  <a:srgbClr val="221714"/>
                </a:solidFill>
                <a:latin typeface="方正书宋"/>
              </a:rPr>
              <a:t>PDF”</a:t>
            </a:r>
            <a:r>
              <a:rPr lang="zh-CN" altLang="en-US" sz="1680" b="1" dirty="0">
                <a:solidFill>
                  <a:srgbClr val="221714"/>
                </a:solidFill>
                <a:latin typeface="方正书宋"/>
              </a:rPr>
              <a:t>，“发票下载</a:t>
            </a:r>
            <a:r>
              <a:rPr lang="en-US" altLang="zh-CN" sz="1680" b="1" dirty="0">
                <a:solidFill>
                  <a:srgbClr val="221714"/>
                </a:solidFill>
                <a:latin typeface="方正书宋"/>
              </a:rPr>
              <a:t>OFD”,“</a:t>
            </a:r>
            <a:r>
              <a:rPr lang="zh-CN" altLang="en-US" sz="1680" b="1" dirty="0">
                <a:solidFill>
                  <a:srgbClr val="221714"/>
                </a:solidFill>
                <a:latin typeface="方正书宋"/>
              </a:rPr>
              <a:t>下载为</a:t>
            </a:r>
            <a:r>
              <a:rPr lang="en-US" altLang="zh-CN" sz="1680" b="1" dirty="0">
                <a:solidFill>
                  <a:srgbClr val="221714"/>
                </a:solidFill>
                <a:latin typeface="方正书宋"/>
              </a:rPr>
              <a:t>XML”,</a:t>
            </a:r>
            <a:r>
              <a:rPr lang="zh-CN" altLang="en-US" sz="1680" b="1" dirty="0">
                <a:solidFill>
                  <a:srgbClr val="221714"/>
                </a:solidFill>
                <a:latin typeface="方正书宋"/>
              </a:rPr>
              <a:t>将发票下载到电脑本地，再通过其他方式交付给购买方</a:t>
            </a:r>
            <a:endParaRPr lang="zh-CN" altLang="en-US" sz="1680" b="1" dirty="0"/>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dirty="0">
                <a:sym typeface="+mn-ea"/>
              </a:rPr>
              <a:t>增值税方面</a:t>
            </a:r>
            <a:endParaRPr lang="zh-CN" altLang="en-US"/>
          </a:p>
        </p:txBody>
      </p:sp>
      <p:sp>
        <p:nvSpPr>
          <p:cNvPr id="3" name="内容占位符 2"/>
          <p:cNvSpPr>
            <a:spLocks noGrp="1"/>
          </p:cNvSpPr>
          <p:nvPr>
            <p:ph idx="1"/>
          </p:nvPr>
        </p:nvSpPr>
        <p:spPr/>
        <p:txBody>
          <a:bodyPr/>
          <a:p>
            <a:r>
              <a:rPr lang="zh-CN" altLang="en-US"/>
              <a:t>电子发票服务平台开具纸质发票</a:t>
            </a:r>
            <a:endParaRPr lang="zh-CN" altLang="en-US"/>
          </a:p>
          <a:p>
            <a:r>
              <a:rPr lang="zh-CN" altLang="en-US"/>
              <a:t>通过电子发票服务平台开具的纸质专票和纸质普票，其法律效力、基本用途与现有纸质专票、纸质普票相同。其中，发票密码区不再展示发票密文，改为展示电子发票服务平台赋予的20位发票号码及全国增值税发票查验平台网址</a:t>
            </a:r>
            <a:endParaRPr lang="zh-CN" altLang="en-US"/>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dirty="0">
                <a:sym typeface="+mn-ea"/>
              </a:rPr>
              <a:t>增值税方面</a:t>
            </a:r>
            <a:endParaRPr lang="zh-CN" altLang="en-US"/>
          </a:p>
        </p:txBody>
      </p:sp>
      <p:sp>
        <p:nvSpPr>
          <p:cNvPr id="3" name="内容占位符 2"/>
          <p:cNvSpPr>
            <a:spLocks noGrp="1"/>
          </p:cNvSpPr>
          <p:nvPr>
            <p:ph idx="1"/>
          </p:nvPr>
        </p:nvSpPr>
        <p:spPr/>
        <p:txBody>
          <a:bodyPr/>
          <a:p>
            <a:r>
              <a:rPr lang="en-US" altLang="zh-CN"/>
              <a:t>5.</a:t>
            </a:r>
            <a:r>
              <a:rPr lang="zh-CN" altLang="en-US">
                <a:sym typeface="+mn-ea"/>
              </a:rPr>
              <a:t>数电票开具（红字）</a:t>
            </a:r>
            <a:endParaRPr lang="zh-CN" altLang="en-US">
              <a:sym typeface="+mn-ea"/>
            </a:endParaRPr>
          </a:p>
          <a:p>
            <a:r>
              <a:rPr lang="en-US" altLang="zh-CN"/>
              <a:t>试点纳税人发生开票有误、销货退回、服务中止、销售折让等情形，需要</a:t>
            </a:r>
            <a:r>
              <a:rPr lang="en-US" altLang="zh-CN">
                <a:solidFill>
                  <a:srgbClr val="FF0000"/>
                </a:solidFill>
              </a:rPr>
              <a:t>通过电子发票服务平台开具</a:t>
            </a:r>
            <a:r>
              <a:rPr lang="en-US" altLang="zh-CN"/>
              <a:t>红字数电票或红字纸质发票的</a:t>
            </a:r>
            <a:endParaRPr lang="en-US" altLang="zh-CN"/>
          </a:p>
        </p:txBody>
      </p:sp>
      <p:pic>
        <p:nvPicPr>
          <p:cNvPr id="5" name="图片 10"/>
          <p:cNvPicPr>
            <a:picLocks noChangeAspect="1" noChangeArrowheads="1"/>
          </p:cNvPicPr>
          <p:nvPr>
            <p:custDataLst>
              <p:tags r:id="rId1"/>
            </p:custDataLst>
          </p:nvPr>
        </p:nvPicPr>
        <p:blipFill>
          <a:blip r:embed="rId2" cstate="print">
            <a:extLst>
              <a:ext uri="{28A0092B-C50C-407E-A947-70E740481C1C}">
                <a14:useLocalDpi xmlns:a14="http://schemas.microsoft.com/office/drawing/2010/main" val="0"/>
              </a:ext>
            </a:extLst>
          </a:blip>
          <a:srcRect l="1207" t="11108" r="1295" b="2769"/>
          <a:stretch>
            <a:fillRect/>
          </a:stretch>
        </p:blipFill>
        <p:spPr bwMode="auto">
          <a:xfrm>
            <a:off x="542290" y="2455545"/>
            <a:ext cx="10854690" cy="37763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1081405" y="153671"/>
            <a:ext cx="6599555" cy="469900"/>
          </a:xfrm>
          <a:prstGeom prst="rect">
            <a:avLst/>
          </a:prstGeom>
          <a:noFill/>
        </p:spPr>
        <p:txBody>
          <a:bodyPr wrap="square" lIns="101570" tIns="38089" rIns="63481" bIns="38089" rtlCol="0"/>
          <a:lstStyle/>
          <a:p>
            <a:pPr algn="l">
              <a:buSzPct val="100000"/>
            </a:pPr>
            <a:r>
              <a:rPr lang="en-US" altLang="zh-CN" sz="2800" b="1" spc="250" dirty="0">
                <a:solidFill>
                  <a:sysClr val="window" lastClr="FFFFFF"/>
                </a:solidFill>
                <a:latin typeface="微软雅黑" panose="020B0503020204020204" charset="-122"/>
                <a:ea typeface="微软雅黑" panose="020B0503020204020204" charset="-122"/>
                <a:cs typeface="微软雅黑" panose="020B0503020204020204" charset="-122"/>
              </a:rPr>
              <a:t>1.1 </a:t>
            </a:r>
            <a:r>
              <a:rPr lang="zh-CN" altLang="en-US" sz="2800" b="1" spc="250" dirty="0">
                <a:solidFill>
                  <a:sysClr val="window" lastClr="FFFFFF"/>
                </a:solidFill>
                <a:latin typeface="微软雅黑" panose="020B0503020204020204" charset="-122"/>
                <a:ea typeface="微软雅黑" panose="020B0503020204020204" charset="-122"/>
                <a:cs typeface="微软雅黑" panose="020B0503020204020204" charset="-122"/>
              </a:rPr>
              <a:t>金税四期整体情况</a:t>
            </a:r>
            <a:r>
              <a:rPr lang="en-US" altLang="zh-CN" sz="2800" b="1" spc="250" dirty="0">
                <a:solidFill>
                  <a:sysClr val="window" lastClr="FFFFFF"/>
                </a:solidFill>
                <a:latin typeface="微软雅黑" panose="020B0503020204020204" charset="-122"/>
                <a:ea typeface="微软雅黑" panose="020B0503020204020204" charset="-122"/>
                <a:cs typeface="微软雅黑" panose="020B0503020204020204" charset="-122"/>
              </a:rPr>
              <a:t>—</a:t>
            </a:r>
            <a:r>
              <a:rPr lang="zh-CN" altLang="en-US" sz="2800" b="1" spc="250" dirty="0">
                <a:solidFill>
                  <a:sysClr val="window" lastClr="FFFFFF"/>
                </a:solidFill>
                <a:latin typeface="微软雅黑" panose="020B0503020204020204" charset="-122"/>
                <a:ea typeface="微软雅黑" panose="020B0503020204020204" charset="-122"/>
                <a:cs typeface="微软雅黑" panose="020B0503020204020204" charset="-122"/>
              </a:rPr>
              <a:t>政策背景</a:t>
            </a:r>
            <a:endParaRPr lang="zh-CN" altLang="en-US" sz="2800" b="1" spc="250" dirty="0">
              <a:solidFill>
                <a:sysClr val="window" lastClr="FFFFFF"/>
              </a:solidFill>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nvPicPr>
        <p:blipFill>
          <a:blip r:embed="rId2" cstate="print"/>
          <a:stretch>
            <a:fillRect/>
          </a:stretch>
        </p:blipFill>
        <p:spPr>
          <a:xfrm>
            <a:off x="369414" y="750414"/>
            <a:ext cx="11453172" cy="5015552"/>
          </a:xfrm>
          <a:prstGeom prst="rect">
            <a:avLst/>
          </a:prstGeom>
        </p:spPr>
      </p:pic>
      <p:sp>
        <p:nvSpPr>
          <p:cNvPr id="3" name="矩形 2"/>
          <p:cNvSpPr/>
          <p:nvPr/>
        </p:nvSpPr>
        <p:spPr>
          <a:xfrm>
            <a:off x="369414" y="5936831"/>
            <a:ext cx="11453172" cy="755650"/>
          </a:xfrm>
          <a:prstGeom prst="rect">
            <a:avLst/>
          </a:prstGeom>
        </p:spPr>
        <p:txBody>
          <a:bodyPr wrap="square">
            <a:spAutoFit/>
          </a:bodyPr>
          <a:lstStyle/>
          <a:p>
            <a:r>
              <a:rPr lang="zh-CN" altLang="en-US" sz="2160" b="1" dirty="0">
                <a:solidFill>
                  <a:srgbClr val="221714"/>
                </a:solidFill>
                <a:latin typeface="方正书宋"/>
              </a:rPr>
              <a:t>纳税人开具蓝字发票后，发生销货退回（包括全部退回和部分退回）、开票有误、服务中止（服包括全部中止和部分中止）、销售折让等情形，按规定开具红字发票。</a:t>
            </a:r>
            <a:endParaRPr lang="zh-CN" altLang="en-US" sz="2160" b="1" dirty="0"/>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1081405" y="153671"/>
            <a:ext cx="6599555" cy="469900"/>
          </a:xfrm>
          <a:prstGeom prst="rect">
            <a:avLst/>
          </a:prstGeom>
          <a:noFill/>
        </p:spPr>
        <p:txBody>
          <a:bodyPr wrap="square" lIns="101570" tIns="38089" rIns="63481" bIns="38089" rtlCol="0"/>
          <a:lstStyle/>
          <a:p>
            <a:pPr algn="l">
              <a:buSzPct val="100000"/>
            </a:pPr>
            <a:r>
              <a:rPr lang="en-US" altLang="zh-CN" sz="2800" b="1" spc="250" dirty="0">
                <a:solidFill>
                  <a:sysClr val="window" lastClr="FFFFFF"/>
                </a:solidFill>
                <a:latin typeface="微软雅黑" panose="020B0503020204020204" charset="-122"/>
                <a:ea typeface="微软雅黑" panose="020B0503020204020204" charset="-122"/>
                <a:cs typeface="微软雅黑" panose="020B0503020204020204" charset="-122"/>
              </a:rPr>
              <a:t>1.1 </a:t>
            </a:r>
            <a:r>
              <a:rPr lang="zh-CN" altLang="en-US" sz="2800" b="1" spc="250" dirty="0">
                <a:solidFill>
                  <a:sysClr val="window" lastClr="FFFFFF"/>
                </a:solidFill>
                <a:latin typeface="微软雅黑" panose="020B0503020204020204" charset="-122"/>
                <a:ea typeface="微软雅黑" panose="020B0503020204020204" charset="-122"/>
                <a:cs typeface="微软雅黑" panose="020B0503020204020204" charset="-122"/>
              </a:rPr>
              <a:t>金税四期整体情况</a:t>
            </a:r>
            <a:r>
              <a:rPr lang="en-US" altLang="zh-CN" sz="2800" b="1" spc="250" dirty="0">
                <a:solidFill>
                  <a:sysClr val="window" lastClr="FFFFFF"/>
                </a:solidFill>
                <a:latin typeface="微软雅黑" panose="020B0503020204020204" charset="-122"/>
                <a:ea typeface="微软雅黑" panose="020B0503020204020204" charset="-122"/>
                <a:cs typeface="微软雅黑" panose="020B0503020204020204" charset="-122"/>
              </a:rPr>
              <a:t>—</a:t>
            </a:r>
            <a:r>
              <a:rPr lang="zh-CN" altLang="en-US" sz="2800" b="1" spc="250" dirty="0">
                <a:solidFill>
                  <a:sysClr val="window" lastClr="FFFFFF"/>
                </a:solidFill>
                <a:latin typeface="微软雅黑" panose="020B0503020204020204" charset="-122"/>
                <a:ea typeface="微软雅黑" panose="020B0503020204020204" charset="-122"/>
                <a:cs typeface="微软雅黑" panose="020B0503020204020204" charset="-122"/>
              </a:rPr>
              <a:t>政策背景</a:t>
            </a:r>
            <a:endParaRPr lang="zh-CN" altLang="en-US" sz="2800" b="1" spc="250" dirty="0">
              <a:solidFill>
                <a:sysClr val="window" lastClr="FFFFFF"/>
              </a:solidFill>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nvPicPr>
        <p:blipFill>
          <a:blip r:embed="rId2" cstate="print"/>
          <a:stretch>
            <a:fillRect/>
          </a:stretch>
        </p:blipFill>
        <p:spPr>
          <a:xfrm>
            <a:off x="1300466" y="1182444"/>
            <a:ext cx="9591066" cy="4174350"/>
          </a:xfrm>
          <a:prstGeom prst="rect">
            <a:avLst/>
          </a:prstGeom>
        </p:spPr>
      </p:pic>
      <p:sp>
        <p:nvSpPr>
          <p:cNvPr id="3" name="矩形 2"/>
          <p:cNvSpPr/>
          <p:nvPr/>
        </p:nvSpPr>
        <p:spPr>
          <a:xfrm>
            <a:off x="1081405" y="5655264"/>
            <a:ext cx="10285361" cy="1087755"/>
          </a:xfrm>
          <a:prstGeom prst="rect">
            <a:avLst/>
          </a:prstGeom>
        </p:spPr>
        <p:txBody>
          <a:bodyPr wrap="square">
            <a:spAutoFit/>
          </a:bodyPr>
          <a:lstStyle/>
          <a:p>
            <a:pPr algn="just"/>
            <a:r>
              <a:rPr lang="en-US" altLang="zh-CN" sz="2160" b="1" dirty="0">
                <a:solidFill>
                  <a:srgbClr val="221714"/>
                </a:solidFill>
                <a:latin typeface="方正书宋"/>
              </a:rPr>
              <a:t>1. </a:t>
            </a:r>
            <a:r>
              <a:rPr lang="zh-CN" altLang="en-US" sz="2160" b="1" dirty="0">
                <a:solidFill>
                  <a:srgbClr val="221714"/>
                </a:solidFill>
                <a:latin typeface="方正书宋"/>
              </a:rPr>
              <a:t>前置条件：已开具或已接收蓝字发票。</a:t>
            </a:r>
            <a:endParaRPr lang="zh-CN" altLang="en-US" sz="2160" b="1" dirty="0">
              <a:solidFill>
                <a:srgbClr val="221714"/>
              </a:solidFill>
              <a:latin typeface="方正书宋"/>
            </a:endParaRPr>
          </a:p>
          <a:p>
            <a:pPr algn="just"/>
            <a:r>
              <a:rPr lang="en-US" altLang="zh-CN" sz="2160" b="1" dirty="0">
                <a:solidFill>
                  <a:srgbClr val="221714"/>
                </a:solidFill>
                <a:latin typeface="方正书宋"/>
              </a:rPr>
              <a:t>2. </a:t>
            </a:r>
            <a:r>
              <a:rPr lang="zh-CN" altLang="en-US" sz="2160" b="1" dirty="0">
                <a:solidFill>
                  <a:srgbClr val="221714"/>
                </a:solidFill>
                <a:latin typeface="方正书宋"/>
              </a:rPr>
              <a:t>操作流程：纳税人在红字发票业务模块点击“红字发票确认信息录入”，进入红字发票确认信息录入界面。</a:t>
            </a:r>
            <a:endParaRPr lang="zh-CN" altLang="en-US" sz="2160" b="1" dirty="0"/>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1081405" y="153671"/>
            <a:ext cx="6599555" cy="469900"/>
          </a:xfrm>
          <a:prstGeom prst="rect">
            <a:avLst/>
          </a:prstGeom>
          <a:noFill/>
        </p:spPr>
        <p:txBody>
          <a:bodyPr wrap="square" lIns="101570" tIns="38089" rIns="63481" bIns="38089" rtlCol="0"/>
          <a:lstStyle/>
          <a:p>
            <a:pPr algn="l">
              <a:buSzPct val="100000"/>
            </a:pPr>
            <a:r>
              <a:rPr lang="en-US" altLang="zh-CN" sz="2800" b="1" spc="250" dirty="0">
                <a:solidFill>
                  <a:sysClr val="window" lastClr="FFFFFF"/>
                </a:solidFill>
                <a:latin typeface="微软雅黑" panose="020B0503020204020204" charset="-122"/>
                <a:ea typeface="微软雅黑" panose="020B0503020204020204" charset="-122"/>
                <a:cs typeface="微软雅黑" panose="020B0503020204020204" charset="-122"/>
              </a:rPr>
              <a:t>1.1 </a:t>
            </a:r>
            <a:r>
              <a:rPr lang="zh-CN" altLang="en-US" sz="2800" b="1" spc="250" dirty="0">
                <a:solidFill>
                  <a:sysClr val="window" lastClr="FFFFFF"/>
                </a:solidFill>
                <a:latin typeface="微软雅黑" panose="020B0503020204020204" charset="-122"/>
                <a:ea typeface="微软雅黑" panose="020B0503020204020204" charset="-122"/>
                <a:cs typeface="微软雅黑" panose="020B0503020204020204" charset="-122"/>
              </a:rPr>
              <a:t>金税四期整体情况</a:t>
            </a:r>
            <a:r>
              <a:rPr lang="en-US" altLang="zh-CN" sz="2800" b="1" spc="250" dirty="0">
                <a:solidFill>
                  <a:sysClr val="window" lastClr="FFFFFF"/>
                </a:solidFill>
                <a:latin typeface="微软雅黑" panose="020B0503020204020204" charset="-122"/>
                <a:ea typeface="微软雅黑" panose="020B0503020204020204" charset="-122"/>
                <a:cs typeface="微软雅黑" panose="020B0503020204020204" charset="-122"/>
              </a:rPr>
              <a:t>—</a:t>
            </a:r>
            <a:r>
              <a:rPr lang="zh-CN" altLang="en-US" sz="2800" b="1" spc="250" dirty="0">
                <a:solidFill>
                  <a:sysClr val="window" lastClr="FFFFFF"/>
                </a:solidFill>
                <a:latin typeface="微软雅黑" panose="020B0503020204020204" charset="-122"/>
                <a:ea typeface="微软雅黑" panose="020B0503020204020204" charset="-122"/>
                <a:cs typeface="微软雅黑" panose="020B0503020204020204" charset="-122"/>
              </a:rPr>
              <a:t>政策背景</a:t>
            </a:r>
            <a:endParaRPr lang="zh-CN" altLang="en-US" sz="2800" b="1" spc="250" dirty="0">
              <a:solidFill>
                <a:sysClr val="window" lastClr="FFFFFF"/>
              </a:solidFill>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nvPicPr>
        <p:blipFill>
          <a:blip r:embed="rId2" cstate="print"/>
          <a:stretch>
            <a:fillRect/>
          </a:stretch>
        </p:blipFill>
        <p:spPr>
          <a:xfrm>
            <a:off x="412616" y="1009632"/>
            <a:ext cx="11366766" cy="5047214"/>
          </a:xfrm>
          <a:prstGeom prst="rect">
            <a:avLst/>
          </a:prstGeom>
        </p:spPr>
      </p:pic>
      <p:sp>
        <p:nvSpPr>
          <p:cNvPr id="5" name="矩形 4"/>
          <p:cNvSpPr/>
          <p:nvPr/>
        </p:nvSpPr>
        <p:spPr>
          <a:xfrm>
            <a:off x="2985384" y="6118409"/>
            <a:ext cx="7171698" cy="423545"/>
          </a:xfrm>
          <a:prstGeom prst="rect">
            <a:avLst/>
          </a:prstGeom>
        </p:spPr>
        <p:txBody>
          <a:bodyPr wrap="square">
            <a:spAutoFit/>
          </a:bodyPr>
          <a:lstStyle/>
          <a:p>
            <a:r>
              <a:rPr lang="zh-CN" altLang="en-US" sz="2160" b="1" dirty="0">
                <a:solidFill>
                  <a:srgbClr val="221714"/>
                </a:solidFill>
                <a:latin typeface="方正书宋"/>
              </a:rPr>
              <a:t>根据实际业务情况填写开具红字发票原因。</a:t>
            </a:r>
            <a:endParaRPr lang="zh-CN" altLang="en-US" sz="2160" b="1" dirty="0"/>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1081405" y="153671"/>
            <a:ext cx="6599555" cy="469900"/>
          </a:xfrm>
          <a:prstGeom prst="rect">
            <a:avLst/>
          </a:prstGeom>
          <a:noFill/>
        </p:spPr>
        <p:txBody>
          <a:bodyPr wrap="square" lIns="101570" tIns="38089" rIns="63481" bIns="38089" rtlCol="0"/>
          <a:lstStyle/>
          <a:p>
            <a:pPr algn="l">
              <a:buSzPct val="100000"/>
            </a:pPr>
            <a:r>
              <a:rPr lang="en-US" altLang="zh-CN" sz="2800" b="1" spc="250" dirty="0">
                <a:solidFill>
                  <a:sysClr val="window" lastClr="FFFFFF"/>
                </a:solidFill>
                <a:latin typeface="微软雅黑" panose="020B0503020204020204" charset="-122"/>
                <a:ea typeface="微软雅黑" panose="020B0503020204020204" charset="-122"/>
                <a:cs typeface="微软雅黑" panose="020B0503020204020204" charset="-122"/>
              </a:rPr>
              <a:t>1.1 </a:t>
            </a:r>
            <a:r>
              <a:rPr lang="zh-CN" altLang="en-US" sz="2800" b="1" spc="250" dirty="0">
                <a:solidFill>
                  <a:sysClr val="window" lastClr="FFFFFF"/>
                </a:solidFill>
                <a:latin typeface="微软雅黑" panose="020B0503020204020204" charset="-122"/>
                <a:ea typeface="微软雅黑" panose="020B0503020204020204" charset="-122"/>
                <a:cs typeface="微软雅黑" panose="020B0503020204020204" charset="-122"/>
              </a:rPr>
              <a:t>金税四期整体情况</a:t>
            </a:r>
            <a:r>
              <a:rPr lang="en-US" altLang="zh-CN" sz="2800" b="1" spc="250" dirty="0">
                <a:solidFill>
                  <a:sysClr val="window" lastClr="FFFFFF"/>
                </a:solidFill>
                <a:latin typeface="微软雅黑" panose="020B0503020204020204" charset="-122"/>
                <a:ea typeface="微软雅黑" panose="020B0503020204020204" charset="-122"/>
                <a:cs typeface="微软雅黑" panose="020B0503020204020204" charset="-122"/>
              </a:rPr>
              <a:t>—</a:t>
            </a:r>
            <a:r>
              <a:rPr lang="zh-CN" altLang="en-US" sz="2800" b="1" spc="250" dirty="0">
                <a:solidFill>
                  <a:sysClr val="window" lastClr="FFFFFF"/>
                </a:solidFill>
                <a:latin typeface="微软雅黑" panose="020B0503020204020204" charset="-122"/>
                <a:ea typeface="微软雅黑" panose="020B0503020204020204" charset="-122"/>
                <a:cs typeface="微软雅黑" panose="020B0503020204020204" charset="-122"/>
              </a:rPr>
              <a:t>政策背景</a:t>
            </a:r>
            <a:endParaRPr lang="zh-CN" altLang="en-US" sz="2800" b="1" spc="250" dirty="0">
              <a:solidFill>
                <a:sysClr val="window" lastClr="FFFFFF"/>
              </a:solidFill>
              <a:latin typeface="微软雅黑" panose="020B0503020204020204" charset="-122"/>
              <a:ea typeface="微软雅黑" panose="020B0503020204020204" charset="-122"/>
              <a:cs typeface="微软雅黑" panose="020B0503020204020204" charset="-122"/>
            </a:endParaRPr>
          </a:p>
        </p:txBody>
      </p:sp>
      <p:sp>
        <p:nvSpPr>
          <p:cNvPr id="3" name="矩形 2"/>
          <p:cNvSpPr/>
          <p:nvPr/>
        </p:nvSpPr>
        <p:spPr>
          <a:xfrm>
            <a:off x="0" y="5848368"/>
            <a:ext cx="12317232" cy="718185"/>
          </a:xfrm>
          <a:prstGeom prst="rect">
            <a:avLst/>
          </a:prstGeom>
        </p:spPr>
        <p:txBody>
          <a:bodyPr wrap="square">
            <a:spAutoFit/>
          </a:bodyPr>
          <a:lstStyle/>
          <a:p>
            <a:pPr algn="ctr"/>
            <a:r>
              <a:rPr lang="zh-CN" altLang="en-US" sz="2160" b="1" dirty="0"/>
              <a:t>红字发票信息确认单提交成功</a:t>
            </a:r>
            <a:endParaRPr lang="en-US" altLang="zh-CN" sz="2160" b="1" dirty="0"/>
          </a:p>
          <a:p>
            <a:pPr algn="ctr"/>
            <a:r>
              <a:rPr lang="zh-CN" altLang="en-US" sz="1920" b="1" dirty="0">
                <a:solidFill>
                  <a:srgbClr val="221714"/>
                </a:solidFill>
                <a:latin typeface="方正书宋"/>
              </a:rPr>
              <a:t>注意事项：</a:t>
            </a:r>
            <a:r>
              <a:rPr lang="zh-CN" altLang="en-US" sz="1920" b="1" dirty="0">
                <a:solidFill>
                  <a:srgbClr val="FF0000"/>
                </a:solidFill>
                <a:latin typeface="方正书宋"/>
              </a:rPr>
              <a:t>税控开具</a:t>
            </a:r>
            <a:r>
              <a:rPr lang="zh-CN" altLang="en-US" sz="1920" b="1" dirty="0">
                <a:solidFill>
                  <a:srgbClr val="221714"/>
                </a:solidFill>
                <a:latin typeface="方正书宋"/>
              </a:rPr>
              <a:t>的普通发票（电子普票和纸质普票），均不能直接在全电平台发起红字确认信息表。</a:t>
            </a:r>
            <a:endParaRPr lang="zh-CN" altLang="en-US" sz="1920" b="1" dirty="0"/>
          </a:p>
        </p:txBody>
      </p:sp>
      <p:pic>
        <p:nvPicPr>
          <p:cNvPr id="5" name="图片 4"/>
          <p:cNvPicPr>
            <a:picLocks noChangeAspect="1"/>
          </p:cNvPicPr>
          <p:nvPr/>
        </p:nvPicPr>
        <p:blipFill>
          <a:blip r:embed="rId2" cstate="print"/>
          <a:stretch>
            <a:fillRect/>
          </a:stretch>
        </p:blipFill>
        <p:spPr>
          <a:xfrm>
            <a:off x="1047466" y="1009632"/>
            <a:ext cx="9811458" cy="4191443"/>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1081405" y="153671"/>
            <a:ext cx="6599555" cy="469900"/>
          </a:xfrm>
          <a:prstGeom prst="rect">
            <a:avLst/>
          </a:prstGeom>
          <a:noFill/>
        </p:spPr>
        <p:txBody>
          <a:bodyPr wrap="square" lIns="101570" tIns="38089" rIns="63481" bIns="38089" rtlCol="0"/>
          <a:lstStyle/>
          <a:p>
            <a:pPr algn="l">
              <a:buSzPct val="100000"/>
            </a:pPr>
            <a:r>
              <a:rPr lang="en-US" altLang="zh-CN" sz="2800" b="1" spc="250" dirty="0">
                <a:solidFill>
                  <a:sysClr val="window" lastClr="FFFFFF"/>
                </a:solidFill>
                <a:latin typeface="微软雅黑" panose="020B0503020204020204" charset="-122"/>
                <a:ea typeface="微软雅黑" panose="020B0503020204020204" charset="-122"/>
                <a:cs typeface="微软雅黑" panose="020B0503020204020204" charset="-122"/>
              </a:rPr>
              <a:t>1.1 </a:t>
            </a:r>
            <a:r>
              <a:rPr lang="zh-CN" altLang="en-US" sz="2800" b="1" spc="250" dirty="0">
                <a:solidFill>
                  <a:sysClr val="window" lastClr="FFFFFF"/>
                </a:solidFill>
                <a:latin typeface="微软雅黑" panose="020B0503020204020204" charset="-122"/>
                <a:ea typeface="微软雅黑" panose="020B0503020204020204" charset="-122"/>
                <a:cs typeface="微软雅黑" panose="020B0503020204020204" charset="-122"/>
              </a:rPr>
              <a:t>金税四期整体情况</a:t>
            </a:r>
            <a:r>
              <a:rPr lang="en-US" altLang="zh-CN" sz="2800" b="1" spc="250" dirty="0">
                <a:solidFill>
                  <a:sysClr val="window" lastClr="FFFFFF"/>
                </a:solidFill>
                <a:latin typeface="微软雅黑" panose="020B0503020204020204" charset="-122"/>
                <a:ea typeface="微软雅黑" panose="020B0503020204020204" charset="-122"/>
                <a:cs typeface="微软雅黑" panose="020B0503020204020204" charset="-122"/>
              </a:rPr>
              <a:t>—</a:t>
            </a:r>
            <a:r>
              <a:rPr lang="zh-CN" altLang="en-US" sz="2800" b="1" spc="250" dirty="0">
                <a:solidFill>
                  <a:sysClr val="window" lastClr="FFFFFF"/>
                </a:solidFill>
                <a:latin typeface="微软雅黑" panose="020B0503020204020204" charset="-122"/>
                <a:ea typeface="微软雅黑" panose="020B0503020204020204" charset="-122"/>
                <a:cs typeface="微软雅黑" panose="020B0503020204020204" charset="-122"/>
              </a:rPr>
              <a:t>政策背景</a:t>
            </a:r>
            <a:endParaRPr lang="zh-CN" altLang="en-US" sz="2800" b="1" spc="250" dirty="0">
              <a:solidFill>
                <a:sysClr val="window" lastClr="FFFFFF"/>
              </a:solidFill>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nvPicPr>
        <p:blipFill>
          <a:blip r:embed="rId2" cstate="print"/>
          <a:stretch>
            <a:fillRect/>
          </a:stretch>
        </p:blipFill>
        <p:spPr>
          <a:xfrm>
            <a:off x="1096000" y="891857"/>
            <a:ext cx="10000000" cy="5074285"/>
          </a:xfrm>
          <a:prstGeom prst="rect">
            <a:avLst/>
          </a:prstGeom>
        </p:spPr>
      </p:pic>
      <p:sp>
        <p:nvSpPr>
          <p:cNvPr id="5" name="矩形 4"/>
          <p:cNvSpPr/>
          <p:nvPr/>
        </p:nvSpPr>
        <p:spPr>
          <a:xfrm>
            <a:off x="133986" y="5966142"/>
            <a:ext cx="11924028" cy="386080"/>
          </a:xfrm>
          <a:prstGeom prst="rect">
            <a:avLst/>
          </a:prstGeom>
        </p:spPr>
        <p:txBody>
          <a:bodyPr wrap="square">
            <a:spAutoFit/>
          </a:bodyPr>
          <a:lstStyle/>
          <a:p>
            <a:pPr algn="ctr"/>
            <a:r>
              <a:rPr lang="zh-CN" altLang="en-US" sz="1920" b="1" dirty="0">
                <a:solidFill>
                  <a:srgbClr val="221714"/>
                </a:solidFill>
                <a:latin typeface="方正书宋"/>
              </a:rPr>
              <a:t>纳税人对接收到的“红字发票信息确认单”，同意红冲选择“确认”，不同意红冲选择“拒绝”。</a:t>
            </a:r>
            <a:endParaRPr lang="zh-CN" altLang="en-US" sz="1920" b="1" dirty="0"/>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1081405" y="153671"/>
            <a:ext cx="6599555" cy="469900"/>
          </a:xfrm>
          <a:prstGeom prst="rect">
            <a:avLst/>
          </a:prstGeom>
          <a:noFill/>
        </p:spPr>
        <p:txBody>
          <a:bodyPr wrap="square" lIns="101570" tIns="38089" rIns="63481" bIns="38089" rtlCol="0"/>
          <a:lstStyle/>
          <a:p>
            <a:pPr algn="l">
              <a:buSzPct val="100000"/>
            </a:pPr>
            <a:r>
              <a:rPr lang="en-US" altLang="zh-CN" sz="2800" b="1" spc="250" dirty="0">
                <a:solidFill>
                  <a:sysClr val="window" lastClr="FFFFFF"/>
                </a:solidFill>
                <a:latin typeface="微软雅黑" panose="020B0503020204020204" charset="-122"/>
                <a:ea typeface="微软雅黑" panose="020B0503020204020204" charset="-122"/>
                <a:cs typeface="微软雅黑" panose="020B0503020204020204" charset="-122"/>
              </a:rPr>
              <a:t>1.1 </a:t>
            </a:r>
            <a:r>
              <a:rPr lang="zh-CN" altLang="en-US" sz="2800" b="1" spc="250" dirty="0">
                <a:solidFill>
                  <a:sysClr val="window" lastClr="FFFFFF"/>
                </a:solidFill>
                <a:latin typeface="微软雅黑" panose="020B0503020204020204" charset="-122"/>
                <a:ea typeface="微软雅黑" panose="020B0503020204020204" charset="-122"/>
                <a:cs typeface="微软雅黑" panose="020B0503020204020204" charset="-122"/>
              </a:rPr>
              <a:t>金税四期整体情况</a:t>
            </a:r>
            <a:r>
              <a:rPr lang="en-US" altLang="zh-CN" sz="2800" b="1" spc="250" dirty="0">
                <a:solidFill>
                  <a:sysClr val="window" lastClr="FFFFFF"/>
                </a:solidFill>
                <a:latin typeface="微软雅黑" panose="020B0503020204020204" charset="-122"/>
                <a:ea typeface="微软雅黑" panose="020B0503020204020204" charset="-122"/>
                <a:cs typeface="微软雅黑" panose="020B0503020204020204" charset="-122"/>
              </a:rPr>
              <a:t>—</a:t>
            </a:r>
            <a:r>
              <a:rPr lang="zh-CN" altLang="en-US" sz="2800" b="1" spc="250" dirty="0">
                <a:solidFill>
                  <a:sysClr val="window" lastClr="FFFFFF"/>
                </a:solidFill>
                <a:latin typeface="微软雅黑" panose="020B0503020204020204" charset="-122"/>
                <a:ea typeface="微软雅黑" panose="020B0503020204020204" charset="-122"/>
                <a:cs typeface="微软雅黑" panose="020B0503020204020204" charset="-122"/>
              </a:rPr>
              <a:t>政策背景</a:t>
            </a:r>
            <a:endParaRPr lang="zh-CN" altLang="en-US" sz="2800" b="1" spc="250" dirty="0">
              <a:solidFill>
                <a:sysClr val="window" lastClr="FFFFFF"/>
              </a:solidFill>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nvPicPr>
        <p:blipFill>
          <a:blip r:embed="rId2" cstate="print"/>
          <a:stretch>
            <a:fillRect/>
          </a:stretch>
        </p:blipFill>
        <p:spPr>
          <a:xfrm>
            <a:off x="1081405" y="836820"/>
            <a:ext cx="10255856" cy="4686626"/>
          </a:xfrm>
          <a:prstGeom prst="rect">
            <a:avLst/>
          </a:prstGeom>
        </p:spPr>
      </p:pic>
      <p:sp>
        <p:nvSpPr>
          <p:cNvPr id="3" name="矩形 2"/>
          <p:cNvSpPr/>
          <p:nvPr/>
        </p:nvSpPr>
        <p:spPr>
          <a:xfrm>
            <a:off x="180325" y="5713072"/>
            <a:ext cx="12058014" cy="866140"/>
          </a:xfrm>
          <a:prstGeom prst="rect">
            <a:avLst/>
          </a:prstGeom>
        </p:spPr>
        <p:txBody>
          <a:bodyPr wrap="square">
            <a:spAutoFit/>
          </a:bodyPr>
          <a:lstStyle/>
          <a:p>
            <a:pPr algn="just"/>
            <a:r>
              <a:rPr lang="en-US" altLang="zh-CN" sz="1680" b="1" dirty="0">
                <a:solidFill>
                  <a:srgbClr val="221714"/>
                </a:solidFill>
                <a:latin typeface="方正书宋"/>
              </a:rPr>
              <a:t>1. </a:t>
            </a:r>
            <a:r>
              <a:rPr lang="zh-CN" altLang="en-US" sz="1680" b="1" dirty="0">
                <a:solidFill>
                  <a:srgbClr val="221714"/>
                </a:solidFill>
                <a:latin typeface="方正书宋"/>
              </a:rPr>
              <a:t>前置条件：发出或接收到“红字发票信息确认单”。</a:t>
            </a:r>
            <a:endParaRPr lang="zh-CN" altLang="en-US" sz="1680" b="1" dirty="0">
              <a:solidFill>
                <a:srgbClr val="221714"/>
              </a:solidFill>
              <a:latin typeface="方正书宋"/>
            </a:endParaRPr>
          </a:p>
          <a:p>
            <a:pPr algn="just"/>
            <a:r>
              <a:rPr lang="en-US" altLang="zh-CN" sz="1680" b="1" dirty="0">
                <a:solidFill>
                  <a:srgbClr val="221714"/>
                </a:solidFill>
                <a:latin typeface="方正书宋"/>
              </a:rPr>
              <a:t>2. </a:t>
            </a:r>
            <a:r>
              <a:rPr lang="zh-CN" altLang="en-US" sz="1680" b="1" dirty="0">
                <a:solidFill>
                  <a:srgbClr val="221714"/>
                </a:solidFill>
                <a:latin typeface="方正书宋"/>
              </a:rPr>
              <a:t>操作流程：如果是需要对方进行确认的情况（例如：销方录入待购方确认、购方录入待销方确认），对方纳税人登录后需在主页面开票业务</a:t>
            </a:r>
            <a:r>
              <a:rPr lang="en-US" altLang="zh-CN" sz="1680" b="1" dirty="0">
                <a:solidFill>
                  <a:srgbClr val="221714"/>
                </a:solidFill>
                <a:latin typeface="方正书宋"/>
              </a:rPr>
              <a:t>-</a:t>
            </a:r>
            <a:r>
              <a:rPr lang="zh-CN" altLang="en-US" sz="1680" b="1" dirty="0">
                <a:solidFill>
                  <a:srgbClr val="221714"/>
                </a:solidFill>
                <a:latin typeface="方正书宋"/>
              </a:rPr>
              <a:t>开具红字发票</a:t>
            </a:r>
            <a:r>
              <a:rPr lang="en-US" altLang="zh-CN" sz="1680" b="1" dirty="0">
                <a:solidFill>
                  <a:srgbClr val="221714"/>
                </a:solidFill>
                <a:latin typeface="方正书宋"/>
              </a:rPr>
              <a:t>-“</a:t>
            </a:r>
            <a:r>
              <a:rPr lang="zh-CN" altLang="en-US" sz="1680" b="1" dirty="0">
                <a:solidFill>
                  <a:srgbClr val="221714"/>
                </a:solidFill>
                <a:latin typeface="方正书宋"/>
              </a:rPr>
              <a:t>红字发票确认信息处理”；或者通过税务数字账户</a:t>
            </a:r>
            <a:r>
              <a:rPr lang="en-US" altLang="zh-CN" sz="1680" b="1" dirty="0">
                <a:solidFill>
                  <a:srgbClr val="221714"/>
                </a:solidFill>
                <a:latin typeface="方正书宋"/>
              </a:rPr>
              <a:t>-</a:t>
            </a:r>
            <a:r>
              <a:rPr lang="zh-CN" altLang="en-US" sz="1680" b="1" dirty="0">
                <a:solidFill>
                  <a:srgbClr val="221714"/>
                </a:solidFill>
                <a:latin typeface="方正书宋"/>
              </a:rPr>
              <a:t>红字信息确认单</a:t>
            </a:r>
            <a:r>
              <a:rPr lang="en-US" altLang="zh-CN" sz="1680" b="1" dirty="0">
                <a:solidFill>
                  <a:srgbClr val="221714"/>
                </a:solidFill>
                <a:latin typeface="方正书宋"/>
              </a:rPr>
              <a:t>-</a:t>
            </a:r>
            <a:r>
              <a:rPr lang="zh-CN" altLang="en-US" sz="1680" b="1" dirty="0">
                <a:solidFill>
                  <a:srgbClr val="221714"/>
                </a:solidFill>
                <a:latin typeface="方正书宋"/>
              </a:rPr>
              <a:t>红字发票确认信息处理。</a:t>
            </a:r>
            <a:endParaRPr lang="zh-CN" altLang="en-US" sz="1680" b="1" dirty="0"/>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1081405" y="153671"/>
            <a:ext cx="6599555" cy="469900"/>
          </a:xfrm>
          <a:prstGeom prst="rect">
            <a:avLst/>
          </a:prstGeom>
          <a:noFill/>
        </p:spPr>
        <p:txBody>
          <a:bodyPr wrap="square" lIns="101570" tIns="38089" rIns="63481" bIns="38089" rtlCol="0"/>
          <a:lstStyle/>
          <a:p>
            <a:pPr algn="l">
              <a:buSzPct val="100000"/>
            </a:pPr>
            <a:r>
              <a:rPr lang="en-US" altLang="zh-CN" sz="2800" b="1" spc="250" dirty="0">
                <a:solidFill>
                  <a:sysClr val="window" lastClr="FFFFFF"/>
                </a:solidFill>
                <a:latin typeface="微软雅黑" panose="020B0503020204020204" charset="-122"/>
                <a:ea typeface="微软雅黑" panose="020B0503020204020204" charset="-122"/>
                <a:cs typeface="微软雅黑" panose="020B0503020204020204" charset="-122"/>
              </a:rPr>
              <a:t>1.1 </a:t>
            </a:r>
            <a:r>
              <a:rPr lang="zh-CN" altLang="en-US" sz="2800" b="1" spc="250" dirty="0">
                <a:solidFill>
                  <a:sysClr val="window" lastClr="FFFFFF"/>
                </a:solidFill>
                <a:latin typeface="微软雅黑" panose="020B0503020204020204" charset="-122"/>
                <a:ea typeface="微软雅黑" panose="020B0503020204020204" charset="-122"/>
                <a:cs typeface="微软雅黑" panose="020B0503020204020204" charset="-122"/>
              </a:rPr>
              <a:t>金税四期整体情况</a:t>
            </a:r>
            <a:r>
              <a:rPr lang="en-US" altLang="zh-CN" sz="2800" b="1" spc="250" dirty="0">
                <a:solidFill>
                  <a:sysClr val="window" lastClr="FFFFFF"/>
                </a:solidFill>
                <a:latin typeface="微软雅黑" panose="020B0503020204020204" charset="-122"/>
                <a:ea typeface="微软雅黑" panose="020B0503020204020204" charset="-122"/>
                <a:cs typeface="微软雅黑" panose="020B0503020204020204" charset="-122"/>
              </a:rPr>
              <a:t>—</a:t>
            </a:r>
            <a:r>
              <a:rPr lang="zh-CN" altLang="en-US" sz="2800" b="1" spc="250" dirty="0">
                <a:solidFill>
                  <a:sysClr val="window" lastClr="FFFFFF"/>
                </a:solidFill>
                <a:latin typeface="微软雅黑" panose="020B0503020204020204" charset="-122"/>
                <a:ea typeface="微软雅黑" panose="020B0503020204020204" charset="-122"/>
                <a:cs typeface="微软雅黑" panose="020B0503020204020204" charset="-122"/>
              </a:rPr>
              <a:t>政策背景</a:t>
            </a:r>
            <a:endParaRPr lang="zh-CN" altLang="en-US" sz="2800" b="1" spc="250" dirty="0">
              <a:solidFill>
                <a:sysClr val="window" lastClr="FFFFFF"/>
              </a:solidFill>
              <a:latin typeface="微软雅黑" panose="020B0503020204020204" charset="-122"/>
              <a:ea typeface="微软雅黑" panose="020B0503020204020204" charset="-122"/>
              <a:cs typeface="微软雅黑" panose="020B0503020204020204" charset="-122"/>
            </a:endParaRPr>
          </a:p>
        </p:txBody>
      </p:sp>
      <p:sp>
        <p:nvSpPr>
          <p:cNvPr id="3" name="矩形 2"/>
          <p:cNvSpPr/>
          <p:nvPr/>
        </p:nvSpPr>
        <p:spPr>
          <a:xfrm>
            <a:off x="349999" y="5435524"/>
            <a:ext cx="11491998" cy="1087755"/>
          </a:xfrm>
          <a:prstGeom prst="rect">
            <a:avLst/>
          </a:prstGeom>
        </p:spPr>
        <p:txBody>
          <a:bodyPr wrap="square">
            <a:spAutoFit/>
          </a:bodyPr>
          <a:lstStyle/>
          <a:p>
            <a:pPr algn="just"/>
            <a:r>
              <a:rPr lang="zh-CN" altLang="en-US" sz="2160" b="1" dirty="0">
                <a:solidFill>
                  <a:srgbClr val="221714"/>
                </a:solidFill>
                <a:latin typeface="方正书宋"/>
              </a:rPr>
              <a:t>经过购销双方确认后的红字确认单，销方可在红字发票开具模块，开具红票；或者销方开具蓝字发票后，蓝字数电发票的“增值税用途标签”为空、“消费税用途标签”为“未勾选库存”、“入账状态标签”为“未入账”或“已入账撤销”的</a:t>
            </a:r>
            <a:r>
              <a:rPr lang="en-US" altLang="zh-CN" sz="2160" b="1" dirty="0">
                <a:solidFill>
                  <a:srgbClr val="221714"/>
                </a:solidFill>
                <a:latin typeface="方正书宋"/>
              </a:rPr>
              <a:t>,</a:t>
            </a:r>
            <a:r>
              <a:rPr lang="zh-CN" altLang="en-US" sz="2160" b="1" dirty="0">
                <a:solidFill>
                  <a:srgbClr val="221714"/>
                </a:solidFill>
                <a:latin typeface="方正书宋"/>
              </a:rPr>
              <a:t>由销售方发起红冲，不需对方确认，开具红票。</a:t>
            </a:r>
            <a:endParaRPr lang="zh-CN" altLang="en-US" sz="2160" b="1" dirty="0"/>
          </a:p>
        </p:txBody>
      </p:sp>
      <p:pic>
        <p:nvPicPr>
          <p:cNvPr id="5" name="图片 4"/>
          <p:cNvPicPr>
            <a:picLocks noChangeAspect="1"/>
          </p:cNvPicPr>
          <p:nvPr/>
        </p:nvPicPr>
        <p:blipFill>
          <a:blip r:embed="rId2" cstate="print"/>
          <a:stretch>
            <a:fillRect/>
          </a:stretch>
        </p:blipFill>
        <p:spPr>
          <a:xfrm>
            <a:off x="844644" y="751772"/>
            <a:ext cx="10502706" cy="448001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dirty="0">
                <a:sym typeface="+mn-ea"/>
              </a:rPr>
              <a:t>增值税方面</a:t>
            </a:r>
            <a:endParaRPr lang="zh-CN" altLang="en-US"/>
          </a:p>
        </p:txBody>
      </p:sp>
      <p:sp>
        <p:nvSpPr>
          <p:cNvPr id="3" name="内容占位符 2"/>
          <p:cNvSpPr>
            <a:spLocks noGrp="1"/>
          </p:cNvSpPr>
          <p:nvPr>
            <p:ph idx="1"/>
          </p:nvPr>
        </p:nvSpPr>
        <p:spPr/>
        <p:txBody>
          <a:bodyPr/>
          <a:p>
            <a:r>
              <a:rPr lang="en-US" altLang="zh-CN"/>
              <a:t>2.享受主体确定</a:t>
            </a:r>
            <a:endParaRPr lang="en-US" altLang="zh-CN"/>
          </a:p>
          <a:p>
            <a:r>
              <a:rPr lang="zh-CN" altLang="en-US"/>
              <a:t>（1）</a:t>
            </a:r>
            <a:r>
              <a:rPr lang="zh-CN" altLang="en-US">
                <a:sym typeface="+mn-ea"/>
              </a:rPr>
              <a:t>生产性、生活服务业：基本同原政策</a:t>
            </a:r>
            <a:endParaRPr lang="zh-CN" altLang="en-US">
              <a:sym typeface="+mn-ea"/>
            </a:endParaRPr>
          </a:p>
          <a:p>
            <a:r>
              <a:rPr lang="zh-CN" altLang="en-US">
                <a:sym typeface="+mn-ea"/>
              </a:rPr>
              <a:t>生产性服务业纳税人，是指提供邮政服务、电信服务、现代服务、</a:t>
            </a:r>
            <a:r>
              <a:rPr lang="zh-CN" altLang="en-US">
                <a:solidFill>
                  <a:srgbClr val="FF0000"/>
                </a:solidFill>
                <a:sym typeface="+mn-ea"/>
              </a:rPr>
              <a:t>生活服务</a:t>
            </a:r>
            <a:r>
              <a:rPr lang="zh-CN" altLang="en-US">
                <a:sym typeface="+mn-ea"/>
              </a:rPr>
              <a:t>取得的销售额占全部销售额的比重超过50%的纳税人</a:t>
            </a:r>
            <a:endParaRPr lang="zh-CN" altLang="en-US">
              <a:sym typeface="+mn-ea"/>
            </a:endParaRPr>
          </a:p>
          <a:p>
            <a:r>
              <a:rPr lang="zh-CN" altLang="en-US">
                <a:sym typeface="+mn-ea"/>
              </a:rPr>
              <a:t>生活性服务业纳税人，是指提供生活服务取得的销售额占全部销售额的比重超过50%的纳税人</a:t>
            </a:r>
            <a:endParaRPr lang="zh-CN" altLang="en-US">
              <a:sym typeface="+mn-ea"/>
            </a:endParaRPr>
          </a:p>
          <a:p>
            <a:r>
              <a:rPr lang="en-US" altLang="zh-CN">
                <a:solidFill>
                  <a:srgbClr val="FF0000"/>
                </a:solidFill>
                <a:sym typeface="+mn-ea"/>
              </a:rPr>
              <a:t>*</a:t>
            </a:r>
            <a:r>
              <a:rPr lang="zh-CN" altLang="en-US">
                <a:sym typeface="+mn-ea"/>
              </a:rPr>
              <a:t>上年度或前三个的销售额</a:t>
            </a:r>
            <a:endParaRPr lang="zh-CN" altLang="en-US">
              <a:sym typeface="+mn-ea"/>
            </a:endParaRPr>
          </a:p>
          <a:p>
            <a:r>
              <a:rPr lang="en-US" altLang="zh-CN">
                <a:solidFill>
                  <a:srgbClr val="FF0000"/>
                </a:solidFill>
                <a:sym typeface="+mn-ea"/>
              </a:rPr>
              <a:t>*</a:t>
            </a:r>
            <a:r>
              <a:rPr lang="zh-CN" altLang="en-US">
                <a:sym typeface="+mn-ea"/>
              </a:rPr>
              <a:t>年度首次确认加计抵减政策时，通过电子税务局或办税服务厅提交《适用</a:t>
            </a:r>
            <a:r>
              <a:rPr lang="en-US" altLang="zh-CN">
                <a:sym typeface="+mn-ea"/>
              </a:rPr>
              <a:t>5%</a:t>
            </a:r>
            <a:r>
              <a:rPr lang="zh-CN" altLang="en-US">
                <a:sym typeface="+mn-ea"/>
              </a:rPr>
              <a:t>（或10%）加计抵减政策的声明》</a:t>
            </a:r>
            <a:endParaRPr lang="zh-CN" altLang="en-US">
              <a:sym typeface="+mn-ea"/>
            </a:endParaRPr>
          </a:p>
          <a:p>
            <a:r>
              <a:rPr lang="zh-CN" altLang="en-US">
                <a:sym typeface="+mn-ea"/>
              </a:rPr>
              <a:t>（</a:t>
            </a:r>
            <a:r>
              <a:rPr lang="en-US" altLang="zh-CN">
                <a:sym typeface="+mn-ea"/>
              </a:rPr>
              <a:t>2</a:t>
            </a:r>
            <a:r>
              <a:rPr lang="zh-CN" altLang="en-US">
                <a:sym typeface="+mn-ea"/>
              </a:rPr>
              <a:t>）集成电路企业：清单管理</a:t>
            </a:r>
            <a:endParaRPr lang="zh-CN" altLang="en-US">
              <a:sym typeface="+mn-ea"/>
            </a:endParaRPr>
          </a:p>
          <a:p>
            <a:r>
              <a:rPr lang="zh-CN" altLang="en-US">
                <a:sym typeface="+mn-ea"/>
              </a:rPr>
              <a:t>包括集成电路设计、生产、封测、装备、材料企业。采取清单管理，具体适用条件、管理方式和企业清单由工业和信息化部会同发展改革委、财政部、税务总局等部门制定</a:t>
            </a:r>
            <a:endParaRPr lang="zh-CN" altLang="en-US">
              <a:sym typeface="+mn-ea"/>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1081405" y="153671"/>
            <a:ext cx="6599555" cy="469900"/>
          </a:xfrm>
          <a:prstGeom prst="rect">
            <a:avLst/>
          </a:prstGeom>
          <a:noFill/>
        </p:spPr>
        <p:txBody>
          <a:bodyPr wrap="square" lIns="101570" tIns="38089" rIns="63481" bIns="38089" rtlCol="0"/>
          <a:lstStyle/>
          <a:p>
            <a:pPr algn="l">
              <a:buSzPct val="100000"/>
            </a:pPr>
            <a:r>
              <a:rPr lang="en-US" altLang="zh-CN" sz="2800" b="1" spc="250" dirty="0">
                <a:solidFill>
                  <a:sysClr val="window" lastClr="FFFFFF"/>
                </a:solidFill>
                <a:latin typeface="微软雅黑" panose="020B0503020204020204" charset="-122"/>
                <a:ea typeface="微软雅黑" panose="020B0503020204020204" charset="-122"/>
                <a:cs typeface="微软雅黑" panose="020B0503020204020204" charset="-122"/>
              </a:rPr>
              <a:t>1.1 </a:t>
            </a:r>
            <a:r>
              <a:rPr lang="zh-CN" altLang="en-US" sz="2800" b="1" spc="250" dirty="0">
                <a:solidFill>
                  <a:sysClr val="window" lastClr="FFFFFF"/>
                </a:solidFill>
                <a:latin typeface="微软雅黑" panose="020B0503020204020204" charset="-122"/>
                <a:ea typeface="微软雅黑" panose="020B0503020204020204" charset="-122"/>
                <a:cs typeface="微软雅黑" panose="020B0503020204020204" charset="-122"/>
              </a:rPr>
              <a:t>金税四期整体情况</a:t>
            </a:r>
            <a:r>
              <a:rPr lang="en-US" altLang="zh-CN" sz="2800" b="1" spc="250" dirty="0">
                <a:solidFill>
                  <a:sysClr val="window" lastClr="FFFFFF"/>
                </a:solidFill>
                <a:latin typeface="微软雅黑" panose="020B0503020204020204" charset="-122"/>
                <a:ea typeface="微软雅黑" panose="020B0503020204020204" charset="-122"/>
                <a:cs typeface="微软雅黑" panose="020B0503020204020204" charset="-122"/>
              </a:rPr>
              <a:t>—</a:t>
            </a:r>
            <a:r>
              <a:rPr lang="zh-CN" altLang="en-US" sz="2800" b="1" spc="250" dirty="0">
                <a:solidFill>
                  <a:sysClr val="window" lastClr="FFFFFF"/>
                </a:solidFill>
                <a:latin typeface="微软雅黑" panose="020B0503020204020204" charset="-122"/>
                <a:ea typeface="微软雅黑" panose="020B0503020204020204" charset="-122"/>
                <a:cs typeface="微软雅黑" panose="020B0503020204020204" charset="-122"/>
              </a:rPr>
              <a:t>政策背景</a:t>
            </a:r>
            <a:endParaRPr lang="zh-CN" altLang="en-US" sz="2800" b="1" spc="250" dirty="0">
              <a:solidFill>
                <a:sysClr val="window" lastClr="FFFFFF"/>
              </a:solidFill>
              <a:latin typeface="微软雅黑" panose="020B0503020204020204" charset="-122"/>
              <a:ea typeface="微软雅黑" panose="020B0503020204020204" charset="-122"/>
              <a:cs typeface="微软雅黑" panose="020B0503020204020204" charset="-122"/>
            </a:endParaRPr>
          </a:p>
        </p:txBody>
      </p:sp>
      <p:sp>
        <p:nvSpPr>
          <p:cNvPr id="3" name="矩形 2"/>
          <p:cNvSpPr/>
          <p:nvPr/>
        </p:nvSpPr>
        <p:spPr>
          <a:xfrm>
            <a:off x="4663986" y="6090146"/>
            <a:ext cx="2377440" cy="423545"/>
          </a:xfrm>
          <a:prstGeom prst="rect">
            <a:avLst/>
          </a:prstGeom>
        </p:spPr>
        <p:txBody>
          <a:bodyPr wrap="none">
            <a:spAutoFit/>
          </a:bodyPr>
          <a:lstStyle/>
          <a:p>
            <a:r>
              <a:rPr lang="zh-CN" altLang="en-US" sz="2160" b="1" dirty="0">
                <a:solidFill>
                  <a:srgbClr val="221714"/>
                </a:solidFill>
                <a:latin typeface="方正书宋"/>
              </a:rPr>
              <a:t>红字发票开具页面</a:t>
            </a:r>
            <a:endParaRPr lang="zh-CN" altLang="en-US" sz="2160" b="1" dirty="0"/>
          </a:p>
        </p:txBody>
      </p:sp>
      <p:pic>
        <p:nvPicPr>
          <p:cNvPr id="5" name="图片 4"/>
          <p:cNvPicPr>
            <a:picLocks noChangeAspect="1"/>
          </p:cNvPicPr>
          <p:nvPr/>
        </p:nvPicPr>
        <p:blipFill>
          <a:blip r:embed="rId2" cstate="print"/>
          <a:stretch>
            <a:fillRect/>
          </a:stretch>
        </p:blipFill>
        <p:spPr>
          <a:xfrm>
            <a:off x="535942" y="942794"/>
            <a:ext cx="11120116" cy="497241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1081405" y="153671"/>
            <a:ext cx="6599555" cy="469900"/>
          </a:xfrm>
          <a:prstGeom prst="rect">
            <a:avLst/>
          </a:prstGeom>
          <a:noFill/>
        </p:spPr>
        <p:txBody>
          <a:bodyPr wrap="square" lIns="101570" tIns="38089" rIns="63481" bIns="38089" rtlCol="0"/>
          <a:lstStyle/>
          <a:p>
            <a:pPr algn="l">
              <a:buSzPct val="100000"/>
            </a:pPr>
            <a:r>
              <a:rPr lang="en-US" altLang="zh-CN" sz="2800" b="1" spc="250" dirty="0">
                <a:solidFill>
                  <a:sysClr val="window" lastClr="FFFFFF"/>
                </a:solidFill>
                <a:latin typeface="微软雅黑" panose="020B0503020204020204" charset="-122"/>
                <a:ea typeface="微软雅黑" panose="020B0503020204020204" charset="-122"/>
                <a:cs typeface="微软雅黑" panose="020B0503020204020204" charset="-122"/>
              </a:rPr>
              <a:t>1.1 </a:t>
            </a:r>
            <a:r>
              <a:rPr lang="zh-CN" altLang="en-US" sz="2800" b="1" spc="250" dirty="0">
                <a:solidFill>
                  <a:sysClr val="window" lastClr="FFFFFF"/>
                </a:solidFill>
                <a:latin typeface="微软雅黑" panose="020B0503020204020204" charset="-122"/>
                <a:ea typeface="微软雅黑" panose="020B0503020204020204" charset="-122"/>
                <a:cs typeface="微软雅黑" panose="020B0503020204020204" charset="-122"/>
              </a:rPr>
              <a:t>金税四期整体情况</a:t>
            </a:r>
            <a:r>
              <a:rPr lang="en-US" altLang="zh-CN" sz="2800" b="1" spc="250" dirty="0">
                <a:solidFill>
                  <a:sysClr val="window" lastClr="FFFFFF"/>
                </a:solidFill>
                <a:latin typeface="微软雅黑" panose="020B0503020204020204" charset="-122"/>
                <a:ea typeface="微软雅黑" panose="020B0503020204020204" charset="-122"/>
                <a:cs typeface="微软雅黑" panose="020B0503020204020204" charset="-122"/>
              </a:rPr>
              <a:t>—</a:t>
            </a:r>
            <a:r>
              <a:rPr lang="zh-CN" altLang="en-US" sz="2800" b="1" spc="250" dirty="0">
                <a:solidFill>
                  <a:sysClr val="window" lastClr="FFFFFF"/>
                </a:solidFill>
                <a:latin typeface="微软雅黑" panose="020B0503020204020204" charset="-122"/>
                <a:ea typeface="微软雅黑" panose="020B0503020204020204" charset="-122"/>
                <a:cs typeface="微软雅黑" panose="020B0503020204020204" charset="-122"/>
              </a:rPr>
              <a:t>政策背景</a:t>
            </a:r>
            <a:endParaRPr lang="zh-CN" altLang="en-US" sz="2800" b="1" spc="250" dirty="0">
              <a:solidFill>
                <a:sysClr val="window" lastClr="FFFFFF"/>
              </a:solidFill>
              <a:latin typeface="微软雅黑" panose="020B0503020204020204" charset="-122"/>
              <a:ea typeface="微软雅黑" panose="020B0503020204020204" charset="-122"/>
              <a:cs typeface="微软雅黑" panose="020B0503020204020204" charset="-122"/>
            </a:endParaRPr>
          </a:p>
        </p:txBody>
      </p:sp>
      <p:sp>
        <p:nvSpPr>
          <p:cNvPr id="3" name="矩形 2"/>
          <p:cNvSpPr/>
          <p:nvPr/>
        </p:nvSpPr>
        <p:spPr>
          <a:xfrm>
            <a:off x="4263574" y="6261131"/>
            <a:ext cx="3613150" cy="423545"/>
          </a:xfrm>
          <a:prstGeom prst="rect">
            <a:avLst/>
          </a:prstGeom>
        </p:spPr>
        <p:txBody>
          <a:bodyPr wrap="none">
            <a:spAutoFit/>
          </a:bodyPr>
          <a:lstStyle/>
          <a:p>
            <a:r>
              <a:rPr lang="zh-CN" altLang="en-US" sz="2160" b="1" dirty="0">
                <a:solidFill>
                  <a:srgbClr val="221714"/>
                </a:solidFill>
                <a:latin typeface="方正楷体"/>
              </a:rPr>
              <a:t>红字发票开具</a:t>
            </a:r>
            <a:r>
              <a:rPr lang="en-US" altLang="zh-CN" sz="2160" b="1" dirty="0">
                <a:solidFill>
                  <a:srgbClr val="221714"/>
                </a:solidFill>
                <a:latin typeface="方正楷体"/>
              </a:rPr>
              <a:t>-</a:t>
            </a:r>
            <a:r>
              <a:rPr lang="zh-CN" altLang="en-US" sz="2160" b="1" dirty="0">
                <a:solidFill>
                  <a:srgbClr val="221714"/>
                </a:solidFill>
                <a:latin typeface="方正楷体"/>
              </a:rPr>
              <a:t>开具成功页面</a:t>
            </a:r>
            <a:endParaRPr lang="zh-CN" altLang="en-US" sz="2160" b="1" dirty="0"/>
          </a:p>
        </p:txBody>
      </p:sp>
      <p:pic>
        <p:nvPicPr>
          <p:cNvPr id="5" name="图片 4"/>
          <p:cNvPicPr>
            <a:picLocks noChangeAspect="1"/>
          </p:cNvPicPr>
          <p:nvPr/>
        </p:nvPicPr>
        <p:blipFill>
          <a:blip r:embed="rId2" cstate="print"/>
          <a:stretch>
            <a:fillRect/>
          </a:stretch>
        </p:blipFill>
        <p:spPr>
          <a:xfrm>
            <a:off x="774834" y="923226"/>
            <a:ext cx="10642331" cy="4652083"/>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t>增值税方面</a:t>
            </a:r>
            <a:endParaRPr lang="zh-CN" altLang="en-US"/>
          </a:p>
        </p:txBody>
      </p:sp>
      <p:sp>
        <p:nvSpPr>
          <p:cNvPr id="3" name="内容占位符 2"/>
          <p:cNvSpPr>
            <a:spLocks noGrp="1"/>
          </p:cNvSpPr>
          <p:nvPr>
            <p:ph idx="1"/>
          </p:nvPr>
        </p:nvSpPr>
        <p:spPr/>
        <p:txBody>
          <a:bodyPr/>
          <a:p>
            <a:r>
              <a:rPr lang="zh-CN" altLang="en-US"/>
              <a:t>试点纳税人收到非电子发票服务平台开具的发票需要开具红字发票</a:t>
            </a:r>
            <a:endParaRPr lang="zh-CN" altLang="en-US"/>
          </a:p>
          <a:p>
            <a:r>
              <a:rPr lang="zh-CN" altLang="en-US"/>
              <a:t>纳税人发生《国家税务总局关于红字增值税发票开具有关问题的公告》（2016年第47号）第一条以及《国家税务总局关于在新办纳税人中实行增值税专用发票电子化有关事项的公告》（2020年第22号）第七条规定情形的（</a:t>
            </a:r>
            <a:r>
              <a:rPr lang="zh-CN" altLang="en-US">
                <a:solidFill>
                  <a:srgbClr val="FF0000"/>
                </a:solidFill>
              </a:rPr>
              <a:t>仅限专票</a:t>
            </a:r>
            <a:r>
              <a:rPr lang="zh-CN" altLang="en-US"/>
              <a:t>），购买方为试点纳税人时，购买方可通过电子发票服务平台填开并上传《开具红字增值税专用发票</a:t>
            </a:r>
            <a:r>
              <a:rPr lang="zh-CN" altLang="en-US">
                <a:solidFill>
                  <a:srgbClr val="FF0000"/>
                </a:solidFill>
              </a:rPr>
              <a:t>信息表</a:t>
            </a:r>
            <a:r>
              <a:rPr lang="zh-CN" altLang="en-US"/>
              <a:t>》</a:t>
            </a:r>
            <a:endParaRPr lang="zh-CN" altLang="en-US"/>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ym typeface="+mn-ea"/>
              </a:rPr>
              <a:t>增值税方面</a:t>
            </a:r>
            <a:endParaRPr lang="zh-CN" altLang="en-US"/>
          </a:p>
        </p:txBody>
      </p:sp>
      <p:sp>
        <p:nvSpPr>
          <p:cNvPr id="3" name="内容占位符 2"/>
          <p:cNvSpPr>
            <a:spLocks noGrp="1"/>
          </p:cNvSpPr>
          <p:nvPr>
            <p:ph idx="1"/>
          </p:nvPr>
        </p:nvSpPr>
        <p:spPr/>
        <p:txBody>
          <a:bodyPr/>
          <a:p>
            <a:r>
              <a:rPr lang="en-US" altLang="zh-CN"/>
              <a:t>6.税务数字账户</a:t>
            </a:r>
            <a:endParaRPr lang="en-US" altLang="zh-CN"/>
          </a:p>
          <a:p>
            <a:r>
              <a:rPr lang="en-US" altLang="zh-CN"/>
              <a:t>电子发票服务平台税务数字账户自动归集发票数据，供试点纳税人进行发票的查询、查验、下载、打印和用途确认，并提供税收政策查询、开具金额总额度调整申请、发票风险提示等功能</a:t>
            </a:r>
            <a:endParaRPr lang="en-US" altLang="zh-CN"/>
          </a:p>
        </p:txBody>
      </p:sp>
      <p:pic>
        <p:nvPicPr>
          <p:cNvPr id="5" name="图片 4"/>
          <p:cNvPicPr>
            <a:picLocks noChangeAspect="1"/>
          </p:cNvPicPr>
          <p:nvPr>
            <p:custDataLst>
              <p:tags r:id="rId1"/>
            </p:custDataLst>
          </p:nvPr>
        </p:nvPicPr>
        <p:blipFill>
          <a:blip r:embed="rId2" cstate="print"/>
          <a:stretch>
            <a:fillRect/>
          </a:stretch>
        </p:blipFill>
        <p:spPr>
          <a:xfrm>
            <a:off x="838200" y="2481580"/>
            <a:ext cx="10231120" cy="4376420"/>
          </a:xfrm>
          <a:prstGeom prst="rect">
            <a:avLst/>
          </a:prstGeom>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ym typeface="+mn-ea"/>
              </a:rPr>
              <a:t>增值税方面</a:t>
            </a:r>
            <a:endParaRPr lang="zh-CN" altLang="en-US"/>
          </a:p>
        </p:txBody>
      </p:sp>
      <p:sp>
        <p:nvSpPr>
          <p:cNvPr id="3" name="内容占位符 2"/>
          <p:cNvSpPr>
            <a:spLocks noGrp="1"/>
          </p:cNvSpPr>
          <p:nvPr>
            <p:ph idx="1"/>
          </p:nvPr>
        </p:nvSpPr>
        <p:spPr/>
        <p:txBody>
          <a:bodyPr/>
          <a:p>
            <a:r>
              <a:rPr lang="zh-CN" altLang="en-US"/>
              <a:t>（</a:t>
            </a:r>
            <a:r>
              <a:rPr lang="en-US" altLang="zh-CN"/>
              <a:t>1</a:t>
            </a:r>
            <a:r>
              <a:rPr lang="zh-CN" altLang="en-US"/>
              <a:t>）用途</a:t>
            </a:r>
            <a:r>
              <a:rPr lang="zh-CN" altLang="en-US"/>
              <a:t>确认</a:t>
            </a:r>
            <a:endParaRPr lang="zh-CN" altLang="en-US"/>
          </a:p>
          <a:p>
            <a:r>
              <a:rPr lang="zh-CN" altLang="en-US"/>
              <a:t>自2023年3月30日起，试点纳税人可通过电子发票服务平台税务数字账户使用发票用途确认、风险提示、信息下载等功能，不再通过增值税发票综合服务平台使用上述功能</a:t>
            </a:r>
            <a:r>
              <a:rPr lang="en-US" altLang="zh-CN"/>
              <a:t> </a:t>
            </a:r>
            <a:endParaRPr lang="zh-CN" altLang="en-US"/>
          </a:p>
          <a:p>
            <a:r>
              <a:rPr lang="zh-CN" altLang="en-US">
                <a:solidFill>
                  <a:srgbClr val="FF0000"/>
                </a:solidFill>
              </a:rPr>
              <a:t>试点纳税人</a:t>
            </a:r>
            <a:r>
              <a:rPr lang="zh-CN" altLang="en-US"/>
              <a:t>取得带有“增值税专用发票”字样的数电票、带有“普通发票”字样的数电票、纸质专票和纸质普票等符合规定的增值税扣税凭证，如需用于申报抵扣增值税进项税额或申请出口退税、代办退税的，应当通过电子发票服务平台税务数字账户确认用途。</a:t>
            </a:r>
            <a:r>
              <a:rPr lang="zh-CN" altLang="en-US">
                <a:solidFill>
                  <a:srgbClr val="FF0000"/>
                </a:solidFill>
              </a:rPr>
              <a:t>非试点纳税人</a:t>
            </a:r>
            <a:r>
              <a:rPr lang="zh-CN" altLang="en-US"/>
              <a:t>继续通过增值税发票综合服务平台使用相关增值税扣税凭证功能。纳税人确认用途有误的，可向主管税务机关申请更正</a:t>
            </a:r>
            <a:r>
              <a:rPr lang="en-US" altLang="zh-CN"/>
              <a:t> </a:t>
            </a:r>
            <a:endParaRPr lang="zh-CN" altLang="en-US"/>
          </a:p>
          <a:p>
            <a:r>
              <a:rPr lang="zh-CN" altLang="en-US">
                <a:solidFill>
                  <a:srgbClr val="FF0000"/>
                </a:solidFill>
              </a:rPr>
              <a:t>试点纳税人</a:t>
            </a:r>
            <a:r>
              <a:rPr lang="zh-CN" altLang="en-US"/>
              <a:t>可以通过电子发票服务平台税务数字账户对符合规定的农产品增值税扣税凭证进行用途确认，</a:t>
            </a:r>
            <a:r>
              <a:rPr lang="zh-CN" altLang="en-US">
                <a:solidFill>
                  <a:srgbClr val="FF0000"/>
                </a:solidFill>
              </a:rPr>
              <a:t>计算</a:t>
            </a:r>
            <a:r>
              <a:rPr lang="zh-CN" altLang="en-US"/>
              <a:t>用于抵扣的进项税额。其中，试点纳税人购进用于生产或者委托加工13%税率货物的农产品，可以由主管税务机关开通</a:t>
            </a:r>
            <a:r>
              <a:rPr lang="zh-CN" altLang="en-US">
                <a:solidFill>
                  <a:srgbClr val="FF0000"/>
                </a:solidFill>
              </a:rPr>
              <a:t>加计</a:t>
            </a:r>
            <a:r>
              <a:rPr lang="zh-CN" altLang="en-US"/>
              <a:t>扣除农产品进项税额确认功能，在生产领用当期计算加计扣除农产品进项税额</a:t>
            </a:r>
            <a:r>
              <a:rPr lang="en-US" altLang="zh-CN"/>
              <a:t> </a:t>
            </a:r>
            <a:endParaRPr lang="en-US" altLang="zh-CN"/>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504510" y="887071"/>
            <a:ext cx="4838569" cy="396494"/>
          </a:xfrm>
          <a:prstGeom prst="rect">
            <a:avLst/>
          </a:prstGeom>
          <a:noFill/>
        </p:spPr>
        <p:txBody>
          <a:bodyPr/>
          <a:lstStyle/>
          <a:p>
            <a:pPr algn="ctr">
              <a:lnSpc>
                <a:spcPct val="160000"/>
              </a:lnSpc>
              <a:defRPr/>
            </a:pPr>
            <a:r>
              <a:rPr lang="zh-CN" altLang="en-US" sz="2700" spc="211" dirty="0">
                <a:solidFill>
                  <a:srgbClr val="000000">
                    <a:lumMod val="75000"/>
                    <a:lumOff val="25000"/>
                  </a:srgbClr>
                </a:solidFill>
                <a:latin typeface="思源黑体 CN Bold" panose="020B0800000000000000" charset="-122"/>
                <a:ea typeface="思源黑体 CN Bold" panose="020B0800000000000000" charset="-122"/>
                <a:sym typeface="+mn-ea"/>
              </a:rPr>
              <a:t>认证流程</a:t>
            </a:r>
            <a:endParaRPr lang="zh-CN" altLang="en-US" sz="2700" spc="211" dirty="0">
              <a:solidFill>
                <a:srgbClr val="000000">
                  <a:lumMod val="75000"/>
                  <a:lumOff val="25000"/>
                </a:srgbClr>
              </a:solidFill>
              <a:latin typeface="思源黑体 CN Bold" panose="020B0800000000000000" charset="-122"/>
              <a:ea typeface="思源黑体 CN Bold" panose="020B0800000000000000" charset="-122"/>
              <a:sym typeface="+mn-ea"/>
            </a:endParaRPr>
          </a:p>
        </p:txBody>
      </p:sp>
      <p:grpSp>
        <p:nvGrpSpPr>
          <p:cNvPr id="55299" name="组合 52" descr="7b0a202020202274657874626f78223a20227b5c2263617465676f72795f69645c223a31303431302c5c2269645c223a32303334323031337d220a7d0a"/>
          <p:cNvGrpSpPr/>
          <p:nvPr/>
        </p:nvGrpSpPr>
        <p:grpSpPr bwMode="auto">
          <a:xfrm>
            <a:off x="3429325" y="1653179"/>
            <a:ext cx="4671827" cy="503155"/>
            <a:chOff x="5370" y="3542"/>
            <a:chExt cx="10747" cy="4845"/>
          </a:xfrm>
        </p:grpSpPr>
        <p:sp>
          <p:nvSpPr>
            <p:cNvPr id="54" name="矩形 53"/>
            <p:cNvSpPr/>
            <p:nvPr/>
          </p:nvSpPr>
          <p:spPr>
            <a:xfrm>
              <a:off x="5370" y="3801"/>
              <a:ext cx="10234" cy="3494"/>
            </a:xfrm>
            <a:prstGeom prst="rect">
              <a:avLst/>
            </a:prstGeom>
            <a:pattFill prst="ltHorz">
              <a:fgClr>
                <a:schemeClr val="bg1"/>
              </a:fgClr>
              <a:bgClr>
                <a:srgbClr val="EBF7FA"/>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sz="1520"/>
            </a:p>
          </p:txBody>
        </p:sp>
        <p:sp>
          <p:nvSpPr>
            <p:cNvPr id="55" name="任意多边形 54"/>
            <p:cNvSpPr/>
            <p:nvPr/>
          </p:nvSpPr>
          <p:spPr>
            <a:xfrm>
              <a:off x="5370" y="3542"/>
              <a:ext cx="10234" cy="3753"/>
            </a:xfrm>
            <a:custGeom>
              <a:avLst/>
              <a:gdLst>
                <a:gd name="connisteX0" fmla="*/ 0 w 5389880"/>
                <a:gd name="connsiteY0" fmla="*/ 0 h 2423795"/>
                <a:gd name="connisteX1" fmla="*/ 5389880 w 5389880"/>
                <a:gd name="connsiteY1" fmla="*/ 0 h 2423795"/>
                <a:gd name="connisteX2" fmla="*/ 5389880 w 5389880"/>
                <a:gd name="connsiteY2" fmla="*/ 2423795 h 2423795"/>
              </a:gdLst>
              <a:ahLst/>
              <a:cxnLst>
                <a:cxn ang="0">
                  <a:pos x="connisteX0" y="connsiteY0"/>
                </a:cxn>
                <a:cxn ang="0">
                  <a:pos x="connisteX1" y="connsiteY1"/>
                </a:cxn>
                <a:cxn ang="0">
                  <a:pos x="connisteX2" y="connsiteY2"/>
                </a:cxn>
              </a:cxnLst>
              <a:rect l="l" t="t" r="r" b="b"/>
              <a:pathLst>
                <a:path w="5389880" h="2423795">
                  <a:moveTo>
                    <a:pt x="0" y="0"/>
                  </a:moveTo>
                  <a:lnTo>
                    <a:pt x="5389880" y="0"/>
                  </a:lnTo>
                  <a:lnTo>
                    <a:pt x="5389880" y="2423795"/>
                  </a:lnTo>
                </a:path>
              </a:pathLst>
            </a:custGeom>
            <a:noFill/>
            <a:ln w="63500">
              <a:solidFill>
                <a:srgbClr val="A1D8E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sz="1520"/>
            </a:p>
          </p:txBody>
        </p:sp>
        <p:sp>
          <p:nvSpPr>
            <p:cNvPr id="56" name="文本框 55"/>
            <p:cNvSpPr txBox="1"/>
            <p:nvPr/>
          </p:nvSpPr>
          <p:spPr>
            <a:xfrm>
              <a:off x="5370" y="4205"/>
              <a:ext cx="10747" cy="4182"/>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lnSpc>
                  <a:spcPct val="120000"/>
                </a:lnSpc>
                <a:defRPr/>
              </a:pPr>
              <a:r>
                <a:rPr lang="zh-CN" altLang="en-US" sz="1855" dirty="0">
                  <a:latin typeface="汉仪晓波折纸体简" panose="00020600040101010101" charset="-122"/>
                  <a:ea typeface="汉仪晓波折纸体简" panose="00020600040101010101" charset="-122"/>
                  <a:cs typeface="汉仪晓波折纸体简" panose="00020600040101010101" charset="-122"/>
                </a:rPr>
                <a:t>现勾选抵扣</a:t>
              </a:r>
              <a:r>
                <a:rPr lang="en-US" altLang="zh-CN" sz="1855" dirty="0">
                  <a:latin typeface="汉仪晓波折纸体简" panose="00020600040101010101" charset="-122"/>
                  <a:ea typeface="汉仪晓波折纸体简" panose="00020600040101010101" charset="-122"/>
                  <a:cs typeface="汉仪晓波折纸体简" panose="00020600040101010101" charset="-122"/>
                </a:rPr>
                <a:t>——</a:t>
              </a:r>
              <a:r>
                <a:rPr lang="zh-CN" altLang="en-US" sz="1855" b="1" dirty="0">
                  <a:solidFill>
                    <a:srgbClr val="FF0000"/>
                  </a:solidFill>
                  <a:latin typeface="汉仪晓波折纸体简" panose="00020600040101010101" charset="-122"/>
                  <a:ea typeface="汉仪晓波折纸体简" panose="00020600040101010101" charset="-122"/>
                  <a:cs typeface="汉仪晓波折纸体简" panose="00020600040101010101" charset="-122"/>
                </a:rPr>
                <a:t>电子税务局（数字账户）</a:t>
              </a:r>
              <a:endParaRPr lang="zh-CN" altLang="en-US" sz="1855" b="1" dirty="0">
                <a:solidFill>
                  <a:srgbClr val="FF0000"/>
                </a:solidFill>
                <a:latin typeface="汉仪晓波折纸体简" panose="00020600040101010101" charset="-122"/>
                <a:ea typeface="汉仪晓波折纸体简" panose="00020600040101010101" charset="-122"/>
                <a:cs typeface="汉仪晓波折纸体简" panose="00020600040101010101" charset="-122"/>
              </a:endParaRPr>
            </a:p>
          </p:txBody>
        </p:sp>
      </p:grpSp>
      <p:pic>
        <p:nvPicPr>
          <p:cNvPr id="55300" name="图片 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2330149" y="2572171"/>
            <a:ext cx="7866035" cy="357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2"/>
    </p:custDataLst>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522470" y="6234428"/>
            <a:ext cx="2377440" cy="423545"/>
          </a:xfrm>
          <a:prstGeom prst="rect">
            <a:avLst/>
          </a:prstGeom>
        </p:spPr>
        <p:txBody>
          <a:bodyPr wrap="none">
            <a:spAutoFit/>
          </a:bodyPr>
          <a:lstStyle/>
          <a:p>
            <a:r>
              <a:rPr lang="zh-CN" altLang="en-US" sz="2160" b="1" dirty="0">
                <a:solidFill>
                  <a:srgbClr val="221714"/>
                </a:solidFill>
                <a:latin typeface="方正楷体"/>
              </a:rPr>
              <a:t>税务数字账户界面</a:t>
            </a:r>
            <a:endParaRPr lang="zh-CN" altLang="en-US" sz="2160" b="1" dirty="0"/>
          </a:p>
        </p:txBody>
      </p:sp>
      <p:sp>
        <p:nvSpPr>
          <p:cNvPr id="6" name="矩形 5"/>
          <p:cNvSpPr/>
          <p:nvPr/>
        </p:nvSpPr>
        <p:spPr bwMode="auto">
          <a:xfrm>
            <a:off x="1081405" y="2564940"/>
            <a:ext cx="1126325" cy="1209684"/>
          </a:xfrm>
          <a:prstGeom prst="rect">
            <a:avLst/>
          </a:prstGeom>
          <a:solidFill>
            <a:srgbClr val="FF0000"/>
          </a:solidFill>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109728" tIns="54864" rIns="109728" bIns="54864" numCol="1" rtlCol="0" anchor="t" anchorCtr="0" compatLnSpc="1"/>
          <a:lstStyle/>
          <a:p>
            <a: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sz="2160" b="0" i="0" u="none" strike="noStrike" cap="none" normalizeH="0" baseline="0">
              <a:ln>
                <a:noFill/>
              </a:ln>
              <a:solidFill>
                <a:schemeClr val="tx1"/>
              </a:solidFill>
              <a:effectLst/>
              <a:latin typeface="Calibri" panose="020F0502020204030204" charset="0"/>
              <a:ea typeface="宋体" panose="02010600030101010101" pitchFamily="2" charset="-122"/>
            </a:endParaRPr>
          </a:p>
        </p:txBody>
      </p:sp>
      <p:sp>
        <p:nvSpPr>
          <p:cNvPr id="7" name="矩形 6"/>
          <p:cNvSpPr/>
          <p:nvPr/>
        </p:nvSpPr>
        <p:spPr bwMode="auto">
          <a:xfrm>
            <a:off x="1081405" y="2555047"/>
            <a:ext cx="1097280" cy="1097280"/>
          </a:xfrm>
          <a:prstGeom prst="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109728" tIns="54864" rIns="109728" bIns="54864" numCol="1" rtlCol="0" anchor="t" anchorCtr="0" compatLnSpc="1"/>
          <a:lstStyle/>
          <a:p>
            <a: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sz="2160" b="0" i="0" u="none" strike="noStrike" cap="none" normalizeH="0" baseline="0">
              <a:ln>
                <a:noFill/>
              </a:ln>
              <a:solidFill>
                <a:schemeClr val="tx1"/>
              </a:solidFill>
              <a:effectLst/>
              <a:latin typeface="Calibri" panose="020F0502020204030204" charset="0"/>
              <a:ea typeface="宋体" panose="02010600030101010101" pitchFamily="2" charset="-122"/>
            </a:endParaRPr>
          </a:p>
        </p:txBody>
      </p:sp>
      <p:pic>
        <p:nvPicPr>
          <p:cNvPr id="5" name="图片 4"/>
          <p:cNvPicPr>
            <a:picLocks noChangeAspect="1"/>
          </p:cNvPicPr>
          <p:nvPr>
            <p:custDataLst>
              <p:tags r:id="rId1"/>
            </p:custDataLst>
          </p:nvPr>
        </p:nvPicPr>
        <p:blipFill>
          <a:blip r:embed="rId2" cstate="print"/>
          <a:stretch>
            <a:fillRect/>
          </a:stretch>
        </p:blipFill>
        <p:spPr>
          <a:xfrm>
            <a:off x="825234" y="1238305"/>
            <a:ext cx="10243488" cy="4381388"/>
          </a:xfrm>
          <a:prstGeom prst="rect">
            <a:avLst/>
          </a:prstGeom>
        </p:spPr>
      </p:pic>
      <p:sp>
        <p:nvSpPr>
          <p:cNvPr id="8" name="矩形 7"/>
          <p:cNvSpPr/>
          <p:nvPr/>
        </p:nvSpPr>
        <p:spPr bwMode="auto">
          <a:xfrm>
            <a:off x="1052360" y="2555047"/>
            <a:ext cx="1126325" cy="1219577"/>
          </a:xfrm>
          <a:prstGeom prst="rect">
            <a:avLst/>
          </a:prstGeom>
          <a:noFill/>
          <a:ln w="57150">
            <a:solidFill>
              <a:srgbClr val="FF0000"/>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109728" tIns="54864" rIns="109728" bIns="54864" numCol="1" rtlCol="0" anchor="t" anchorCtr="0" compatLnSpc="1"/>
          <a:lstStyle/>
          <a:p>
            <a: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sz="2160" b="0" i="0" u="none" strike="noStrike" cap="none" normalizeH="0" baseline="0" dirty="0">
              <a:ln>
                <a:noFill/>
              </a:ln>
              <a:solidFill>
                <a:schemeClr val="tx1"/>
              </a:solidFill>
              <a:effectLst/>
              <a:latin typeface="Calibri" panose="020F0502020204030204" charset="0"/>
              <a:ea typeface="宋体" panose="02010600030101010101" pitchFamily="2"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1081405" y="153671"/>
            <a:ext cx="6599555" cy="469900"/>
          </a:xfrm>
          <a:prstGeom prst="rect">
            <a:avLst/>
          </a:prstGeom>
          <a:noFill/>
        </p:spPr>
        <p:txBody>
          <a:bodyPr wrap="square" lIns="101570" tIns="38089" rIns="63481" bIns="38089" rtlCol="0"/>
          <a:lstStyle/>
          <a:p>
            <a:pPr algn="l">
              <a:buSzPct val="100000"/>
            </a:pPr>
            <a:r>
              <a:rPr lang="en-US" altLang="zh-CN" sz="2800" b="1" spc="250" dirty="0">
                <a:solidFill>
                  <a:sysClr val="window" lastClr="FFFFFF"/>
                </a:solidFill>
                <a:latin typeface="微软雅黑" panose="020B0503020204020204" charset="-122"/>
                <a:ea typeface="微软雅黑" panose="020B0503020204020204" charset="-122"/>
                <a:cs typeface="微软雅黑" panose="020B0503020204020204" charset="-122"/>
              </a:rPr>
              <a:t>1.1 </a:t>
            </a:r>
            <a:r>
              <a:rPr lang="zh-CN" altLang="en-US" sz="2800" b="1" spc="250" dirty="0">
                <a:solidFill>
                  <a:sysClr val="window" lastClr="FFFFFF"/>
                </a:solidFill>
                <a:latin typeface="微软雅黑" panose="020B0503020204020204" charset="-122"/>
                <a:ea typeface="微软雅黑" panose="020B0503020204020204" charset="-122"/>
                <a:cs typeface="微软雅黑" panose="020B0503020204020204" charset="-122"/>
              </a:rPr>
              <a:t>金税四期整体情况</a:t>
            </a:r>
            <a:r>
              <a:rPr lang="en-US" altLang="zh-CN" sz="2800" b="1" spc="250" dirty="0">
                <a:solidFill>
                  <a:sysClr val="window" lastClr="FFFFFF"/>
                </a:solidFill>
                <a:latin typeface="微软雅黑" panose="020B0503020204020204" charset="-122"/>
                <a:ea typeface="微软雅黑" panose="020B0503020204020204" charset="-122"/>
                <a:cs typeface="微软雅黑" panose="020B0503020204020204" charset="-122"/>
              </a:rPr>
              <a:t>—</a:t>
            </a:r>
            <a:r>
              <a:rPr lang="zh-CN" altLang="en-US" sz="2800" b="1" spc="250" dirty="0">
                <a:solidFill>
                  <a:sysClr val="window" lastClr="FFFFFF"/>
                </a:solidFill>
                <a:latin typeface="微软雅黑" panose="020B0503020204020204" charset="-122"/>
                <a:ea typeface="微软雅黑" panose="020B0503020204020204" charset="-122"/>
                <a:cs typeface="微软雅黑" panose="020B0503020204020204" charset="-122"/>
              </a:rPr>
              <a:t>政策背景</a:t>
            </a:r>
            <a:endParaRPr lang="zh-CN" altLang="en-US" sz="2800" b="1" spc="250" dirty="0">
              <a:solidFill>
                <a:sysClr val="window" lastClr="FFFFFF"/>
              </a:solidFill>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nvPicPr>
        <p:blipFill>
          <a:blip r:embed="rId2" cstate="print"/>
          <a:stretch>
            <a:fillRect/>
          </a:stretch>
        </p:blipFill>
        <p:spPr>
          <a:xfrm>
            <a:off x="412616" y="886656"/>
            <a:ext cx="11366766" cy="5084688"/>
          </a:xfrm>
          <a:prstGeom prst="rect">
            <a:avLst/>
          </a:prstGeom>
        </p:spPr>
      </p:pic>
      <p:sp>
        <p:nvSpPr>
          <p:cNvPr id="5" name="矩形 4"/>
          <p:cNvSpPr/>
          <p:nvPr/>
        </p:nvSpPr>
        <p:spPr>
          <a:xfrm>
            <a:off x="4972722" y="6223690"/>
            <a:ext cx="2377440" cy="423545"/>
          </a:xfrm>
          <a:prstGeom prst="rect">
            <a:avLst/>
          </a:prstGeom>
        </p:spPr>
        <p:txBody>
          <a:bodyPr wrap="none">
            <a:spAutoFit/>
          </a:bodyPr>
          <a:lstStyle/>
          <a:p>
            <a:r>
              <a:rPr lang="zh-CN" altLang="en-US" sz="2160" b="1" dirty="0">
                <a:solidFill>
                  <a:srgbClr val="221714"/>
                </a:solidFill>
                <a:latin typeface="方正楷体"/>
              </a:rPr>
              <a:t>发票勾选确认界面</a:t>
            </a:r>
            <a:endParaRPr lang="zh-CN" altLang="en-US" sz="2160" b="1" dirty="0"/>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1081405" y="153671"/>
            <a:ext cx="6599555" cy="469900"/>
          </a:xfrm>
          <a:prstGeom prst="rect">
            <a:avLst/>
          </a:prstGeom>
          <a:noFill/>
        </p:spPr>
        <p:txBody>
          <a:bodyPr wrap="square" lIns="101570" tIns="38089" rIns="63481" bIns="38089" rtlCol="0"/>
          <a:lstStyle/>
          <a:p>
            <a:pPr algn="l">
              <a:buSzPct val="100000"/>
            </a:pPr>
            <a:r>
              <a:rPr lang="en-US" altLang="zh-CN" sz="2800" b="1" spc="250" dirty="0">
                <a:solidFill>
                  <a:sysClr val="window" lastClr="FFFFFF"/>
                </a:solidFill>
                <a:latin typeface="微软雅黑" panose="020B0503020204020204" charset="-122"/>
                <a:ea typeface="微软雅黑" panose="020B0503020204020204" charset="-122"/>
                <a:cs typeface="微软雅黑" panose="020B0503020204020204" charset="-122"/>
              </a:rPr>
              <a:t>1.1 </a:t>
            </a:r>
            <a:r>
              <a:rPr lang="zh-CN" altLang="en-US" sz="2800" b="1" spc="250" dirty="0">
                <a:solidFill>
                  <a:sysClr val="window" lastClr="FFFFFF"/>
                </a:solidFill>
                <a:latin typeface="微软雅黑" panose="020B0503020204020204" charset="-122"/>
                <a:ea typeface="微软雅黑" panose="020B0503020204020204" charset="-122"/>
                <a:cs typeface="微软雅黑" panose="020B0503020204020204" charset="-122"/>
              </a:rPr>
              <a:t>金税四期整体情况</a:t>
            </a:r>
            <a:r>
              <a:rPr lang="en-US" altLang="zh-CN" sz="2800" b="1" spc="250" dirty="0">
                <a:solidFill>
                  <a:sysClr val="window" lastClr="FFFFFF"/>
                </a:solidFill>
                <a:latin typeface="微软雅黑" panose="020B0503020204020204" charset="-122"/>
                <a:ea typeface="微软雅黑" panose="020B0503020204020204" charset="-122"/>
                <a:cs typeface="微软雅黑" panose="020B0503020204020204" charset="-122"/>
              </a:rPr>
              <a:t>—</a:t>
            </a:r>
            <a:r>
              <a:rPr lang="zh-CN" altLang="en-US" sz="2800" b="1" spc="250" dirty="0">
                <a:solidFill>
                  <a:sysClr val="window" lastClr="FFFFFF"/>
                </a:solidFill>
                <a:latin typeface="微软雅黑" panose="020B0503020204020204" charset="-122"/>
                <a:ea typeface="微软雅黑" panose="020B0503020204020204" charset="-122"/>
                <a:cs typeface="微软雅黑" panose="020B0503020204020204" charset="-122"/>
              </a:rPr>
              <a:t>政策背景</a:t>
            </a:r>
            <a:endParaRPr lang="zh-CN" altLang="en-US" sz="2800" b="1" spc="250" dirty="0">
              <a:solidFill>
                <a:sysClr val="window" lastClr="FFFFFF"/>
              </a:solidFill>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nvPicPr>
        <p:blipFill>
          <a:blip r:embed="rId2" cstate="print"/>
          <a:stretch>
            <a:fillRect/>
          </a:stretch>
        </p:blipFill>
        <p:spPr>
          <a:xfrm>
            <a:off x="931052" y="750414"/>
            <a:ext cx="10329894" cy="4598716"/>
          </a:xfrm>
          <a:prstGeom prst="rect">
            <a:avLst/>
          </a:prstGeom>
        </p:spPr>
      </p:pic>
      <p:sp>
        <p:nvSpPr>
          <p:cNvPr id="5" name="矩形 4"/>
          <p:cNvSpPr/>
          <p:nvPr/>
        </p:nvSpPr>
        <p:spPr>
          <a:xfrm>
            <a:off x="1065485" y="5664388"/>
            <a:ext cx="2529840" cy="1087755"/>
          </a:xfrm>
          <a:prstGeom prst="rect">
            <a:avLst/>
          </a:prstGeom>
        </p:spPr>
        <p:txBody>
          <a:bodyPr wrap="none">
            <a:spAutoFit/>
          </a:bodyPr>
          <a:lstStyle/>
          <a:p>
            <a:r>
              <a:rPr lang="zh-CN" altLang="en-US" sz="2160" b="1" dirty="0"/>
              <a:t>（</a:t>
            </a:r>
            <a:r>
              <a:rPr lang="en-US" altLang="zh-CN" sz="2160" b="1" dirty="0"/>
              <a:t>1</a:t>
            </a:r>
            <a:r>
              <a:rPr lang="zh-CN" altLang="en-US" sz="2160" b="1" dirty="0"/>
              <a:t>）农产品发票</a:t>
            </a:r>
            <a:endParaRPr lang="en-US" altLang="zh-CN" sz="2160" b="1" dirty="0"/>
          </a:p>
          <a:p>
            <a:r>
              <a:rPr lang="zh-CN" altLang="en-US" sz="2160" b="1" dirty="0"/>
              <a:t>（</a:t>
            </a:r>
            <a:r>
              <a:rPr lang="en-US" altLang="zh-CN" sz="2160" b="1" dirty="0"/>
              <a:t>2</a:t>
            </a:r>
            <a:r>
              <a:rPr lang="zh-CN" altLang="en-US" sz="2160" b="1" dirty="0"/>
              <a:t>）海关缴款书</a:t>
            </a:r>
            <a:endParaRPr lang="en-US" altLang="zh-CN" sz="2160" b="1" dirty="0"/>
          </a:p>
          <a:p>
            <a:r>
              <a:rPr lang="zh-CN" altLang="en-US" sz="2160" b="1" dirty="0"/>
              <a:t>（</a:t>
            </a:r>
            <a:r>
              <a:rPr lang="en-US" altLang="zh-CN" sz="2160" b="1" dirty="0"/>
              <a:t>3</a:t>
            </a:r>
            <a:r>
              <a:rPr lang="zh-CN" altLang="en-US" sz="2160" b="1" dirty="0"/>
              <a:t>）代扣代缴凭证</a:t>
            </a:r>
            <a:endParaRPr lang="zh-CN" altLang="en-US" sz="2160" b="1" dirty="0"/>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1081405" y="153671"/>
            <a:ext cx="6599555" cy="469900"/>
          </a:xfrm>
          <a:prstGeom prst="rect">
            <a:avLst/>
          </a:prstGeom>
          <a:noFill/>
        </p:spPr>
        <p:txBody>
          <a:bodyPr wrap="square" lIns="101570" tIns="38089" rIns="63481" bIns="38089" rtlCol="0"/>
          <a:lstStyle/>
          <a:p>
            <a:pPr algn="l">
              <a:buSzPct val="100000"/>
            </a:pPr>
            <a:r>
              <a:rPr lang="en-US" altLang="zh-CN" sz="2800" b="1" spc="250" dirty="0">
                <a:solidFill>
                  <a:sysClr val="window" lastClr="FFFFFF"/>
                </a:solidFill>
                <a:latin typeface="微软雅黑" panose="020B0503020204020204" charset="-122"/>
                <a:ea typeface="微软雅黑" panose="020B0503020204020204" charset="-122"/>
                <a:cs typeface="微软雅黑" panose="020B0503020204020204" charset="-122"/>
              </a:rPr>
              <a:t>1.1 </a:t>
            </a:r>
            <a:r>
              <a:rPr lang="zh-CN" altLang="en-US" sz="2800" b="1" spc="250" dirty="0">
                <a:solidFill>
                  <a:sysClr val="window" lastClr="FFFFFF"/>
                </a:solidFill>
                <a:latin typeface="微软雅黑" panose="020B0503020204020204" charset="-122"/>
                <a:ea typeface="微软雅黑" panose="020B0503020204020204" charset="-122"/>
                <a:cs typeface="微软雅黑" panose="020B0503020204020204" charset="-122"/>
              </a:rPr>
              <a:t>金税四期整体情况</a:t>
            </a:r>
            <a:r>
              <a:rPr lang="en-US" altLang="zh-CN" sz="2800" b="1" spc="250" dirty="0">
                <a:solidFill>
                  <a:sysClr val="window" lastClr="FFFFFF"/>
                </a:solidFill>
                <a:latin typeface="微软雅黑" panose="020B0503020204020204" charset="-122"/>
                <a:ea typeface="微软雅黑" panose="020B0503020204020204" charset="-122"/>
                <a:cs typeface="微软雅黑" panose="020B0503020204020204" charset="-122"/>
              </a:rPr>
              <a:t>—</a:t>
            </a:r>
            <a:r>
              <a:rPr lang="zh-CN" altLang="en-US" sz="2800" b="1" spc="250" dirty="0">
                <a:solidFill>
                  <a:sysClr val="window" lastClr="FFFFFF"/>
                </a:solidFill>
                <a:latin typeface="微软雅黑" panose="020B0503020204020204" charset="-122"/>
                <a:ea typeface="微软雅黑" panose="020B0503020204020204" charset="-122"/>
                <a:cs typeface="微软雅黑" panose="020B0503020204020204" charset="-122"/>
              </a:rPr>
              <a:t>政策背景</a:t>
            </a:r>
            <a:endParaRPr lang="zh-CN" altLang="en-US" sz="2800" b="1" spc="250" dirty="0">
              <a:solidFill>
                <a:sysClr val="window" lastClr="FFFFFF"/>
              </a:solidFill>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nvPicPr>
        <p:blipFill>
          <a:blip r:embed="rId2" cstate="print"/>
          <a:stretch>
            <a:fillRect/>
          </a:stretch>
        </p:blipFill>
        <p:spPr>
          <a:xfrm>
            <a:off x="1081405" y="1135384"/>
            <a:ext cx="10026143" cy="4108142"/>
          </a:xfrm>
          <a:prstGeom prst="rect">
            <a:avLst/>
          </a:prstGeom>
        </p:spPr>
      </p:pic>
      <p:sp>
        <p:nvSpPr>
          <p:cNvPr id="3" name="矩形 2"/>
          <p:cNvSpPr/>
          <p:nvPr/>
        </p:nvSpPr>
        <p:spPr>
          <a:xfrm>
            <a:off x="306797" y="5664388"/>
            <a:ext cx="11664810" cy="423545"/>
          </a:xfrm>
          <a:prstGeom prst="rect">
            <a:avLst/>
          </a:prstGeom>
        </p:spPr>
        <p:txBody>
          <a:bodyPr wrap="square">
            <a:spAutoFit/>
          </a:bodyPr>
          <a:lstStyle/>
          <a:p>
            <a:r>
              <a:rPr lang="zh-CN" altLang="en-US" sz="2160" b="1" dirty="0">
                <a:solidFill>
                  <a:srgbClr val="221714"/>
                </a:solidFill>
                <a:latin typeface="方正书宋"/>
              </a:rPr>
              <a:t>选择要勾选的发票信息，点击</a:t>
            </a:r>
            <a:r>
              <a:rPr lang="en-US" altLang="zh-CN" sz="2160" b="1" dirty="0">
                <a:solidFill>
                  <a:srgbClr val="221714"/>
                </a:solidFill>
                <a:latin typeface="方正书宋"/>
              </a:rPr>
              <a:t>【</a:t>
            </a:r>
            <a:r>
              <a:rPr lang="zh-CN" altLang="en-US" sz="2160" b="1" dirty="0">
                <a:solidFill>
                  <a:srgbClr val="221714"/>
                </a:solidFill>
                <a:latin typeface="方正书宋"/>
              </a:rPr>
              <a:t>提交勾选</a:t>
            </a:r>
            <a:r>
              <a:rPr lang="en-US" altLang="zh-CN" sz="2160" b="1" dirty="0">
                <a:solidFill>
                  <a:srgbClr val="221714"/>
                </a:solidFill>
                <a:latin typeface="方正书宋"/>
              </a:rPr>
              <a:t>】</a:t>
            </a:r>
            <a:r>
              <a:rPr lang="zh-CN" altLang="en-US" sz="2160" b="1" dirty="0">
                <a:solidFill>
                  <a:srgbClr val="221714"/>
                </a:solidFill>
                <a:latin typeface="方正书宋"/>
              </a:rPr>
              <a:t>按钮，点击</a:t>
            </a:r>
            <a:r>
              <a:rPr lang="en-US" altLang="zh-CN" sz="2160" b="1" dirty="0">
                <a:solidFill>
                  <a:srgbClr val="221714"/>
                </a:solidFill>
                <a:latin typeface="方正书宋"/>
              </a:rPr>
              <a:t>【</a:t>
            </a:r>
            <a:r>
              <a:rPr lang="zh-CN" altLang="en-US" sz="2160" b="1" dirty="0">
                <a:solidFill>
                  <a:srgbClr val="221714"/>
                </a:solidFill>
                <a:latin typeface="方正书宋"/>
              </a:rPr>
              <a:t>确认</a:t>
            </a:r>
            <a:r>
              <a:rPr lang="en-US" altLang="zh-CN" sz="2160" b="1" dirty="0">
                <a:solidFill>
                  <a:srgbClr val="221714"/>
                </a:solidFill>
                <a:latin typeface="方正书宋"/>
              </a:rPr>
              <a:t>】</a:t>
            </a:r>
            <a:r>
              <a:rPr lang="zh-CN" altLang="en-US" sz="2160" b="1" dirty="0">
                <a:solidFill>
                  <a:srgbClr val="221714"/>
                </a:solidFill>
                <a:latin typeface="方正书宋"/>
              </a:rPr>
              <a:t>后提示提交成功即完成操作。</a:t>
            </a:r>
            <a:endParaRPr lang="zh-CN" altLang="en-US" sz="2160" b="1" dirty="0"/>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dirty="0">
                <a:sym typeface="+mn-ea"/>
              </a:rPr>
              <a:t>增值税方面</a:t>
            </a:r>
            <a:endParaRPr lang="zh-CN" altLang="en-US"/>
          </a:p>
        </p:txBody>
      </p:sp>
      <p:sp>
        <p:nvSpPr>
          <p:cNvPr id="3" name="内容占位符 2"/>
          <p:cNvSpPr>
            <a:spLocks noGrp="1"/>
          </p:cNvSpPr>
          <p:nvPr>
            <p:ph idx="1"/>
          </p:nvPr>
        </p:nvSpPr>
        <p:spPr/>
        <p:txBody>
          <a:bodyPr/>
          <a:p>
            <a:r>
              <a:rPr lang="en-US" altLang="zh-CN"/>
              <a:t>3.</a:t>
            </a:r>
            <a:r>
              <a:rPr lang="zh-CN" altLang="en-US"/>
              <a:t>加计抵减的税额</a:t>
            </a:r>
            <a:endParaRPr lang="zh-CN" altLang="en-US"/>
          </a:p>
          <a:p>
            <a:r>
              <a:rPr lang="zh-CN" altLang="en-US"/>
              <a:t>（</a:t>
            </a:r>
            <a:r>
              <a:rPr lang="en-US" altLang="zh-CN"/>
              <a:t>1</a:t>
            </a:r>
            <a:r>
              <a:rPr lang="zh-CN" altLang="en-US"/>
              <a:t>）</a:t>
            </a:r>
            <a:r>
              <a:rPr lang="zh-CN" altLang="en-US">
                <a:sym typeface="+mn-ea"/>
              </a:rPr>
              <a:t>生产性、生活服务业：基本同原政策</a:t>
            </a:r>
            <a:endParaRPr lang="zh-CN" altLang="en-US">
              <a:sym typeface="+mn-ea"/>
            </a:endParaRPr>
          </a:p>
          <a:p>
            <a:r>
              <a:rPr lang="zh-CN" altLang="en-US"/>
              <a:t>按照当期可抵扣进项税额的加计抵减比例计提当期加计抵减额；不得从销项税额中抵扣的进项税额，不得计提加计抵减额；</a:t>
            </a:r>
            <a:r>
              <a:rPr lang="zh-CN" altLang="en-US">
                <a:solidFill>
                  <a:srgbClr val="FF0000"/>
                </a:solidFill>
              </a:rPr>
              <a:t>已计提</a:t>
            </a:r>
            <a:r>
              <a:rPr lang="zh-CN" altLang="en-US"/>
              <a:t>加计抵减额的进项税额，按规定作进项税额转出的，应在进项税额转出当期，相应调减加计抵减额</a:t>
            </a:r>
            <a:endParaRPr lang="zh-CN" altLang="en-US"/>
          </a:p>
          <a:p>
            <a:r>
              <a:rPr lang="zh-CN" altLang="en-US"/>
              <a:t>当期加计抵减的税额，以当期一般计税方法计算的</a:t>
            </a:r>
            <a:r>
              <a:rPr lang="zh-CN" altLang="en-US">
                <a:solidFill>
                  <a:srgbClr val="FF0000"/>
                </a:solidFill>
              </a:rPr>
              <a:t>应纳税额为限</a:t>
            </a:r>
            <a:r>
              <a:rPr lang="zh-CN" altLang="en-US"/>
              <a:t>，超过结转</a:t>
            </a:r>
            <a:endParaRPr lang="zh-CN" altLang="en-US"/>
          </a:p>
          <a:p>
            <a:r>
              <a:rPr lang="zh-CN" altLang="en-US"/>
              <a:t>（</a:t>
            </a:r>
            <a:r>
              <a:rPr lang="en-US" altLang="zh-CN"/>
              <a:t>2</a:t>
            </a:r>
            <a:r>
              <a:rPr lang="zh-CN" altLang="en-US"/>
              <a:t>）</a:t>
            </a:r>
            <a:r>
              <a:rPr lang="zh-CN" altLang="en-US">
                <a:sym typeface="+mn-ea"/>
              </a:rPr>
              <a:t>集成电路企业：除外购芯片的进项税额，其他同上</a:t>
            </a:r>
            <a:endParaRPr lang="zh-CN" altLang="en-US">
              <a:sym typeface="+mn-ea"/>
            </a:endParaRPr>
          </a:p>
          <a:p>
            <a:r>
              <a:rPr lang="zh-CN" altLang="en-US">
                <a:solidFill>
                  <a:srgbClr val="FF0000"/>
                </a:solidFill>
              </a:rPr>
              <a:t>外购芯片</a:t>
            </a:r>
            <a:r>
              <a:rPr lang="zh-CN" altLang="en-US"/>
              <a:t>对应的进项税额，以及按照现行规定不得从销项税额中抵扣的进项税额，不得计提加计抵减额</a:t>
            </a:r>
            <a:endParaRPr lang="zh-CN" altLang="en-US"/>
          </a:p>
          <a:p>
            <a:r>
              <a:rPr lang="zh-CN" altLang="en-US">
                <a:solidFill>
                  <a:srgbClr val="FF0000"/>
                </a:solidFill>
              </a:rPr>
              <a:t>可计提但未计提</a:t>
            </a:r>
            <a:r>
              <a:rPr lang="zh-CN" altLang="en-US"/>
              <a:t>的加计抵减额，可在确定适用加计抵减政策当期一并计提</a:t>
            </a:r>
            <a:endParaRPr lang="zh-CN" altLang="en-US"/>
          </a:p>
          <a:p>
            <a:r>
              <a:rPr lang="zh-CN" altLang="en-US">
                <a:solidFill>
                  <a:srgbClr val="FF0000"/>
                </a:solidFill>
              </a:rPr>
              <a:t>同时符合多项</a:t>
            </a:r>
            <a:r>
              <a:rPr lang="zh-CN" altLang="en-US"/>
              <a:t>增值税加计抵减政策的，可以择优选择适用，但在同一期间不得叠加适用</a:t>
            </a:r>
            <a:endParaRPr lang="zh-CN" altLang="en-US"/>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1081405" y="153671"/>
            <a:ext cx="6599555" cy="469900"/>
          </a:xfrm>
          <a:prstGeom prst="rect">
            <a:avLst/>
          </a:prstGeom>
          <a:noFill/>
        </p:spPr>
        <p:txBody>
          <a:bodyPr wrap="square" lIns="101570" tIns="38089" rIns="63481" bIns="38089" rtlCol="0"/>
          <a:lstStyle/>
          <a:p>
            <a:pPr algn="l">
              <a:buSzPct val="100000"/>
            </a:pPr>
            <a:r>
              <a:rPr lang="en-US" altLang="zh-CN" sz="2800" b="1" spc="250" dirty="0">
                <a:solidFill>
                  <a:sysClr val="window" lastClr="FFFFFF"/>
                </a:solidFill>
                <a:latin typeface="微软雅黑" panose="020B0503020204020204" charset="-122"/>
                <a:ea typeface="微软雅黑" panose="020B0503020204020204" charset="-122"/>
                <a:cs typeface="微软雅黑" panose="020B0503020204020204" charset="-122"/>
              </a:rPr>
              <a:t>1.1 </a:t>
            </a:r>
            <a:r>
              <a:rPr lang="zh-CN" altLang="en-US" sz="2800" b="1" spc="250" dirty="0">
                <a:solidFill>
                  <a:sysClr val="window" lastClr="FFFFFF"/>
                </a:solidFill>
                <a:latin typeface="微软雅黑" panose="020B0503020204020204" charset="-122"/>
                <a:ea typeface="微软雅黑" panose="020B0503020204020204" charset="-122"/>
                <a:cs typeface="微软雅黑" panose="020B0503020204020204" charset="-122"/>
              </a:rPr>
              <a:t>金税四期整体情况</a:t>
            </a:r>
            <a:r>
              <a:rPr lang="en-US" altLang="zh-CN" sz="2800" b="1" spc="250" dirty="0">
                <a:solidFill>
                  <a:sysClr val="window" lastClr="FFFFFF"/>
                </a:solidFill>
                <a:latin typeface="微软雅黑" panose="020B0503020204020204" charset="-122"/>
                <a:ea typeface="微软雅黑" panose="020B0503020204020204" charset="-122"/>
                <a:cs typeface="微软雅黑" panose="020B0503020204020204" charset="-122"/>
              </a:rPr>
              <a:t>—</a:t>
            </a:r>
            <a:r>
              <a:rPr lang="zh-CN" altLang="en-US" sz="2800" b="1" spc="250" dirty="0">
                <a:solidFill>
                  <a:sysClr val="window" lastClr="FFFFFF"/>
                </a:solidFill>
                <a:latin typeface="微软雅黑" panose="020B0503020204020204" charset="-122"/>
                <a:ea typeface="微软雅黑" panose="020B0503020204020204" charset="-122"/>
                <a:cs typeface="微软雅黑" panose="020B0503020204020204" charset="-122"/>
              </a:rPr>
              <a:t>政策背景</a:t>
            </a:r>
            <a:endParaRPr lang="zh-CN" altLang="en-US" sz="2800" b="1" spc="250" dirty="0">
              <a:solidFill>
                <a:sysClr val="window" lastClr="FFFFFF"/>
              </a:solidFill>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nvPicPr>
        <p:blipFill>
          <a:blip r:embed="rId2" cstate="print"/>
          <a:stretch>
            <a:fillRect/>
          </a:stretch>
        </p:blipFill>
        <p:spPr>
          <a:xfrm>
            <a:off x="1017767" y="923227"/>
            <a:ext cx="10416300" cy="4320300"/>
          </a:xfrm>
          <a:prstGeom prst="rect">
            <a:avLst/>
          </a:prstGeom>
        </p:spPr>
      </p:pic>
      <p:sp>
        <p:nvSpPr>
          <p:cNvPr id="3" name="矩形 2"/>
          <p:cNvSpPr/>
          <p:nvPr/>
        </p:nvSpPr>
        <p:spPr>
          <a:xfrm>
            <a:off x="133986" y="5329932"/>
            <a:ext cx="12058014" cy="1419860"/>
          </a:xfrm>
          <a:prstGeom prst="rect">
            <a:avLst/>
          </a:prstGeom>
        </p:spPr>
        <p:txBody>
          <a:bodyPr wrap="square">
            <a:spAutoFit/>
          </a:bodyPr>
          <a:lstStyle/>
          <a:p>
            <a:pPr algn="just"/>
            <a:r>
              <a:rPr lang="zh-CN" altLang="en-US" sz="2160" b="1" dirty="0">
                <a:solidFill>
                  <a:srgbClr val="221714"/>
                </a:solidFill>
                <a:latin typeface="方正书宋"/>
              </a:rPr>
              <a:t>纳税人在做完发票抵扣勾选、农产品加计扣除勾选后，进入发票统计确认，进行发票勾选汇总操作，汇总信息包括抵扣勾选信息、农产品加计扣除勾选等等。</a:t>
            </a:r>
            <a:endParaRPr lang="zh-CN" altLang="en-US" sz="2160" b="1" dirty="0">
              <a:solidFill>
                <a:srgbClr val="221714"/>
              </a:solidFill>
              <a:latin typeface="方正书宋"/>
            </a:endParaRPr>
          </a:p>
          <a:p>
            <a:pPr algn="just"/>
            <a:r>
              <a:rPr lang="zh-CN" altLang="en-US" sz="2160" b="1" dirty="0">
                <a:solidFill>
                  <a:srgbClr val="221714"/>
                </a:solidFill>
                <a:latin typeface="方正书宋"/>
              </a:rPr>
              <a:t>不抵扣发票、海关缴款书及代扣代缴完税凭证不列入统计范围，不列入用途确认范围。作进项转出处理的异常凭证，在解除异常凭证后勾选的，作单独统计。</a:t>
            </a:r>
            <a:endParaRPr lang="zh-CN" altLang="en-US" sz="2160" b="1" dirty="0"/>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dirty="0">
                <a:sym typeface="+mn-ea"/>
              </a:rPr>
              <a:t>增值税方面</a:t>
            </a:r>
            <a:endParaRPr lang="zh-CN" altLang="en-US"/>
          </a:p>
        </p:txBody>
      </p:sp>
      <p:sp>
        <p:nvSpPr>
          <p:cNvPr id="3" name="内容占位符 2"/>
          <p:cNvSpPr>
            <a:spLocks noGrp="1"/>
          </p:cNvSpPr>
          <p:nvPr>
            <p:ph idx="1"/>
          </p:nvPr>
        </p:nvSpPr>
        <p:spPr/>
        <p:txBody>
          <a:bodyPr/>
          <a:p>
            <a:r>
              <a:rPr lang="zh-CN" altLang="en-US"/>
              <a:t>（</a:t>
            </a:r>
            <a:r>
              <a:rPr lang="en-US" altLang="zh-CN"/>
              <a:t>2</a:t>
            </a:r>
            <a:r>
              <a:rPr lang="zh-CN" altLang="en-US"/>
              <a:t>）入账</a:t>
            </a:r>
            <a:r>
              <a:rPr lang="zh-CN" altLang="en-US"/>
              <a:t>标识</a:t>
            </a:r>
            <a:endParaRPr lang="zh-CN" altLang="en-US"/>
          </a:p>
          <a:p>
            <a:r>
              <a:rPr lang="zh-CN" altLang="en-US"/>
              <a:t>试点纳税人可通过电子发票服务平台税务数字账户标记发票入账标识。纳税人以数电票报销入账归档的，按照财政和档案部门的相关规定执行</a:t>
            </a:r>
            <a:endParaRPr lang="zh-CN" altLang="en-US"/>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2738046" y="269123"/>
            <a:ext cx="3744641" cy="423545"/>
          </a:xfrm>
          <a:prstGeom prst="rect">
            <a:avLst/>
          </a:prstGeom>
        </p:spPr>
        <p:txBody>
          <a:bodyPr wrap="square">
            <a:spAutoFit/>
          </a:bodyPr>
          <a:lstStyle/>
          <a:p>
            <a:pPr lvl="0" algn="ctr">
              <a:defRPr/>
            </a:pPr>
            <a:r>
              <a:rPr lang="zh-CN" altLang="en-US" sz="2160" b="1" kern="0" dirty="0">
                <a:solidFill>
                  <a:schemeClr val="bg1"/>
                </a:solidFill>
                <a:latin typeface="微软雅黑" panose="020B0503020204020204" charset="-122"/>
                <a:ea typeface="微软雅黑" panose="020B0503020204020204" charset="-122"/>
              </a:rPr>
              <a:t>业票财税档数字化蓝图</a:t>
            </a:r>
            <a:endParaRPr lang="zh-CN" altLang="en-US" sz="2160" b="1" kern="0" dirty="0">
              <a:solidFill>
                <a:schemeClr val="bg1"/>
              </a:solidFill>
              <a:latin typeface="微软雅黑" panose="020B0503020204020204" charset="-122"/>
              <a:ea typeface="微软雅黑" panose="020B0503020204020204" charset="-122"/>
            </a:endParaRPr>
          </a:p>
        </p:txBody>
      </p:sp>
      <p:pic>
        <p:nvPicPr>
          <p:cNvPr id="81" name="Picture 12" descr="C:\Users\Administrator\Desktop\未标-01.jpg"/>
          <p:cNvPicPr>
            <a:picLocks noChangeAspect="1" noChangeArrowheads="1"/>
          </p:cNvPicPr>
          <p:nvPr/>
        </p:nvPicPr>
        <p:blipFill>
          <a:blip r:embed="rId1" cstate="print"/>
          <a:srcRect/>
          <a:stretch>
            <a:fillRect/>
          </a:stretch>
        </p:blipFill>
        <p:spPr bwMode="auto">
          <a:xfrm>
            <a:off x="0" y="6077132"/>
            <a:ext cx="12189883" cy="492011"/>
          </a:xfrm>
          <a:prstGeom prst="rect">
            <a:avLst/>
          </a:prstGeom>
          <a:noFill/>
          <a:ln w="9525">
            <a:noFill/>
            <a:miter lim="800000"/>
            <a:headEnd/>
            <a:tailEnd/>
          </a:ln>
        </p:spPr>
      </p:pic>
      <p:pic>
        <p:nvPicPr>
          <p:cNvPr id="82" name="图片 81"/>
          <p:cNvPicPr>
            <a:picLocks noChangeAspect="1"/>
          </p:cNvPicPr>
          <p:nvPr/>
        </p:nvPicPr>
        <p:blipFill>
          <a:blip r:embed="rId2" cstate="print"/>
          <a:stretch>
            <a:fillRect/>
          </a:stretch>
        </p:blipFill>
        <p:spPr>
          <a:xfrm>
            <a:off x="2255574" y="866950"/>
            <a:ext cx="7593878" cy="1601944"/>
          </a:xfrm>
          <a:prstGeom prst="rect">
            <a:avLst/>
          </a:prstGeom>
          <a:ln w="3175">
            <a:solidFill>
              <a:schemeClr val="bg1">
                <a:lumMod val="85000"/>
              </a:schemeClr>
            </a:solidFill>
          </a:ln>
        </p:spPr>
      </p:pic>
      <p:sp>
        <p:nvSpPr>
          <p:cNvPr id="83" name="文本框 82" descr="7b0a20202020227461726765744d6f64756c65223a202270726f636573734f6e6c696e65466f6e7473220a7d0a"/>
          <p:cNvSpPr txBox="1"/>
          <p:nvPr/>
        </p:nvSpPr>
        <p:spPr>
          <a:xfrm>
            <a:off x="626863" y="2535888"/>
            <a:ext cx="12189883" cy="3415030"/>
          </a:xfrm>
          <a:prstGeom prst="rect">
            <a:avLst/>
          </a:prstGeom>
          <a:noFill/>
        </p:spPr>
        <p:txBody>
          <a:bodyPr wrap="square" rtlCol="0" anchor="t">
            <a:spAutoFit/>
          </a:bodyPr>
          <a:lstStyle/>
          <a:p>
            <a:pPr>
              <a:lnSpc>
                <a:spcPct val="150000"/>
              </a:lnSpc>
            </a:pPr>
            <a:r>
              <a:rPr lang="zh-CN" altLang="en-US" sz="1600" b="1" dirty="0">
                <a:latin typeface="黑体" panose="02010609060101010101" pitchFamily="49" charset="-122"/>
                <a:ea typeface="黑体" panose="02010609060101010101" pitchFamily="49" charset="-122"/>
                <a:cs typeface="黑体" panose="02010609060101010101" pitchFamily="49" charset="-122"/>
                <a:sym typeface="+mn-ea"/>
              </a:rPr>
              <a:t>1.电子会计凭证范围界定：</a:t>
            </a:r>
            <a:endParaRPr lang="zh-CN" altLang="en-US" sz="1600" b="1" dirty="0">
              <a:latin typeface="黑体" panose="02010609060101010101" pitchFamily="49" charset="-122"/>
              <a:ea typeface="黑体" panose="02010609060101010101" pitchFamily="49" charset="-122"/>
              <a:cs typeface="黑体" panose="02010609060101010101" pitchFamily="49" charset="-122"/>
              <a:sym typeface="+mn-ea"/>
            </a:endParaRPr>
          </a:p>
          <a:p>
            <a:pPr>
              <a:lnSpc>
                <a:spcPct val="150000"/>
              </a:lnSpc>
            </a:pPr>
            <a:r>
              <a:rPr lang="zh-CN" altLang="en-US" sz="1600" dirty="0">
                <a:solidFill>
                  <a:schemeClr val="bg1">
                    <a:lumMod val="50000"/>
                  </a:schemeClr>
                </a:solidFill>
                <a:latin typeface="黑体" panose="02010609060101010101" pitchFamily="49" charset="-122"/>
                <a:ea typeface="黑体" panose="02010609060101010101" pitchFamily="49" charset="-122"/>
                <a:cs typeface="黑体" panose="02010609060101010101" pitchFamily="49" charset="-122"/>
                <a:sym typeface="+mn-ea"/>
              </a:rPr>
              <a:t>单位从外部取得的电子形式的各类会计凭证，如电子发票、财政电子票据、电子客票、电子行程单、银行电子回单等</a:t>
            </a:r>
            <a:endParaRPr lang="zh-CN" altLang="en-US" sz="1600" dirty="0">
              <a:solidFill>
                <a:schemeClr val="bg1">
                  <a:lumMod val="50000"/>
                </a:schemeClr>
              </a:solidFill>
              <a:latin typeface="黑体" panose="02010609060101010101" pitchFamily="49" charset="-122"/>
              <a:ea typeface="黑体" panose="02010609060101010101" pitchFamily="49" charset="-122"/>
              <a:cs typeface="黑体" panose="02010609060101010101" pitchFamily="49" charset="-122"/>
              <a:sym typeface="+mn-ea"/>
            </a:endParaRPr>
          </a:p>
          <a:p>
            <a:pPr algn="l">
              <a:lnSpc>
                <a:spcPct val="150000"/>
              </a:lnSpc>
              <a:buClrTx/>
              <a:buSzTx/>
              <a:buFontTx/>
            </a:pPr>
            <a:r>
              <a:rPr lang="zh-CN" altLang="en-US" sz="1600" b="1" dirty="0">
                <a:latin typeface="黑体" panose="02010609060101010101" pitchFamily="49" charset="-122"/>
                <a:ea typeface="黑体" panose="02010609060101010101" pitchFamily="49" charset="-122"/>
                <a:cs typeface="黑体" panose="02010609060101010101" pitchFamily="49" charset="-122"/>
                <a:sym typeface="+mn-ea"/>
              </a:rPr>
              <a:t>2.明确法律效力：</a:t>
            </a:r>
            <a:endParaRPr lang="zh-CN" altLang="en-US" sz="1600" b="1" dirty="0">
              <a:latin typeface="黑体" panose="02010609060101010101" pitchFamily="49" charset="-122"/>
              <a:ea typeface="黑体" panose="02010609060101010101" pitchFamily="49" charset="-122"/>
              <a:cs typeface="黑体" panose="02010609060101010101" pitchFamily="49" charset="-122"/>
              <a:sym typeface="+mn-ea"/>
            </a:endParaRPr>
          </a:p>
          <a:p>
            <a:pPr>
              <a:lnSpc>
                <a:spcPct val="150000"/>
              </a:lnSpc>
            </a:pPr>
            <a:r>
              <a:rPr lang="zh-CN" altLang="en-US" sz="1600" dirty="0">
                <a:solidFill>
                  <a:schemeClr val="bg1">
                    <a:lumMod val="50000"/>
                  </a:schemeClr>
                </a:solidFill>
                <a:latin typeface="黑体" panose="02010609060101010101" pitchFamily="49" charset="-122"/>
                <a:ea typeface="黑体" panose="02010609060101010101" pitchFamily="49" charset="-122"/>
                <a:cs typeface="黑体" panose="02010609060101010101" pitchFamily="49" charset="-122"/>
                <a:sym typeface="+mn-ea"/>
              </a:rPr>
              <a:t>来源合法、真实的电子会计凭证与纸质会计凭证具有同等法律效力，无需打印纸质文件</a:t>
            </a:r>
            <a:endParaRPr lang="zh-CN" altLang="en-US" sz="1600" dirty="0">
              <a:solidFill>
                <a:schemeClr val="bg1">
                  <a:lumMod val="50000"/>
                </a:schemeClr>
              </a:solidFill>
              <a:latin typeface="黑体" panose="02010609060101010101" pitchFamily="49" charset="-122"/>
              <a:ea typeface="黑体" panose="02010609060101010101" pitchFamily="49" charset="-122"/>
              <a:cs typeface="黑体" panose="02010609060101010101" pitchFamily="49" charset="-122"/>
              <a:sym typeface="+mn-ea"/>
            </a:endParaRPr>
          </a:p>
          <a:p>
            <a:pPr algn="l">
              <a:lnSpc>
                <a:spcPct val="150000"/>
              </a:lnSpc>
              <a:buClrTx/>
              <a:buSzTx/>
              <a:buFontTx/>
            </a:pPr>
            <a:r>
              <a:rPr lang="zh-CN" altLang="en-US" sz="1600" b="1" dirty="0">
                <a:latin typeface="黑体" panose="02010609060101010101" pitchFamily="49" charset="-122"/>
                <a:ea typeface="黑体" panose="02010609060101010101" pitchFamily="49" charset="-122"/>
                <a:cs typeface="黑体" panose="02010609060101010101" pitchFamily="49" charset="-122"/>
                <a:sym typeface="+mn-ea"/>
              </a:rPr>
              <a:t>3.保留电子凭证原文件：</a:t>
            </a:r>
            <a:endParaRPr lang="zh-CN" altLang="en-US" sz="1600" b="1" dirty="0">
              <a:latin typeface="黑体" panose="02010609060101010101" pitchFamily="49" charset="-122"/>
              <a:ea typeface="黑体" panose="02010609060101010101" pitchFamily="49" charset="-122"/>
              <a:cs typeface="黑体" panose="02010609060101010101" pitchFamily="49" charset="-122"/>
              <a:sym typeface="+mn-ea"/>
            </a:endParaRPr>
          </a:p>
          <a:p>
            <a:pPr>
              <a:lnSpc>
                <a:spcPct val="150000"/>
              </a:lnSpc>
            </a:pPr>
            <a:r>
              <a:rPr lang="zh-CN" altLang="en-US" sz="1600" dirty="0">
                <a:solidFill>
                  <a:schemeClr val="bg1">
                    <a:lumMod val="50000"/>
                  </a:schemeClr>
                </a:solidFill>
                <a:latin typeface="黑体" panose="02010609060101010101" pitchFamily="49" charset="-122"/>
                <a:ea typeface="黑体" panose="02010609060101010101" pitchFamily="49" charset="-122"/>
                <a:cs typeface="黑体" panose="02010609060101010101" pitchFamily="49" charset="-122"/>
                <a:sym typeface="+mn-ea"/>
              </a:rPr>
              <a:t>单位如使用电子会计凭证的纸质打印件作为报销入账归档凭证的，须同时保存其电子会计凭证原件</a:t>
            </a:r>
            <a:endParaRPr lang="zh-CN" altLang="en-US" sz="1600" dirty="0">
              <a:solidFill>
                <a:schemeClr val="bg1">
                  <a:lumMod val="50000"/>
                </a:schemeClr>
              </a:solidFill>
              <a:latin typeface="黑体" panose="02010609060101010101" pitchFamily="49" charset="-122"/>
              <a:ea typeface="黑体" panose="02010609060101010101" pitchFamily="49" charset="-122"/>
              <a:cs typeface="黑体" panose="02010609060101010101" pitchFamily="49" charset="-122"/>
              <a:sym typeface="纤黑体" panose="02000000000000000000" charset="-122"/>
            </a:endParaRPr>
          </a:p>
          <a:p>
            <a:pPr algn="l">
              <a:lnSpc>
                <a:spcPct val="150000"/>
              </a:lnSpc>
              <a:buClrTx/>
              <a:buSzTx/>
              <a:buFontTx/>
            </a:pPr>
            <a:r>
              <a:rPr lang="zh-CN" altLang="en-US" sz="1600" b="1" dirty="0">
                <a:latin typeface="黑体" panose="02010609060101010101" pitchFamily="49" charset="-122"/>
                <a:ea typeface="黑体" panose="02010609060101010101" pitchFamily="49" charset="-122"/>
                <a:cs typeface="黑体" panose="02010609060101010101" pitchFamily="49" charset="-122"/>
                <a:sym typeface="+mn-ea"/>
              </a:rPr>
              <a:t>4.归档条件：</a:t>
            </a:r>
            <a:endParaRPr lang="zh-CN" altLang="en-US" sz="1600" b="1" dirty="0">
              <a:latin typeface="黑体" panose="02010609060101010101" pitchFamily="49" charset="-122"/>
              <a:ea typeface="黑体" panose="02010609060101010101" pitchFamily="49" charset="-122"/>
              <a:cs typeface="黑体" panose="02010609060101010101" pitchFamily="49" charset="-122"/>
              <a:sym typeface="+mn-ea"/>
            </a:endParaRPr>
          </a:p>
          <a:p>
            <a:pPr>
              <a:lnSpc>
                <a:spcPct val="150000"/>
              </a:lnSpc>
            </a:pPr>
            <a:r>
              <a:rPr lang="zh-CN" altLang="en-US" sz="1600" dirty="0">
                <a:solidFill>
                  <a:schemeClr val="bg1">
                    <a:lumMod val="50000"/>
                  </a:schemeClr>
                </a:solidFill>
                <a:latin typeface="黑体" panose="02010609060101010101" pitchFamily="49" charset="-122"/>
                <a:ea typeface="黑体" panose="02010609060101010101" pitchFamily="49" charset="-122"/>
                <a:cs typeface="黑体" panose="02010609060101010101" pitchFamily="49" charset="-122"/>
                <a:sym typeface="+mn-ea"/>
              </a:rPr>
              <a:t>明确单位可仅用电子会计凭证报销入账归档所需同时满足的条件（来源合法、真实、安全、防篡改、元数据）</a:t>
            </a:r>
            <a:endParaRPr lang="zh-CN" altLang="en-US" sz="1600" dirty="0">
              <a:solidFill>
                <a:schemeClr val="bg1">
                  <a:lumMod val="50000"/>
                </a:schemeClr>
              </a:solidFill>
              <a:latin typeface="黑体" panose="02010609060101010101" pitchFamily="49" charset="-122"/>
              <a:ea typeface="黑体" panose="02010609060101010101" pitchFamily="49" charset="-122"/>
              <a:cs typeface="黑体" panose="02010609060101010101" pitchFamily="49" charset="-122"/>
              <a:sym typeface="纤黑体" panose="02000000000000000000" charset="-122"/>
            </a:endParaRPr>
          </a:p>
          <a:p>
            <a:pPr>
              <a:lnSpc>
                <a:spcPct val="150000"/>
              </a:lnSpc>
            </a:pPr>
            <a:endParaRPr lang="zh-CN" altLang="en-US" sz="1600" dirty="0">
              <a:solidFill>
                <a:schemeClr val="bg1">
                  <a:lumMod val="50000"/>
                </a:schemeClr>
              </a:solidFill>
              <a:latin typeface="黑体" panose="02010609060101010101" pitchFamily="49" charset="-122"/>
              <a:ea typeface="黑体" panose="02010609060101010101" pitchFamily="49" charset="-122"/>
              <a:cs typeface="黑体" panose="02010609060101010101" pitchFamily="49" charset="-122"/>
              <a:sym typeface="纤黑体" panose="02000000000000000000"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1081405" y="153671"/>
            <a:ext cx="6599555" cy="469900"/>
          </a:xfrm>
          <a:prstGeom prst="rect">
            <a:avLst/>
          </a:prstGeom>
          <a:noFill/>
        </p:spPr>
        <p:txBody>
          <a:bodyPr wrap="square" lIns="101570" tIns="38089" rIns="63481" bIns="38089" rtlCol="0"/>
          <a:lstStyle/>
          <a:p>
            <a:pPr algn="l">
              <a:buSzPct val="100000"/>
            </a:pPr>
            <a:r>
              <a:rPr lang="en-US" altLang="zh-CN" sz="2800" b="1" spc="250" dirty="0">
                <a:solidFill>
                  <a:sysClr val="window" lastClr="FFFFFF"/>
                </a:solidFill>
                <a:latin typeface="微软雅黑" panose="020B0503020204020204" charset="-122"/>
                <a:ea typeface="微软雅黑" panose="020B0503020204020204" charset="-122"/>
                <a:cs typeface="微软雅黑" panose="020B0503020204020204" charset="-122"/>
              </a:rPr>
              <a:t>1.1 </a:t>
            </a:r>
            <a:r>
              <a:rPr lang="zh-CN" altLang="en-US" sz="2800" b="1" spc="250" dirty="0">
                <a:solidFill>
                  <a:sysClr val="window" lastClr="FFFFFF"/>
                </a:solidFill>
                <a:latin typeface="微软雅黑" panose="020B0503020204020204" charset="-122"/>
                <a:ea typeface="微软雅黑" panose="020B0503020204020204" charset="-122"/>
                <a:cs typeface="微软雅黑" panose="020B0503020204020204" charset="-122"/>
              </a:rPr>
              <a:t>金税四期整体情况</a:t>
            </a:r>
            <a:r>
              <a:rPr lang="en-US" altLang="zh-CN" sz="2800" b="1" spc="250" dirty="0">
                <a:solidFill>
                  <a:sysClr val="window" lastClr="FFFFFF"/>
                </a:solidFill>
                <a:latin typeface="微软雅黑" panose="020B0503020204020204" charset="-122"/>
                <a:ea typeface="微软雅黑" panose="020B0503020204020204" charset="-122"/>
                <a:cs typeface="微软雅黑" panose="020B0503020204020204" charset="-122"/>
              </a:rPr>
              <a:t>—</a:t>
            </a:r>
            <a:r>
              <a:rPr lang="zh-CN" altLang="en-US" sz="2800" b="1" spc="250" dirty="0">
                <a:solidFill>
                  <a:sysClr val="window" lastClr="FFFFFF"/>
                </a:solidFill>
                <a:latin typeface="微软雅黑" panose="020B0503020204020204" charset="-122"/>
                <a:ea typeface="微软雅黑" panose="020B0503020204020204" charset="-122"/>
                <a:cs typeface="微软雅黑" panose="020B0503020204020204" charset="-122"/>
              </a:rPr>
              <a:t>政策背景</a:t>
            </a:r>
            <a:endParaRPr lang="zh-CN" altLang="en-US" sz="2800" b="1" spc="250" dirty="0">
              <a:solidFill>
                <a:sysClr val="window" lastClr="FFFFFF"/>
              </a:solidFill>
              <a:latin typeface="微软雅黑" panose="020B0503020204020204" charset="-122"/>
              <a:ea typeface="微软雅黑" panose="020B0503020204020204" charset="-122"/>
              <a:cs typeface="微软雅黑" panose="020B0503020204020204" charset="-122"/>
            </a:endParaRPr>
          </a:p>
        </p:txBody>
      </p:sp>
      <p:sp>
        <p:nvSpPr>
          <p:cNvPr id="3" name="矩形 2"/>
          <p:cNvSpPr/>
          <p:nvPr/>
        </p:nvSpPr>
        <p:spPr>
          <a:xfrm>
            <a:off x="4522470" y="6234428"/>
            <a:ext cx="2377440" cy="423545"/>
          </a:xfrm>
          <a:prstGeom prst="rect">
            <a:avLst/>
          </a:prstGeom>
        </p:spPr>
        <p:txBody>
          <a:bodyPr wrap="none">
            <a:spAutoFit/>
          </a:bodyPr>
          <a:lstStyle/>
          <a:p>
            <a:r>
              <a:rPr lang="zh-CN" altLang="en-US" sz="2160" b="1" dirty="0">
                <a:solidFill>
                  <a:srgbClr val="221714"/>
                </a:solidFill>
                <a:latin typeface="方正楷体"/>
              </a:rPr>
              <a:t>税务数字账户界面</a:t>
            </a:r>
            <a:endParaRPr lang="zh-CN" altLang="en-US" sz="2160" b="1" dirty="0"/>
          </a:p>
        </p:txBody>
      </p:sp>
      <p:pic>
        <p:nvPicPr>
          <p:cNvPr id="5" name="图片 4"/>
          <p:cNvPicPr>
            <a:picLocks noChangeAspect="1"/>
          </p:cNvPicPr>
          <p:nvPr/>
        </p:nvPicPr>
        <p:blipFill>
          <a:blip r:embed="rId2" cstate="print"/>
          <a:stretch>
            <a:fillRect/>
          </a:stretch>
        </p:blipFill>
        <p:spPr>
          <a:xfrm>
            <a:off x="825234" y="1238305"/>
            <a:ext cx="10243488" cy="4381388"/>
          </a:xfrm>
          <a:prstGeom prst="rect">
            <a:avLst/>
          </a:prstGeom>
        </p:spPr>
      </p:pic>
      <p:sp>
        <p:nvSpPr>
          <p:cNvPr id="6" name="矩形 5"/>
          <p:cNvSpPr/>
          <p:nvPr/>
        </p:nvSpPr>
        <p:spPr bwMode="auto">
          <a:xfrm>
            <a:off x="1052360" y="3851137"/>
            <a:ext cx="1126325" cy="1219577"/>
          </a:xfrm>
          <a:prstGeom prst="rect">
            <a:avLst/>
          </a:prstGeom>
          <a:noFill/>
          <a:ln w="57150">
            <a:solidFill>
              <a:srgbClr val="FF0000"/>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109728" tIns="54864" rIns="109728" bIns="54864" numCol="1" rtlCol="0" anchor="t" anchorCtr="0" compatLnSpc="1"/>
          <a:lstStyle/>
          <a:p>
            <a: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sz="2160" b="0" i="0" u="none" strike="noStrike" cap="none" normalizeH="0" baseline="0" dirty="0">
              <a:ln>
                <a:noFill/>
              </a:ln>
              <a:solidFill>
                <a:schemeClr val="tx1"/>
              </a:solidFill>
              <a:effectLst/>
              <a:latin typeface="Calibri" panose="020F0502020204030204"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1081405" y="153671"/>
            <a:ext cx="6599555" cy="469900"/>
          </a:xfrm>
          <a:prstGeom prst="rect">
            <a:avLst/>
          </a:prstGeom>
          <a:noFill/>
        </p:spPr>
        <p:txBody>
          <a:bodyPr wrap="square" lIns="101570" tIns="38089" rIns="63481" bIns="38089" rtlCol="0"/>
          <a:lstStyle/>
          <a:p>
            <a:pPr algn="l">
              <a:buSzPct val="100000"/>
            </a:pPr>
            <a:r>
              <a:rPr lang="en-US" altLang="zh-CN" sz="2800" b="1" spc="250" dirty="0">
                <a:solidFill>
                  <a:sysClr val="window" lastClr="FFFFFF"/>
                </a:solidFill>
                <a:latin typeface="微软雅黑" panose="020B0503020204020204" charset="-122"/>
                <a:ea typeface="微软雅黑" panose="020B0503020204020204" charset="-122"/>
                <a:cs typeface="微软雅黑" panose="020B0503020204020204" charset="-122"/>
              </a:rPr>
              <a:t>1.1 </a:t>
            </a:r>
            <a:r>
              <a:rPr lang="zh-CN" altLang="en-US" sz="2800" b="1" spc="250" dirty="0">
                <a:solidFill>
                  <a:sysClr val="window" lastClr="FFFFFF"/>
                </a:solidFill>
                <a:latin typeface="微软雅黑" panose="020B0503020204020204" charset="-122"/>
                <a:ea typeface="微软雅黑" panose="020B0503020204020204" charset="-122"/>
                <a:cs typeface="微软雅黑" panose="020B0503020204020204" charset="-122"/>
              </a:rPr>
              <a:t>金税四期整体情况</a:t>
            </a:r>
            <a:r>
              <a:rPr lang="en-US" altLang="zh-CN" sz="2800" b="1" spc="250" dirty="0">
                <a:solidFill>
                  <a:sysClr val="window" lastClr="FFFFFF"/>
                </a:solidFill>
                <a:latin typeface="微软雅黑" panose="020B0503020204020204" charset="-122"/>
                <a:ea typeface="微软雅黑" panose="020B0503020204020204" charset="-122"/>
                <a:cs typeface="微软雅黑" panose="020B0503020204020204" charset="-122"/>
              </a:rPr>
              <a:t>—</a:t>
            </a:r>
            <a:r>
              <a:rPr lang="zh-CN" altLang="en-US" sz="2800" b="1" spc="250" dirty="0">
                <a:solidFill>
                  <a:sysClr val="window" lastClr="FFFFFF"/>
                </a:solidFill>
                <a:latin typeface="微软雅黑" panose="020B0503020204020204" charset="-122"/>
                <a:ea typeface="微软雅黑" panose="020B0503020204020204" charset="-122"/>
                <a:cs typeface="微软雅黑" panose="020B0503020204020204" charset="-122"/>
              </a:rPr>
              <a:t>政策背景</a:t>
            </a:r>
            <a:endParaRPr lang="zh-CN" altLang="en-US" sz="2800" b="1" spc="250" dirty="0">
              <a:solidFill>
                <a:sysClr val="window" lastClr="FFFFFF"/>
              </a:solidFill>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nvPicPr>
        <p:blipFill>
          <a:blip r:embed="rId2" cstate="print"/>
          <a:stretch>
            <a:fillRect/>
          </a:stretch>
        </p:blipFill>
        <p:spPr>
          <a:xfrm>
            <a:off x="887850" y="1076286"/>
            <a:ext cx="10416300" cy="4442018"/>
          </a:xfrm>
          <a:prstGeom prst="rect">
            <a:avLst/>
          </a:prstGeom>
        </p:spPr>
      </p:pic>
      <p:sp>
        <p:nvSpPr>
          <p:cNvPr id="3" name="矩形 2"/>
          <p:cNvSpPr/>
          <p:nvPr/>
        </p:nvSpPr>
        <p:spPr>
          <a:xfrm>
            <a:off x="887851" y="5596333"/>
            <a:ext cx="10565321" cy="755650"/>
          </a:xfrm>
          <a:prstGeom prst="rect">
            <a:avLst/>
          </a:prstGeom>
        </p:spPr>
        <p:txBody>
          <a:bodyPr wrap="square">
            <a:spAutoFit/>
          </a:bodyPr>
          <a:lstStyle/>
          <a:p>
            <a:r>
              <a:rPr lang="zh-CN" altLang="en-US" sz="2160" b="1" dirty="0">
                <a:solidFill>
                  <a:srgbClr val="221714"/>
                </a:solidFill>
                <a:latin typeface="方正书宋"/>
              </a:rPr>
              <a:t>系统对纳税人取得的全部发票（含海关缴款书）数据进行归集，纳税人通过本功能进行发票入账操作，防范电子发票重复入账归档的危险</a:t>
            </a:r>
            <a:endParaRPr lang="zh-CN" altLang="en-US" sz="2160" b="1" dirty="0"/>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t>企业所得税</a:t>
            </a:r>
            <a:r>
              <a:rPr lang="zh-CN" altLang="en-US"/>
              <a:t>方面</a:t>
            </a:r>
            <a:endParaRPr lang="zh-CN" altLang="en-US"/>
          </a:p>
        </p:txBody>
      </p:sp>
      <p:sp>
        <p:nvSpPr>
          <p:cNvPr id="3" name="内容占位符 2"/>
          <p:cNvSpPr>
            <a:spLocks noGrp="1"/>
          </p:cNvSpPr>
          <p:nvPr>
            <p:ph idx="1"/>
          </p:nvPr>
        </p:nvSpPr>
        <p:spPr/>
        <p:txBody>
          <a:bodyPr>
            <a:normAutofit lnSpcReduction="10000"/>
          </a:bodyPr>
          <a:p>
            <a:r>
              <a:rPr lang="zh-CN" altLang="en-US">
                <a:solidFill>
                  <a:srgbClr val="FF0000"/>
                </a:solidFill>
              </a:rPr>
              <a:t>一</a:t>
            </a:r>
            <a:r>
              <a:rPr lang="en-US" altLang="zh-CN">
                <a:solidFill>
                  <a:srgbClr val="FF0000"/>
                </a:solidFill>
              </a:rPr>
              <a:t>.研发费用加计扣除</a:t>
            </a:r>
            <a:endParaRPr lang="en-US" altLang="zh-CN">
              <a:solidFill>
                <a:srgbClr val="FF0000"/>
              </a:solidFill>
            </a:endParaRPr>
          </a:p>
          <a:p>
            <a:r>
              <a:rPr lang="zh-CN" altLang="en-US">
                <a:gradFill>
                  <a:gsLst>
                    <a:gs pos="0">
                      <a:srgbClr val="007BD3"/>
                    </a:gs>
                    <a:gs pos="100000">
                      <a:srgbClr val="034373"/>
                    </a:gs>
                  </a:gsLst>
                  <a:lin scaled="0"/>
                </a:gradFill>
              </a:rPr>
              <a:t>（一）相关政策</a:t>
            </a:r>
            <a:endParaRPr lang="zh-CN" altLang="en-US">
              <a:gradFill>
                <a:gsLst>
                  <a:gs pos="0">
                    <a:srgbClr val="007BD3"/>
                  </a:gs>
                  <a:gs pos="100000">
                    <a:srgbClr val="034373"/>
                  </a:gs>
                </a:gsLst>
                <a:lin scaled="0"/>
              </a:gradFill>
            </a:endParaRPr>
          </a:p>
          <a:p>
            <a:r>
              <a:rPr lang="en-US" altLang="zh-CN">
                <a:solidFill>
                  <a:schemeClr val="tx1"/>
                </a:solidFill>
              </a:rPr>
              <a:t>1.</a:t>
            </a:r>
            <a:r>
              <a:rPr lang="zh-CN" altLang="en-US">
                <a:solidFill>
                  <a:schemeClr val="tx1"/>
                </a:solidFill>
              </a:rPr>
              <a:t>财政部 税务总局关于进一步完善研发费用税前加计扣除政策的公告（财政部 税务总局公告2023年第7号）</a:t>
            </a:r>
            <a:endParaRPr lang="zh-CN" altLang="en-US">
              <a:solidFill>
                <a:schemeClr val="tx1"/>
              </a:solidFill>
            </a:endParaRPr>
          </a:p>
          <a:p>
            <a:r>
              <a:rPr lang="en-US" altLang="zh-CN">
                <a:solidFill>
                  <a:schemeClr val="tx1"/>
                </a:solidFill>
              </a:rPr>
              <a:t>2.</a:t>
            </a:r>
            <a:r>
              <a:rPr lang="zh-CN" altLang="en-US">
                <a:solidFill>
                  <a:schemeClr val="tx1"/>
                </a:solidFill>
              </a:rPr>
              <a:t>国家税务总局 财政部关于优化预缴申报享受研发费用加计扣除政策有关事项的公告</a:t>
            </a:r>
            <a:r>
              <a:rPr lang="en-US" altLang="zh-CN">
                <a:solidFill>
                  <a:schemeClr val="tx1"/>
                </a:solidFill>
              </a:rPr>
              <a:t>(</a:t>
            </a:r>
            <a:r>
              <a:rPr lang="zh-CN" altLang="en-US">
                <a:solidFill>
                  <a:schemeClr val="tx1"/>
                </a:solidFill>
              </a:rPr>
              <a:t>国家税务总局 财政部公告2023年第11号</a:t>
            </a:r>
            <a:r>
              <a:rPr lang="en-US" altLang="zh-CN">
                <a:solidFill>
                  <a:schemeClr val="tx1"/>
                </a:solidFill>
              </a:rPr>
              <a:t>)</a:t>
            </a:r>
            <a:r>
              <a:rPr lang="zh-CN" altLang="en-US">
                <a:solidFill>
                  <a:schemeClr val="tx1"/>
                </a:solidFill>
              </a:rPr>
              <a:t>  </a:t>
            </a:r>
            <a:endParaRPr lang="zh-CN" altLang="en-US">
              <a:solidFill>
                <a:schemeClr val="tx1"/>
              </a:solidFill>
            </a:endParaRPr>
          </a:p>
          <a:p>
            <a:pPr algn="l">
              <a:buClrTx/>
              <a:buSzTx/>
            </a:pPr>
            <a:r>
              <a:rPr lang="zh-CN" altLang="en-US">
                <a:gradFill>
                  <a:gsLst>
                    <a:gs pos="0">
                      <a:srgbClr val="007BD3"/>
                    </a:gs>
                    <a:gs pos="100000">
                      <a:srgbClr val="034373"/>
                    </a:gs>
                  </a:gsLst>
                  <a:lin scaled="0"/>
                </a:gradFill>
              </a:rPr>
              <a:t>（二）政策规定</a:t>
            </a:r>
            <a:endParaRPr lang="zh-CN" altLang="en-US">
              <a:gradFill>
                <a:gsLst>
                  <a:gs pos="0">
                    <a:srgbClr val="007BD3"/>
                  </a:gs>
                  <a:gs pos="100000">
                    <a:srgbClr val="034373"/>
                  </a:gs>
                </a:gsLst>
                <a:lin scaled="0"/>
              </a:gradFill>
            </a:endParaRPr>
          </a:p>
          <a:p>
            <a:pPr algn="l">
              <a:buClrTx/>
              <a:buSzTx/>
            </a:pPr>
            <a:r>
              <a:rPr lang="zh-CN" altLang="en-US"/>
              <a:t>1.执行时间</a:t>
            </a:r>
            <a:endParaRPr lang="zh-CN" altLang="en-US"/>
          </a:p>
          <a:p>
            <a:pPr algn="l">
              <a:buClrTx/>
              <a:buSzTx/>
            </a:pPr>
            <a:r>
              <a:rPr lang="zh-CN" altLang="en-US"/>
              <a:t>自2023年1月1日起执行</a:t>
            </a:r>
            <a:endParaRPr lang="zh-CN" altLang="en-US"/>
          </a:p>
          <a:p>
            <a:pPr algn="l">
              <a:buClrTx/>
              <a:buSzTx/>
            </a:pPr>
            <a:r>
              <a:rPr lang="en-US" altLang="zh-CN"/>
              <a:t>2.</a:t>
            </a:r>
            <a:r>
              <a:rPr lang="zh-CN" altLang="en-US"/>
              <a:t>提高加计</a:t>
            </a:r>
            <a:r>
              <a:rPr lang="zh-CN" altLang="en-US"/>
              <a:t>比例</a:t>
            </a:r>
            <a:endParaRPr lang="zh-CN" altLang="en-US"/>
          </a:p>
          <a:p>
            <a:pPr algn="l">
              <a:buClrTx/>
              <a:buSzTx/>
            </a:pPr>
            <a:r>
              <a:rPr lang="zh-CN" altLang="en-US"/>
              <a:t>企业开展研发活动中实际发生的研发费用，未形成无形资产计入当期损益的，在按规定据实扣除的基础上，再按照实际发生额的100%在税前加计扣除；形成无形资产的，按照无形资产成本的200%在税前摊销</a:t>
            </a:r>
            <a:endParaRPr lang="zh-CN" altLang="en-US"/>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ym typeface="+mn-ea"/>
              </a:rPr>
              <a:t>企业所得税方面</a:t>
            </a:r>
            <a:endParaRPr lang="zh-CN" altLang="en-US"/>
          </a:p>
        </p:txBody>
      </p:sp>
      <p:sp>
        <p:nvSpPr>
          <p:cNvPr id="3" name="内容占位符 2"/>
          <p:cNvSpPr>
            <a:spLocks noGrp="1"/>
          </p:cNvSpPr>
          <p:nvPr>
            <p:ph idx="1"/>
          </p:nvPr>
        </p:nvSpPr>
        <p:spPr/>
        <p:txBody>
          <a:bodyPr>
            <a:normAutofit lnSpcReduction="10000"/>
          </a:bodyPr>
          <a:p>
            <a:r>
              <a:rPr lang="en-US" altLang="zh-CN"/>
              <a:t>3.预缴申报享受加计扣除政策</a:t>
            </a:r>
            <a:endParaRPr lang="en-US" altLang="zh-CN"/>
          </a:p>
          <a:p>
            <a:r>
              <a:rPr lang="zh-CN" altLang="en-US"/>
              <a:t>（</a:t>
            </a:r>
            <a:r>
              <a:rPr lang="en-US" altLang="zh-CN"/>
              <a:t>1</a:t>
            </a:r>
            <a:r>
              <a:rPr lang="zh-CN" altLang="en-US"/>
              <a:t>）</a:t>
            </a:r>
            <a:r>
              <a:rPr lang="en-US" altLang="zh-CN"/>
              <a:t>企业7月份预缴申报第2季度（按季预缴）或6月份（按月预缴）企业所得税时，能准确归集核算研发费用的，可以结合自身生产经营实际情况，自主选择就当年上半年研发费用享受加计扣除政策</a:t>
            </a:r>
            <a:endParaRPr lang="en-US" altLang="zh-CN"/>
          </a:p>
          <a:p>
            <a:r>
              <a:rPr lang="zh-CN" altLang="en-US"/>
              <a:t>（</a:t>
            </a:r>
            <a:r>
              <a:rPr lang="en-US" altLang="zh-CN"/>
              <a:t>2</a:t>
            </a:r>
            <a:r>
              <a:rPr lang="zh-CN" altLang="en-US"/>
              <a:t>）</a:t>
            </a:r>
            <a:r>
              <a:rPr lang="en-US" altLang="zh-CN"/>
              <a:t>企业10月份预缴申报第3季度（按季预缴）或9月份（按月预缴）企业所得税时，能准确归集核算研发费用的，企业可结合自身生产经营实际情况，自主选择就当年前三季度研发费用享受加计扣除政策</a:t>
            </a:r>
            <a:endParaRPr lang="en-US" altLang="zh-CN"/>
          </a:p>
          <a:p>
            <a:r>
              <a:rPr lang="zh-CN" altLang="en-US"/>
              <a:t>（</a:t>
            </a:r>
            <a:r>
              <a:rPr lang="en-US" altLang="zh-CN"/>
              <a:t>3</a:t>
            </a:r>
            <a:r>
              <a:rPr lang="zh-CN" altLang="en-US"/>
              <a:t>）</a:t>
            </a:r>
            <a:r>
              <a:rPr lang="en-US" altLang="zh-CN"/>
              <a:t>未选择享受优惠</a:t>
            </a:r>
            <a:r>
              <a:rPr lang="zh-CN" altLang="en-US"/>
              <a:t>的，</a:t>
            </a:r>
            <a:r>
              <a:rPr lang="zh-CN" altLang="en-US"/>
              <a:t>可</a:t>
            </a:r>
            <a:r>
              <a:rPr lang="en-US" altLang="zh-CN"/>
              <a:t>选择</a:t>
            </a:r>
            <a:r>
              <a:rPr lang="zh-CN" altLang="en-US">
                <a:solidFill>
                  <a:srgbClr val="FF0000"/>
                </a:solidFill>
              </a:rPr>
              <a:t>后续享受</a:t>
            </a:r>
            <a:endParaRPr lang="zh-CN" altLang="en-US">
              <a:solidFill>
                <a:srgbClr val="FF0000"/>
              </a:solidFill>
            </a:endParaRPr>
          </a:p>
          <a:p>
            <a:r>
              <a:rPr lang="en-US" altLang="zh-CN"/>
              <a:t>（4）</a:t>
            </a:r>
            <a:r>
              <a:rPr lang="zh-CN" altLang="en-US"/>
              <a:t>申报、</a:t>
            </a:r>
            <a:r>
              <a:rPr lang="en-US" altLang="zh-CN"/>
              <a:t>留存备查</a:t>
            </a:r>
            <a:endParaRPr lang="en-US" altLang="zh-CN"/>
          </a:p>
          <a:p>
            <a:r>
              <a:rPr lang="en-US" altLang="zh-CN"/>
              <a:t>采取“真实发生、自行判别、申报享受、相关资料留存备查”的办理方式，由企业依据实际发生的研发费用支出，自行计算加计扣除金额，填报《中华人民共和国企业所得税月（季）度预缴纳税申报表（A类）》享受税收优惠，并根据享受加计扣除优惠的研发费用情况（上半年或前三季度）填写《研发费用加计扣除优惠明细表》（A107012）。《研发费用加计扣除优惠明细表》（A107012）与规定的其他资料一并</a:t>
            </a:r>
            <a:r>
              <a:rPr lang="en-US" altLang="zh-CN">
                <a:solidFill>
                  <a:srgbClr val="FF0000"/>
                </a:solidFill>
              </a:rPr>
              <a:t>留存备查</a:t>
            </a:r>
            <a:endParaRPr lang="en-US" altLang="zh-CN">
              <a:solidFill>
                <a:srgbClr val="FF0000"/>
              </a:solidFill>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ym typeface="+mn-ea"/>
              </a:rPr>
              <a:t>企业所得税方面</a:t>
            </a:r>
            <a:endParaRPr lang="zh-CN" altLang="en-US"/>
          </a:p>
        </p:txBody>
      </p:sp>
      <p:sp>
        <p:nvSpPr>
          <p:cNvPr id="3" name="内容占位符 2"/>
          <p:cNvSpPr>
            <a:spLocks noGrp="1"/>
          </p:cNvSpPr>
          <p:nvPr>
            <p:ph idx="1"/>
          </p:nvPr>
        </p:nvSpPr>
        <p:spPr/>
        <p:txBody>
          <a:bodyPr/>
          <a:p>
            <a:r>
              <a:rPr lang="zh-CN" altLang="en-US">
                <a:solidFill>
                  <a:srgbClr val="FF0000"/>
                </a:solidFill>
              </a:rPr>
              <a:t>二</a:t>
            </a:r>
            <a:r>
              <a:rPr lang="en-US" altLang="zh-CN">
                <a:solidFill>
                  <a:srgbClr val="FF0000"/>
                </a:solidFill>
              </a:rPr>
              <a:t>.小型微利企业所得税优惠</a:t>
            </a:r>
            <a:endParaRPr lang="en-US" altLang="zh-CN">
              <a:solidFill>
                <a:srgbClr val="FF0000"/>
              </a:solidFill>
            </a:endParaRPr>
          </a:p>
          <a:p>
            <a:r>
              <a:rPr lang="zh-CN" altLang="en-US">
                <a:gradFill>
                  <a:gsLst>
                    <a:gs pos="0">
                      <a:srgbClr val="007BD3"/>
                    </a:gs>
                    <a:gs pos="100000">
                      <a:srgbClr val="034373"/>
                    </a:gs>
                  </a:gsLst>
                  <a:lin scaled="0"/>
                </a:gradFill>
              </a:rPr>
              <a:t>（一）相关政策</a:t>
            </a:r>
            <a:endParaRPr lang="zh-CN" altLang="en-US">
              <a:gradFill>
                <a:gsLst>
                  <a:gs pos="0">
                    <a:srgbClr val="007BD3"/>
                  </a:gs>
                  <a:gs pos="100000">
                    <a:srgbClr val="034373"/>
                  </a:gs>
                </a:gsLst>
                <a:lin scaled="0"/>
              </a:gradFill>
            </a:endParaRPr>
          </a:p>
          <a:p>
            <a:r>
              <a:rPr lang="en-US" altLang="zh-CN">
                <a:solidFill>
                  <a:schemeClr val="tx1"/>
                </a:solidFill>
              </a:rPr>
              <a:t>1.财政部 税务总局</a:t>
            </a:r>
            <a:r>
              <a:rPr lang="zh-CN" altLang="en-US">
                <a:solidFill>
                  <a:schemeClr val="tx1"/>
                </a:solidFill>
              </a:rPr>
              <a:t>关于小微企业和个体工商户所得税优惠政策的公告（财政部 税务总局公告2023年第6号）</a:t>
            </a:r>
            <a:endParaRPr lang="zh-CN" altLang="en-US">
              <a:solidFill>
                <a:schemeClr val="tx1"/>
              </a:solidFill>
            </a:endParaRPr>
          </a:p>
          <a:p>
            <a:r>
              <a:rPr lang="en-US" altLang="zh-CN">
                <a:solidFill>
                  <a:schemeClr val="tx1"/>
                </a:solidFill>
              </a:rPr>
              <a:t>2.国家税务总局</a:t>
            </a:r>
            <a:r>
              <a:rPr lang="zh-CN" altLang="en-US">
                <a:solidFill>
                  <a:schemeClr val="tx1"/>
                </a:solidFill>
              </a:rPr>
              <a:t>关于落实小型微利企业所得税优惠政策征管问题的公告（国家税务总局公告2023年第6号）</a:t>
            </a:r>
            <a:endParaRPr lang="zh-CN" altLang="en-US">
              <a:solidFill>
                <a:schemeClr val="tx1"/>
              </a:solidFill>
            </a:endParaRPr>
          </a:p>
          <a:p>
            <a:r>
              <a:rPr lang="zh-CN" altLang="en-US">
                <a:gradFill>
                  <a:gsLst>
                    <a:gs pos="0">
                      <a:srgbClr val="007BD3"/>
                    </a:gs>
                    <a:gs pos="100000">
                      <a:srgbClr val="034373"/>
                    </a:gs>
                  </a:gsLst>
                  <a:lin scaled="0"/>
                </a:gradFill>
              </a:rPr>
              <a:t>（二）政策规定</a:t>
            </a:r>
            <a:endParaRPr lang="zh-CN" altLang="en-US">
              <a:gradFill>
                <a:gsLst>
                  <a:gs pos="0">
                    <a:srgbClr val="007BD3"/>
                  </a:gs>
                  <a:gs pos="100000">
                    <a:srgbClr val="034373"/>
                  </a:gs>
                </a:gsLst>
                <a:lin scaled="0"/>
              </a:gradFill>
            </a:endParaRPr>
          </a:p>
          <a:p>
            <a:r>
              <a:rPr lang="en-US" altLang="zh-CN">
                <a:solidFill>
                  <a:schemeClr val="tx1"/>
                </a:solidFill>
              </a:rPr>
              <a:t>1.</a:t>
            </a:r>
            <a:r>
              <a:rPr lang="zh-CN" altLang="en-US">
                <a:solidFill>
                  <a:schemeClr val="tx1"/>
                </a:solidFill>
              </a:rPr>
              <a:t>执行</a:t>
            </a:r>
            <a:r>
              <a:rPr lang="zh-CN" altLang="en-US">
                <a:solidFill>
                  <a:schemeClr val="tx1"/>
                </a:solidFill>
              </a:rPr>
              <a:t>期限</a:t>
            </a:r>
            <a:endParaRPr lang="zh-CN" altLang="en-US">
              <a:solidFill>
                <a:schemeClr val="tx1"/>
              </a:solidFill>
            </a:endParaRPr>
          </a:p>
          <a:p>
            <a:r>
              <a:rPr lang="zh-CN" altLang="en-US">
                <a:solidFill>
                  <a:schemeClr val="tx1"/>
                </a:solidFill>
              </a:rPr>
              <a:t>2023年1月1日至2024年12月31日</a:t>
            </a:r>
            <a:endParaRPr lang="zh-CN" altLang="en-US">
              <a:solidFill>
                <a:schemeClr val="tx1"/>
              </a:solidFill>
            </a:endParaRPr>
          </a:p>
          <a:p>
            <a:r>
              <a:rPr lang="en-US" altLang="zh-CN">
                <a:solidFill>
                  <a:schemeClr val="tx1"/>
                </a:solidFill>
              </a:rPr>
              <a:t>2.对小型微利企业年应纳税所得额不超过100万元的部分，减按25%计入应纳税所得额，按20%的税率缴纳企业所得税</a:t>
            </a:r>
            <a:endParaRPr lang="en-US" altLang="zh-CN">
              <a:solidFill>
                <a:schemeClr val="tx1"/>
              </a:solidFill>
            </a:endParaRPr>
          </a:p>
          <a:p>
            <a:r>
              <a:rPr lang="zh-CN" altLang="en-US">
                <a:solidFill>
                  <a:schemeClr val="tx1"/>
                </a:solidFill>
              </a:rPr>
              <a:t>注：</a:t>
            </a:r>
            <a:r>
              <a:rPr lang="en-US" altLang="zh-CN">
                <a:sym typeface="+mn-ea"/>
              </a:rPr>
              <a:t>100-300</a:t>
            </a:r>
            <a:r>
              <a:rPr lang="zh-CN" altLang="en-US">
                <a:sym typeface="+mn-ea"/>
              </a:rPr>
              <a:t>万元部分，</a:t>
            </a:r>
            <a:r>
              <a:rPr lang="zh-CN" altLang="en-US" dirty="0">
                <a:latin typeface="华文中宋" panose="02010600040101010101" charset="-122"/>
                <a:sym typeface="+mn-ea"/>
              </a:rPr>
              <a:t>财政部 税务总局公告2022年第13号相同优惠和</a:t>
            </a:r>
            <a:r>
              <a:rPr lang="zh-CN" altLang="en-US" dirty="0">
                <a:latin typeface="华文中宋" panose="02010600040101010101" charset="-122"/>
                <a:sym typeface="+mn-ea"/>
              </a:rPr>
              <a:t>期限</a:t>
            </a:r>
            <a:endParaRPr lang="zh-CN" altLang="en-US" dirty="0">
              <a:latin typeface="华文中宋" panose="02010600040101010101" charset="-122"/>
              <a:sym typeface="+mn-ea"/>
            </a:endParaRPr>
          </a:p>
          <a:p>
            <a:r>
              <a:rPr lang="en-US" altLang="zh-CN" dirty="0">
                <a:latin typeface="华文中宋" panose="02010600040101010101" charset="-122"/>
                <a:sym typeface="+mn-ea"/>
              </a:rPr>
              <a:t>3.</a:t>
            </a:r>
            <a:r>
              <a:rPr lang="zh-CN" altLang="en-US" dirty="0">
                <a:latin typeface="华文中宋" panose="02010600040101010101" charset="-122"/>
                <a:sym typeface="+mn-ea"/>
              </a:rPr>
              <a:t>其他优惠执行规定，同原</a:t>
            </a:r>
            <a:r>
              <a:rPr lang="zh-CN" altLang="en-US" dirty="0">
                <a:latin typeface="华文中宋" panose="02010600040101010101" charset="-122"/>
                <a:sym typeface="+mn-ea"/>
              </a:rPr>
              <a:t>政策</a:t>
            </a:r>
            <a:endParaRPr lang="zh-CN" altLang="en-US" dirty="0">
              <a:latin typeface="华文中宋" panose="02010600040101010101" charset="-122"/>
              <a:sym typeface="+mn-ea"/>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ym typeface="+mn-ea"/>
              </a:rPr>
              <a:t>企业所得税方面</a:t>
            </a:r>
            <a:endParaRPr lang="zh-CN" altLang="en-US"/>
          </a:p>
        </p:txBody>
      </p:sp>
      <p:sp>
        <p:nvSpPr>
          <p:cNvPr id="3" name="内容占位符 2"/>
          <p:cNvSpPr>
            <a:spLocks noGrp="1"/>
          </p:cNvSpPr>
          <p:nvPr>
            <p:ph idx="1"/>
          </p:nvPr>
        </p:nvSpPr>
        <p:spPr/>
        <p:txBody>
          <a:bodyPr>
            <a:normAutofit fontScale="90000" lnSpcReduction="20000"/>
          </a:bodyPr>
          <a:p>
            <a:r>
              <a:rPr lang="zh-CN" altLang="en-US">
                <a:solidFill>
                  <a:srgbClr val="FF0000"/>
                </a:solidFill>
              </a:rPr>
              <a:t>三</a:t>
            </a:r>
            <a:r>
              <a:rPr lang="en-US" altLang="zh-CN">
                <a:solidFill>
                  <a:srgbClr val="FF0000"/>
                </a:solidFill>
              </a:rPr>
              <a:t>.</a:t>
            </a:r>
            <a:r>
              <a:rPr lang="zh-CN" altLang="en-US">
                <a:solidFill>
                  <a:srgbClr val="FF0000"/>
                </a:solidFill>
              </a:rPr>
              <a:t>投入基础研究税收优惠</a:t>
            </a:r>
            <a:endParaRPr lang="zh-CN" altLang="en-US">
              <a:solidFill>
                <a:srgbClr val="FF0000"/>
              </a:solidFill>
            </a:endParaRPr>
          </a:p>
          <a:p>
            <a:r>
              <a:rPr lang="zh-CN" altLang="en-US">
                <a:gradFill>
                  <a:gsLst>
                    <a:gs pos="0">
                      <a:srgbClr val="007BD3"/>
                    </a:gs>
                    <a:gs pos="100000">
                      <a:srgbClr val="034373"/>
                    </a:gs>
                  </a:gsLst>
                  <a:lin scaled="0"/>
                </a:gradFill>
              </a:rPr>
              <a:t>（一）相关政策</a:t>
            </a:r>
            <a:endParaRPr lang="zh-CN" altLang="en-US">
              <a:gradFill>
                <a:gsLst>
                  <a:gs pos="0">
                    <a:srgbClr val="007BD3"/>
                  </a:gs>
                  <a:gs pos="100000">
                    <a:srgbClr val="034373"/>
                  </a:gs>
                </a:gsLst>
                <a:lin scaled="0"/>
              </a:gradFill>
            </a:endParaRPr>
          </a:p>
          <a:p>
            <a:r>
              <a:rPr lang="zh-CN" altLang="en-US">
                <a:solidFill>
                  <a:schemeClr val="tx1"/>
                </a:solidFill>
              </a:rPr>
              <a:t>财政部 税务总局关于企业投入基础研究税收优惠政策的公告（财政部 税务总局公告2022年第32号）</a:t>
            </a:r>
            <a:endParaRPr lang="zh-CN" altLang="en-US">
              <a:solidFill>
                <a:schemeClr val="tx1"/>
              </a:solidFill>
            </a:endParaRPr>
          </a:p>
          <a:p>
            <a:r>
              <a:rPr lang="zh-CN" altLang="en-US">
                <a:gradFill>
                  <a:gsLst>
                    <a:gs pos="0">
                      <a:srgbClr val="007BD3"/>
                    </a:gs>
                    <a:gs pos="100000">
                      <a:srgbClr val="034373"/>
                    </a:gs>
                  </a:gsLst>
                  <a:lin scaled="0"/>
                </a:gradFill>
              </a:rPr>
              <a:t>（二）政策</a:t>
            </a:r>
            <a:r>
              <a:rPr lang="zh-CN" altLang="en-US">
                <a:gradFill>
                  <a:gsLst>
                    <a:gs pos="0">
                      <a:srgbClr val="007BD3"/>
                    </a:gs>
                    <a:gs pos="100000">
                      <a:srgbClr val="034373"/>
                    </a:gs>
                  </a:gsLst>
                  <a:lin scaled="0"/>
                </a:gradFill>
              </a:rPr>
              <a:t>规定 </a:t>
            </a:r>
            <a:endParaRPr lang="zh-CN" altLang="en-US">
              <a:gradFill>
                <a:gsLst>
                  <a:gs pos="0">
                    <a:srgbClr val="007BD3"/>
                  </a:gs>
                  <a:gs pos="100000">
                    <a:srgbClr val="034373"/>
                  </a:gs>
                </a:gsLst>
                <a:lin scaled="0"/>
              </a:gradFill>
            </a:endParaRPr>
          </a:p>
          <a:p>
            <a:r>
              <a:rPr lang="zh-CN" altLang="en-US"/>
              <a:t>1.执行时间</a:t>
            </a:r>
            <a:endParaRPr lang="zh-CN" altLang="en-US"/>
          </a:p>
          <a:p>
            <a:r>
              <a:rPr lang="zh-CN" altLang="en-US"/>
              <a:t>自2022年1月1日起</a:t>
            </a:r>
            <a:endParaRPr lang="zh-CN" altLang="en-US"/>
          </a:p>
          <a:p>
            <a:r>
              <a:rPr lang="en-US" altLang="zh-CN"/>
              <a:t>2.</a:t>
            </a:r>
            <a:r>
              <a:rPr lang="zh-CN" altLang="en-US"/>
              <a:t>优惠规定</a:t>
            </a:r>
            <a:endParaRPr lang="zh-CN" altLang="en-US"/>
          </a:p>
          <a:p>
            <a:r>
              <a:rPr lang="zh-CN" altLang="en-US"/>
              <a:t>（</a:t>
            </a:r>
            <a:r>
              <a:rPr lang="en-US" altLang="zh-CN"/>
              <a:t>1</a:t>
            </a:r>
            <a:r>
              <a:rPr lang="zh-CN" altLang="en-US"/>
              <a:t>）</a:t>
            </a:r>
            <a:r>
              <a:rPr lang="en-US" altLang="zh-CN"/>
              <a:t>对企业出资给非营利性科学技术研究开发机构、高等学校和政府性自然科学基金用于基础研究的支出，在计算应纳税所得额时可按实际发生额在税前扣除，并可按100%在税前</a:t>
            </a:r>
            <a:r>
              <a:rPr lang="en-US" altLang="zh-CN">
                <a:solidFill>
                  <a:srgbClr val="FF0000"/>
                </a:solidFill>
              </a:rPr>
              <a:t>加计扣除</a:t>
            </a:r>
            <a:r>
              <a:rPr lang="en-US" altLang="zh-CN"/>
              <a:t> </a:t>
            </a:r>
            <a:endParaRPr lang="en-US" altLang="zh-CN"/>
          </a:p>
          <a:p>
            <a:r>
              <a:rPr lang="zh-CN" altLang="en-US"/>
              <a:t>（</a:t>
            </a:r>
            <a:r>
              <a:rPr lang="en-US" altLang="zh-CN"/>
              <a:t>2</a:t>
            </a:r>
            <a:r>
              <a:rPr lang="zh-CN" altLang="en-US"/>
              <a:t>）</a:t>
            </a:r>
            <a:r>
              <a:rPr lang="en-US" altLang="zh-CN"/>
              <a:t>对非营利性科研机构、高等学校接收企业、个人和其他组织机构基础研究资金收入，免征企业所得税 </a:t>
            </a:r>
            <a:endParaRPr lang="en-US" altLang="zh-CN"/>
          </a:p>
          <a:p>
            <a:r>
              <a:rPr lang="en-US" altLang="zh-CN"/>
              <a:t>企业出资基础研究应签订相关</a:t>
            </a:r>
            <a:r>
              <a:rPr lang="en-US" altLang="zh-CN">
                <a:solidFill>
                  <a:srgbClr val="FF0000"/>
                </a:solidFill>
              </a:rPr>
              <a:t>协议或合同</a:t>
            </a:r>
            <a:r>
              <a:rPr lang="en-US" altLang="zh-CN"/>
              <a:t>，协议或合同中需明确资金用于基础研究领域</a:t>
            </a:r>
            <a:endParaRPr lang="en-US" altLang="zh-CN"/>
          </a:p>
          <a:p>
            <a:r>
              <a:rPr lang="en-US" altLang="zh-CN"/>
              <a:t>企业和非营利性科研机构、高等学校和政府性自然科学基金管理单位应将</a:t>
            </a:r>
            <a:r>
              <a:rPr lang="en-US" altLang="zh-CN">
                <a:solidFill>
                  <a:srgbClr val="FF0000"/>
                </a:solidFill>
              </a:rPr>
              <a:t>相关资料留存备查</a:t>
            </a:r>
            <a:r>
              <a:rPr lang="en-US" altLang="zh-CN"/>
              <a:t>，包括企业出资协议、出资合同、相关票据等，出资协议、出资合同和出资票据应包含出资方、接收方、出资用途（注明用于基础研究）、出资金额等信息</a:t>
            </a:r>
            <a:endParaRPr lang="en-US" altLang="zh-CN"/>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ym typeface="+mn-ea"/>
              </a:rPr>
              <a:t>个</a:t>
            </a:r>
            <a:r>
              <a:rPr lang="zh-CN" altLang="en-US">
                <a:sym typeface="+mn-ea"/>
              </a:rPr>
              <a:t>人所得税方面</a:t>
            </a:r>
            <a:endParaRPr lang="zh-CN" altLang="en-US"/>
          </a:p>
        </p:txBody>
      </p:sp>
      <p:sp>
        <p:nvSpPr>
          <p:cNvPr id="3" name="内容占位符 2"/>
          <p:cNvSpPr>
            <a:spLocks noGrp="1"/>
          </p:cNvSpPr>
          <p:nvPr>
            <p:ph idx="1"/>
          </p:nvPr>
        </p:nvSpPr>
        <p:spPr/>
        <p:txBody>
          <a:bodyPr>
            <a:normAutofit fontScale="90000" lnSpcReduction="20000"/>
          </a:bodyPr>
          <a:p>
            <a:r>
              <a:rPr lang="zh-CN" altLang="en-US">
                <a:solidFill>
                  <a:srgbClr val="FF0000"/>
                </a:solidFill>
              </a:rPr>
              <a:t>一.个人养老金</a:t>
            </a:r>
            <a:endParaRPr lang="zh-CN" altLang="en-US">
              <a:solidFill>
                <a:srgbClr val="FF0000"/>
              </a:solidFill>
            </a:endParaRPr>
          </a:p>
          <a:p>
            <a:pPr indent="-266700" fontAlgn="auto"/>
            <a:r>
              <a:rPr lang="zh-CN" altLang="en-US">
                <a:gradFill>
                  <a:gsLst>
                    <a:gs pos="0">
                      <a:srgbClr val="007BD3"/>
                    </a:gs>
                    <a:gs pos="100000">
                      <a:srgbClr val="034373"/>
                    </a:gs>
                  </a:gsLst>
                  <a:lin scaled="0"/>
                </a:gradFill>
                <a:sym typeface="+mn-ea"/>
              </a:rPr>
              <a:t>（一）相关政策</a:t>
            </a:r>
            <a:endParaRPr lang="zh-CN" altLang="en-US">
              <a:gradFill>
                <a:gsLst>
                  <a:gs pos="0">
                    <a:srgbClr val="007BD3"/>
                  </a:gs>
                  <a:gs pos="100000">
                    <a:srgbClr val="034373"/>
                  </a:gs>
                </a:gsLst>
                <a:lin scaled="0"/>
              </a:gradFill>
              <a:sym typeface="+mn-ea"/>
            </a:endParaRPr>
          </a:p>
          <a:p>
            <a:pPr indent="-266700" fontAlgn="auto"/>
            <a:r>
              <a:rPr lang="en-US" altLang="zh-CN">
                <a:solidFill>
                  <a:schemeClr val="tx1"/>
                </a:solidFill>
              </a:rPr>
              <a:t>1.</a:t>
            </a:r>
            <a:r>
              <a:rPr lang="zh-CN" altLang="en-US">
                <a:solidFill>
                  <a:schemeClr val="tx1"/>
                </a:solidFill>
              </a:rPr>
              <a:t>财政部 税务总局关于个人养老金有关个人所得税政策的公告（财政部 税务总局公告2022年第34号）</a:t>
            </a:r>
            <a:endParaRPr lang="zh-CN" altLang="en-US">
              <a:solidFill>
                <a:schemeClr val="tx1"/>
              </a:solidFill>
            </a:endParaRPr>
          </a:p>
          <a:p>
            <a:pPr indent="-266700" fontAlgn="auto"/>
            <a:r>
              <a:rPr lang="en-US" altLang="zh-CN">
                <a:solidFill>
                  <a:schemeClr val="tx1"/>
                </a:solidFill>
              </a:rPr>
              <a:t>2.</a:t>
            </a:r>
            <a:r>
              <a:rPr lang="zh-CN" altLang="en-US">
                <a:solidFill>
                  <a:schemeClr val="tx1"/>
                </a:solidFill>
              </a:rPr>
              <a:t>人力资源社会保障部办公厅、财政部办公厅、国家税务总局办公厅关于公布个人养老金先行城市（地区）的通知（人社厅函〔2022〕169号）</a:t>
            </a:r>
            <a:endParaRPr lang="zh-CN" altLang="en-US">
              <a:solidFill>
                <a:schemeClr val="tx1"/>
              </a:solidFill>
            </a:endParaRPr>
          </a:p>
          <a:p>
            <a:pPr indent="-266700" fontAlgn="auto"/>
            <a:r>
              <a:rPr lang="zh-CN" altLang="en-US">
                <a:gradFill>
                  <a:gsLst>
                    <a:gs pos="0">
                      <a:srgbClr val="007BD3"/>
                    </a:gs>
                    <a:gs pos="100000">
                      <a:srgbClr val="034373"/>
                    </a:gs>
                  </a:gsLst>
                  <a:lin scaled="0"/>
                </a:gradFill>
              </a:rPr>
              <a:t>（二）政策规定  </a:t>
            </a:r>
            <a:endParaRPr lang="zh-CN" altLang="en-US">
              <a:gradFill>
                <a:gsLst>
                  <a:gs pos="0">
                    <a:srgbClr val="007BD3"/>
                  </a:gs>
                  <a:gs pos="100000">
                    <a:srgbClr val="034373"/>
                  </a:gs>
                </a:gsLst>
                <a:lin scaled="0"/>
              </a:gradFill>
            </a:endParaRPr>
          </a:p>
          <a:p>
            <a:pPr indent="-266700" fontAlgn="auto"/>
            <a:r>
              <a:rPr lang="zh-CN" altLang="en-US"/>
              <a:t>1.执行时间 </a:t>
            </a:r>
            <a:endParaRPr lang="zh-CN" altLang="en-US"/>
          </a:p>
          <a:p>
            <a:pPr indent="-266700" fontAlgn="auto"/>
            <a:r>
              <a:rPr lang="zh-CN" altLang="en-US"/>
              <a:t>自2022年1月1日起，试点城市（浙江省：杭州市、宁波市）</a:t>
            </a:r>
            <a:endParaRPr lang="zh-CN" altLang="en-US"/>
          </a:p>
          <a:p>
            <a:pPr indent="-266700" fontAlgn="auto"/>
            <a:r>
              <a:rPr lang="en-US" altLang="zh-CN"/>
              <a:t>2.递延纳税优惠政策</a:t>
            </a:r>
            <a:endParaRPr lang="en-US" altLang="zh-CN"/>
          </a:p>
          <a:p>
            <a:pPr indent="-266700" fontAlgn="auto">
              <a:lnSpc>
                <a:spcPct val="120000"/>
              </a:lnSpc>
            </a:pPr>
            <a:r>
              <a:rPr lang="zh-CN" altLang="en-US"/>
              <a:t>（</a:t>
            </a:r>
            <a:r>
              <a:rPr lang="en-US" altLang="zh-CN"/>
              <a:t>1</a:t>
            </a:r>
            <a:r>
              <a:rPr lang="zh-CN" altLang="en-US"/>
              <a:t>）在缴费环节，个人向个人养老金资金账户的缴费，按照12000元/年的限额标准，在综合所得或经营所得中据实扣除</a:t>
            </a:r>
            <a:endParaRPr lang="zh-CN" altLang="en-US"/>
          </a:p>
          <a:p>
            <a:pPr indent="-266700" fontAlgn="auto"/>
            <a:r>
              <a:rPr lang="zh-CN" altLang="en-US"/>
              <a:t>（</a:t>
            </a:r>
            <a:r>
              <a:rPr lang="en-US" altLang="zh-CN"/>
              <a:t>2</a:t>
            </a:r>
            <a:r>
              <a:rPr lang="zh-CN" altLang="en-US"/>
              <a:t>）在投资环节，计入个人养老金资金账户的投资收益暂不征收个人所得税</a:t>
            </a:r>
            <a:endParaRPr lang="zh-CN" altLang="en-US"/>
          </a:p>
          <a:p>
            <a:pPr indent="-266700" fontAlgn="auto">
              <a:lnSpc>
                <a:spcPct val="120000"/>
              </a:lnSpc>
            </a:pPr>
            <a:r>
              <a:rPr lang="zh-CN" altLang="en-US"/>
              <a:t>（</a:t>
            </a:r>
            <a:r>
              <a:rPr lang="en-US" altLang="zh-CN"/>
              <a:t>3</a:t>
            </a:r>
            <a:r>
              <a:rPr lang="zh-CN" altLang="en-US"/>
              <a:t>）在领取环节，个人领取的个人养老金，不并入综合所得，单独按照3%的税率计算缴纳个人所得税，其缴纳的税款计入“工资、薪金所得”项目 </a:t>
            </a:r>
            <a:endParaRPr lang="zh-CN" altLang="en-US">
              <a:solidFill>
                <a:schemeClr val="tx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dirty="0">
                <a:sym typeface="+mn-ea"/>
              </a:rPr>
              <a:t>增值税方面</a:t>
            </a:r>
            <a:endParaRPr lang="zh-CN" altLang="en-US"/>
          </a:p>
        </p:txBody>
      </p:sp>
      <p:sp>
        <p:nvSpPr>
          <p:cNvPr id="3" name="内容占位符 2"/>
          <p:cNvSpPr>
            <a:spLocks noGrp="1"/>
          </p:cNvSpPr>
          <p:nvPr>
            <p:ph idx="1"/>
          </p:nvPr>
        </p:nvSpPr>
        <p:spPr/>
        <p:txBody>
          <a:bodyPr>
            <a:normAutofit fontScale="70000"/>
          </a:bodyPr>
          <a:p>
            <a:r>
              <a:rPr lang="zh-CN" altLang="en-US">
                <a:solidFill>
                  <a:srgbClr val="FF0000"/>
                </a:solidFill>
              </a:rPr>
              <a:t>二</a:t>
            </a:r>
            <a:r>
              <a:rPr lang="en-US" altLang="zh-CN">
                <a:solidFill>
                  <a:srgbClr val="FF0000"/>
                </a:solidFill>
              </a:rPr>
              <a:t>.小规模纳税人减免增值税</a:t>
            </a:r>
            <a:endParaRPr lang="en-US" altLang="zh-CN">
              <a:solidFill>
                <a:srgbClr val="FF0000"/>
              </a:solidFill>
            </a:endParaRPr>
          </a:p>
          <a:p>
            <a:r>
              <a:rPr lang="zh-CN" altLang="en-US">
                <a:gradFill>
                  <a:gsLst>
                    <a:gs pos="0">
                      <a:srgbClr val="012D86"/>
                    </a:gs>
                    <a:gs pos="100000">
                      <a:srgbClr val="0E2557"/>
                    </a:gs>
                  </a:gsLst>
                  <a:lin scaled="0"/>
                </a:gradFill>
                <a:sym typeface="+mn-ea"/>
              </a:rPr>
              <a:t>（一）相关政策</a:t>
            </a:r>
            <a:endParaRPr lang="zh-CN" altLang="en-US">
              <a:gradFill>
                <a:gsLst>
                  <a:gs pos="0">
                    <a:srgbClr val="012D86"/>
                  </a:gs>
                  <a:gs pos="100000">
                    <a:srgbClr val="0E2557"/>
                  </a:gs>
                </a:gsLst>
                <a:lin scaled="0"/>
              </a:gradFill>
            </a:endParaRPr>
          </a:p>
          <a:p>
            <a:r>
              <a:rPr lang="en-US" altLang="zh-CN">
                <a:sym typeface="+mn-ea"/>
              </a:rPr>
              <a:t>1.财政部税务总局关于明确增值税小规模纳税人减免增值税等政策的公告(财政部税务总局公告2023年第1号)</a:t>
            </a:r>
            <a:endParaRPr lang="en-US" altLang="zh-CN"/>
          </a:p>
          <a:p>
            <a:r>
              <a:rPr lang="en-US" altLang="zh-CN">
                <a:sym typeface="+mn-ea"/>
              </a:rPr>
              <a:t>2.国家税务总局关于增值税小规模纳税人减免增值税等政策有关征管事项的公告</a:t>
            </a:r>
            <a:endParaRPr lang="en-US" altLang="zh-CN"/>
          </a:p>
          <a:p>
            <a:pPr marL="0" indent="0">
              <a:buNone/>
            </a:pPr>
            <a:r>
              <a:rPr lang="en-US" altLang="zh-CN">
                <a:sym typeface="+mn-ea"/>
              </a:rPr>
              <a:t>(国家税务总局公告2023年第1号) </a:t>
            </a:r>
            <a:endParaRPr lang="en-US" altLang="zh-CN"/>
          </a:p>
          <a:p>
            <a:r>
              <a:rPr lang="zh-CN" altLang="en-US">
                <a:gradFill>
                  <a:gsLst>
                    <a:gs pos="0">
                      <a:srgbClr val="012D86"/>
                    </a:gs>
                    <a:gs pos="100000">
                      <a:srgbClr val="0E2557"/>
                    </a:gs>
                  </a:gsLst>
                  <a:lin scaled="0"/>
                </a:gradFill>
              </a:rPr>
              <a:t>（二）政策规定</a:t>
            </a:r>
            <a:endParaRPr lang="zh-CN" altLang="en-US">
              <a:gradFill>
                <a:gsLst>
                  <a:gs pos="0">
                    <a:srgbClr val="012D86"/>
                  </a:gs>
                  <a:gs pos="100000">
                    <a:srgbClr val="0E2557"/>
                  </a:gs>
                </a:gsLst>
                <a:lin scaled="0"/>
              </a:gradFill>
            </a:endParaRPr>
          </a:p>
          <a:p>
            <a:r>
              <a:rPr lang="en-US" altLang="zh-CN"/>
              <a:t>1.执行期限</a:t>
            </a:r>
            <a:endParaRPr lang="en-US" altLang="zh-CN"/>
          </a:p>
          <a:p>
            <a:r>
              <a:rPr lang="en-US" altLang="zh-CN"/>
              <a:t>2023年1月1日至2023年12月31日</a:t>
            </a:r>
            <a:endParaRPr lang="en-US" altLang="zh-CN"/>
          </a:p>
          <a:p>
            <a:r>
              <a:rPr lang="en-US" altLang="zh-CN"/>
              <a:t>2.</a:t>
            </a:r>
            <a:r>
              <a:rPr lang="zh-CN" altLang="en-US"/>
              <a:t>减免规定</a:t>
            </a:r>
            <a:endParaRPr lang="zh-CN" altLang="en-US"/>
          </a:p>
          <a:p>
            <a:r>
              <a:rPr lang="zh-CN" altLang="en-US"/>
              <a:t>（</a:t>
            </a:r>
            <a:r>
              <a:rPr lang="en-US" altLang="zh-CN"/>
              <a:t>1</a:t>
            </a:r>
            <a:r>
              <a:rPr lang="zh-CN" altLang="en-US"/>
              <a:t>）对月销售额10万元</a:t>
            </a:r>
            <a:r>
              <a:rPr lang="zh-CN" altLang="en-US">
                <a:sym typeface="+mn-ea"/>
              </a:rPr>
              <a:t>（季度销售额30万元）</a:t>
            </a:r>
            <a:r>
              <a:rPr lang="zh-CN" altLang="en-US"/>
              <a:t>以下（含本数）的增值税小规模纳税人，免征增值税</a:t>
            </a:r>
            <a:endParaRPr lang="zh-CN" altLang="en-US"/>
          </a:p>
          <a:p>
            <a:r>
              <a:rPr lang="zh-CN" altLang="en-US">
                <a:solidFill>
                  <a:srgbClr val="FF0000"/>
                </a:solidFill>
              </a:rPr>
              <a:t>其他个人</a:t>
            </a:r>
            <a:r>
              <a:rPr lang="zh-CN" altLang="en-US"/>
              <a:t>，采取一次性收取租金形式出租不动产取得的租金收入，可在对应的租赁期内平均分摊，</a:t>
            </a:r>
            <a:r>
              <a:rPr lang="zh-CN" altLang="en-US">
                <a:solidFill>
                  <a:srgbClr val="FF0000"/>
                </a:solidFill>
              </a:rPr>
              <a:t>分摊后</a:t>
            </a:r>
            <a:r>
              <a:rPr lang="zh-CN" altLang="en-US"/>
              <a:t>的月租金收入未超过10万元的，免征增值税</a:t>
            </a:r>
            <a:endParaRPr lang="zh-CN" altLang="en-US"/>
          </a:p>
          <a:p>
            <a:r>
              <a:rPr lang="zh-CN" altLang="en-US"/>
              <a:t>不限</a:t>
            </a:r>
            <a:r>
              <a:rPr lang="en-US" altLang="zh-CN"/>
              <a:t>3%</a:t>
            </a:r>
            <a:r>
              <a:rPr lang="zh-CN" altLang="en-US"/>
              <a:t>征收率</a:t>
            </a:r>
            <a:endParaRPr lang="zh-CN" altLang="en-US"/>
          </a:p>
          <a:p>
            <a:pPr algn="l">
              <a:buClrTx/>
              <a:buSzTx/>
            </a:pPr>
            <a:r>
              <a:rPr lang="zh-CN" altLang="en-US"/>
              <a:t>（</a:t>
            </a:r>
            <a:r>
              <a:rPr lang="zh-CN" altLang="en-US"/>
              <a:t>2）适用3%征收率的应税销售收入，减按1%征收率征收增值税；适用3%预征率的预缴增值税项目，减按1%预征率预缴增值税</a:t>
            </a:r>
            <a:endParaRPr lang="zh-CN" altLang="en-US"/>
          </a:p>
          <a:p>
            <a:pPr algn="l">
              <a:buClrTx/>
              <a:buSzTx/>
            </a:pPr>
            <a:r>
              <a:rPr lang="zh-CN" altLang="en-US"/>
              <a:t>仅限</a:t>
            </a:r>
            <a:r>
              <a:rPr lang="en-US" altLang="zh-CN">
                <a:sym typeface="+mn-ea"/>
              </a:rPr>
              <a:t>3%</a:t>
            </a:r>
            <a:r>
              <a:rPr lang="zh-CN" altLang="en-US">
                <a:sym typeface="+mn-ea"/>
              </a:rPr>
              <a:t>征收率</a:t>
            </a:r>
            <a:endParaRPr lang="zh-CN" altLang="en-US"/>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ym typeface="+mn-ea"/>
              </a:rPr>
              <a:t>个人所得税方面</a:t>
            </a:r>
            <a:endParaRPr lang="zh-CN" altLang="en-US"/>
          </a:p>
        </p:txBody>
      </p:sp>
      <p:sp>
        <p:nvSpPr>
          <p:cNvPr id="3" name="内容占位符 2"/>
          <p:cNvSpPr>
            <a:spLocks noGrp="1"/>
          </p:cNvSpPr>
          <p:nvPr>
            <p:ph idx="1"/>
          </p:nvPr>
        </p:nvSpPr>
        <p:spPr/>
        <p:txBody>
          <a:bodyPr/>
          <a:p>
            <a:r>
              <a:rPr lang="en-US" altLang="zh-CN"/>
              <a:t>3.</a:t>
            </a:r>
            <a:r>
              <a:rPr lang="zh-CN" altLang="en-US"/>
              <a:t>缴费环节税前扣除</a:t>
            </a:r>
            <a:endParaRPr lang="zh-CN" altLang="en-US"/>
          </a:p>
          <a:p>
            <a:r>
              <a:rPr lang="zh-CN" altLang="en-US"/>
              <a:t>个人缴费享受税前扣除优惠时，以个人养老金信息管理服务平台出具的扣除凭证为</a:t>
            </a:r>
            <a:r>
              <a:rPr lang="zh-CN" altLang="en-US">
                <a:solidFill>
                  <a:srgbClr val="FF0000"/>
                </a:solidFill>
              </a:rPr>
              <a:t>扣税凭据</a:t>
            </a:r>
            <a:endParaRPr lang="zh-CN" altLang="en-US">
              <a:solidFill>
                <a:srgbClr val="FF0000"/>
              </a:solidFill>
            </a:endParaRPr>
          </a:p>
          <a:p>
            <a:r>
              <a:rPr lang="zh-CN" altLang="en-US"/>
              <a:t>取得工资薪金所得、按累计预扣法预扣预缴个人所得税劳务报酬所得的，其缴费可以</a:t>
            </a:r>
            <a:r>
              <a:rPr lang="zh-CN" altLang="en-US">
                <a:solidFill>
                  <a:srgbClr val="FF0000"/>
                </a:solidFill>
              </a:rPr>
              <a:t>选择</a:t>
            </a:r>
            <a:r>
              <a:rPr lang="zh-CN" altLang="en-US"/>
              <a:t>在当年预扣预缴或次年汇算清缴时在限额标准内据实扣除。选择在当年预扣预缴的，应及时将相关凭证提供给扣缴单位。扣缴单位应按照要求，为纳税人办理税前扣除有关事项</a:t>
            </a:r>
            <a:endParaRPr lang="zh-CN" altLang="en-US"/>
          </a:p>
          <a:p>
            <a:r>
              <a:rPr lang="zh-CN" altLang="en-US"/>
              <a:t>取得其他劳务报酬、稿酬、特许权使用费等所得或经营所得的，其缴费在次年</a:t>
            </a:r>
            <a:r>
              <a:rPr lang="zh-CN" altLang="en-US">
                <a:solidFill>
                  <a:srgbClr val="FF0000"/>
                </a:solidFill>
              </a:rPr>
              <a:t>汇算清缴时</a:t>
            </a:r>
            <a:r>
              <a:rPr lang="zh-CN" altLang="en-US"/>
              <a:t>在限额标准内据实扣除</a:t>
            </a:r>
            <a:r>
              <a:rPr lang="en-US" altLang="zh-CN"/>
              <a:t> </a:t>
            </a:r>
            <a:endParaRPr lang="en-US" altLang="zh-CN"/>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ym typeface="+mn-ea"/>
              </a:rPr>
              <a:t>个人所得税方面</a:t>
            </a:r>
            <a:endParaRPr lang="zh-CN" altLang="en-US"/>
          </a:p>
        </p:txBody>
      </p:sp>
      <p:sp>
        <p:nvSpPr>
          <p:cNvPr id="3" name="内容占位符 2"/>
          <p:cNvSpPr>
            <a:spLocks noGrp="1"/>
          </p:cNvSpPr>
          <p:nvPr>
            <p:ph idx="1"/>
          </p:nvPr>
        </p:nvSpPr>
        <p:spPr/>
        <p:txBody>
          <a:bodyPr/>
          <a:p>
            <a:r>
              <a:rPr lang="zh-CN" altLang="en-US"/>
              <a:t>第一步：获取缴费凭证</a:t>
            </a:r>
            <a:endParaRPr lang="zh-CN" altLang="en-US"/>
          </a:p>
          <a:p>
            <a:r>
              <a:rPr lang="zh-CN" altLang="en-US"/>
              <a:t>登录国家社会保险公共服务平台（http://si.12333.gov.cn/），进入“首页——个人养老金——缴费凭证查询打印”界面下载纳税人的个人养老金月度缴费凭证。</a:t>
            </a:r>
            <a:endParaRPr lang="zh-CN" altLang="en-US"/>
          </a:p>
          <a:p>
            <a:r>
              <a:rPr lang="zh-CN" altLang="en-US"/>
              <a:t>一般情况下，每月8日起纳税人可以通过国家社会保险公共服务平台查询下载上月的个人养老金缴费凭证。</a:t>
            </a:r>
            <a:endParaRPr lang="zh-CN" altLang="en-US"/>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4" name="内容占位符 3"/>
          <p:cNvPicPr>
            <a:picLocks noChangeAspect="1"/>
          </p:cNvPicPr>
          <p:nvPr>
            <p:ph idx="1"/>
            <p:custDataLst>
              <p:tags r:id="rId1"/>
            </p:custDataLst>
          </p:nvPr>
        </p:nvPicPr>
        <p:blipFill>
          <a:blip r:embed="rId2"/>
          <a:stretch>
            <a:fillRect/>
          </a:stretch>
        </p:blipFill>
        <p:spPr>
          <a:xfrm>
            <a:off x="1929765" y="250190"/>
            <a:ext cx="6650355" cy="6657340"/>
          </a:xfrm>
          <a:prstGeom prst="rect">
            <a:avLst/>
          </a:prstGeom>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4" name="内容占位符 3"/>
          <p:cNvPicPr>
            <a:picLocks noChangeAspect="1"/>
          </p:cNvPicPr>
          <p:nvPr>
            <p:ph idx="1"/>
          </p:nvPr>
        </p:nvPicPr>
        <p:blipFill>
          <a:blip r:embed="rId1"/>
          <a:stretch>
            <a:fillRect/>
          </a:stretch>
        </p:blipFill>
        <p:spPr>
          <a:xfrm>
            <a:off x="1896745" y="358775"/>
            <a:ext cx="7034530" cy="5819775"/>
          </a:xfrm>
          <a:prstGeom prst="rect">
            <a:avLst/>
          </a:prstGeom>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ym typeface="+mn-ea"/>
              </a:rPr>
              <a:t>个人所得税方面</a:t>
            </a:r>
            <a:endParaRPr lang="zh-CN" altLang="en-US"/>
          </a:p>
        </p:txBody>
      </p:sp>
      <p:sp>
        <p:nvSpPr>
          <p:cNvPr id="3" name="内容占位符 2"/>
          <p:cNvSpPr>
            <a:spLocks noGrp="1"/>
          </p:cNvSpPr>
          <p:nvPr>
            <p:ph idx="1"/>
          </p:nvPr>
        </p:nvSpPr>
        <p:spPr/>
        <p:txBody>
          <a:bodyPr/>
          <a:p>
            <a:r>
              <a:rPr lang="zh-CN" altLang="en-US"/>
              <a:t>第二步：扫码录入扣除信息</a:t>
            </a:r>
            <a:endParaRPr lang="zh-CN" altLang="en-US"/>
          </a:p>
          <a:p>
            <a:r>
              <a:rPr lang="zh-CN" altLang="en-US"/>
              <a:t>使用个税APP右上角“扫一扫”功能，或者进入“办税——扣除填报——个人养老金扣除信息管理——扫码录入”功能，扫描个人养老金缴费凭证右上角的二维码。如果纳税人的缴费凭证是以电子方式存储在手机中不方便扫码，可以使用“扫一扫”界面右下角的“相册”功能打开缴费凭证照片</a:t>
            </a:r>
            <a:endParaRPr lang="zh-CN" altLang="en-US"/>
          </a:p>
          <a:p>
            <a:endParaRPr lang="zh-CN" altLang="en-US"/>
          </a:p>
          <a:p>
            <a:r>
              <a:rPr lang="zh-CN" altLang="en-US"/>
              <a:t>纳税人授权个税APP获取其个人养老金缴费数据后，个税APP即可根据扫码结果生成当月个人养老金扣除信息。纳税人核对无误后，点击“下一步”即可</a:t>
            </a:r>
            <a:r>
              <a:rPr lang="en-US" altLang="zh-CN"/>
              <a:t> </a:t>
            </a:r>
            <a:endParaRPr lang="zh-CN" altLang="en-US"/>
          </a:p>
          <a:p>
            <a:r>
              <a:rPr lang="zh-CN" altLang="en-US"/>
              <a:t>需要说明的是，如纳税人扫描的缴费凭证二维码不是本人的，将无法进行填报，系统会予以提示</a:t>
            </a:r>
            <a:r>
              <a:rPr lang="en-US" altLang="zh-CN"/>
              <a:t> </a:t>
            </a:r>
            <a:endParaRPr lang="en-US" altLang="zh-CN"/>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4" name="内容占位符 3"/>
          <p:cNvPicPr>
            <a:picLocks noChangeAspect="1"/>
          </p:cNvPicPr>
          <p:nvPr>
            <p:ph idx="1"/>
          </p:nvPr>
        </p:nvPicPr>
        <p:blipFill>
          <a:blip r:embed="rId1"/>
          <a:stretch>
            <a:fillRect/>
          </a:stretch>
        </p:blipFill>
        <p:spPr>
          <a:xfrm>
            <a:off x="-821690" y="306705"/>
            <a:ext cx="7013575" cy="4746625"/>
          </a:xfrm>
          <a:prstGeom prst="rect">
            <a:avLst/>
          </a:prstGeom>
        </p:spPr>
      </p:pic>
      <p:pic>
        <p:nvPicPr>
          <p:cNvPr id="5" name="图片 4"/>
          <p:cNvPicPr>
            <a:picLocks noChangeAspect="1"/>
          </p:cNvPicPr>
          <p:nvPr/>
        </p:nvPicPr>
        <p:blipFill>
          <a:blip r:embed="rId2"/>
          <a:stretch>
            <a:fillRect/>
          </a:stretch>
        </p:blipFill>
        <p:spPr>
          <a:xfrm>
            <a:off x="5274945" y="151765"/>
            <a:ext cx="5939790" cy="5061585"/>
          </a:xfrm>
          <a:prstGeom prst="rect">
            <a:avLst/>
          </a:prstGeom>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4" name="内容占位符 3"/>
          <p:cNvPicPr>
            <a:picLocks noChangeAspect="1"/>
          </p:cNvPicPr>
          <p:nvPr>
            <p:ph idx="1"/>
          </p:nvPr>
        </p:nvPicPr>
        <p:blipFill>
          <a:blip r:embed="rId1"/>
          <a:stretch>
            <a:fillRect/>
          </a:stretch>
        </p:blipFill>
        <p:spPr>
          <a:xfrm>
            <a:off x="1983105" y="208915"/>
            <a:ext cx="7459980" cy="6828155"/>
          </a:xfrm>
          <a:prstGeom prst="rect">
            <a:avLst/>
          </a:prstGeom>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ym typeface="+mn-ea"/>
              </a:rPr>
              <a:t>个人所得税方面</a:t>
            </a:r>
            <a:endParaRPr lang="zh-CN" altLang="en-US"/>
          </a:p>
        </p:txBody>
      </p:sp>
      <p:sp>
        <p:nvSpPr>
          <p:cNvPr id="3" name="内容占位符 2"/>
          <p:cNvSpPr>
            <a:spLocks noGrp="1"/>
          </p:cNvSpPr>
          <p:nvPr>
            <p:ph idx="1"/>
          </p:nvPr>
        </p:nvSpPr>
        <p:spPr/>
        <p:txBody>
          <a:bodyPr/>
          <a:p>
            <a:r>
              <a:rPr lang="zh-CN" altLang="en-US"/>
              <a:t>第三步：将扣除信息推送给单位</a:t>
            </a:r>
            <a:endParaRPr lang="zh-CN" altLang="en-US"/>
          </a:p>
          <a:p>
            <a:r>
              <a:rPr lang="zh-CN" altLang="en-US"/>
              <a:t>在“选择申报方式”界面，勾选“通过扣缴义务人申报”，并选择相应的扣缴义务人，点击提交即完成申报流程，扣缴义务人收到纳税人申报信息后将为纳税人办理税前扣除。</a:t>
            </a:r>
            <a:endParaRPr lang="zh-CN" altLang="en-US"/>
          </a:p>
          <a:p>
            <a:r>
              <a:rPr lang="zh-CN" altLang="en-US"/>
              <a:t>纳税人可通过“个人养老金扣除信息管理——查看我的扣除信息”界面，查询自己申报的个人养老金扣除信息。</a:t>
            </a:r>
            <a:endParaRPr lang="zh-CN" altLang="en-US"/>
          </a:p>
          <a:p>
            <a:endParaRPr lang="zh-CN" altLang="en-US"/>
          </a:p>
          <a:p>
            <a:r>
              <a:rPr lang="zh-CN" altLang="en-US"/>
              <a:t>如果纳税人不选择“通过扣缴义务人申报”，也可以选择“年度自行申报”，则纳税人提交的个人养老金扣除信息可以在个人所得税年度汇算清缴申报中进行税前扣除</a:t>
            </a:r>
            <a:endParaRPr lang="zh-CN" altLang="en-US"/>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4" name="内容占位符 3"/>
          <p:cNvPicPr>
            <a:picLocks noChangeAspect="1"/>
          </p:cNvPicPr>
          <p:nvPr>
            <p:ph idx="1"/>
          </p:nvPr>
        </p:nvPicPr>
        <p:blipFill>
          <a:blip r:embed="rId1"/>
          <a:stretch>
            <a:fillRect/>
          </a:stretch>
        </p:blipFill>
        <p:spPr>
          <a:xfrm>
            <a:off x="2091690" y="158115"/>
            <a:ext cx="6852285" cy="6309995"/>
          </a:xfrm>
          <a:prstGeom prst="rect">
            <a:avLst/>
          </a:prstGeom>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ym typeface="+mn-ea"/>
              </a:rPr>
              <a:t>个人所得税方面</a:t>
            </a:r>
            <a:endParaRPr lang="zh-CN" altLang="en-US"/>
          </a:p>
        </p:txBody>
      </p:sp>
      <p:sp>
        <p:nvSpPr>
          <p:cNvPr id="3" name="内容占位符 2"/>
          <p:cNvSpPr>
            <a:spLocks noGrp="1"/>
          </p:cNvSpPr>
          <p:nvPr>
            <p:ph idx="1"/>
          </p:nvPr>
        </p:nvSpPr>
        <p:spPr/>
        <p:txBody>
          <a:bodyPr/>
          <a:p>
            <a:r>
              <a:rPr lang="en-US" altLang="zh-CN"/>
              <a:t>4.</a:t>
            </a:r>
            <a:r>
              <a:rPr lang="zh-CN" altLang="en-US"/>
              <a:t>领取环节扣缴</a:t>
            </a:r>
            <a:endParaRPr lang="zh-CN" altLang="en-US"/>
          </a:p>
          <a:p>
            <a:r>
              <a:rPr lang="zh-CN" altLang="en-US"/>
              <a:t>个人按规定领取个人养老金时，由开立个人养老金资金账户所在市的商业银行机构代扣代缴其应缴的个人所得税</a:t>
            </a:r>
            <a:endParaRPr lang="zh-CN" altLang="en-US"/>
          </a:p>
          <a:p>
            <a:r>
              <a:rPr lang="zh-CN" altLang="en-US"/>
              <a:t>商业银行有关分支机构应及时对在该行开立个人养老金资金账户纳税人的</a:t>
            </a:r>
            <a:r>
              <a:rPr lang="zh-CN" altLang="en-US">
                <a:solidFill>
                  <a:srgbClr val="FF0000"/>
                </a:solidFill>
              </a:rPr>
              <a:t>纳税情况</a:t>
            </a:r>
            <a:r>
              <a:rPr lang="zh-CN" altLang="en-US"/>
              <a:t>进行全员全额明细申报，保证信息真实准确</a:t>
            </a:r>
            <a:endParaRPr lang="zh-CN" alt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dirty="0">
                <a:sym typeface="+mn-ea"/>
              </a:rPr>
              <a:t>增值税方面</a:t>
            </a:r>
            <a:endParaRPr lang="zh-CN" altLang="en-US"/>
          </a:p>
        </p:txBody>
      </p:sp>
      <p:sp>
        <p:nvSpPr>
          <p:cNvPr id="3" name="内容占位符 2"/>
          <p:cNvSpPr>
            <a:spLocks noGrp="1"/>
          </p:cNvSpPr>
          <p:nvPr>
            <p:ph idx="1"/>
          </p:nvPr>
        </p:nvSpPr>
        <p:spPr/>
        <p:txBody>
          <a:bodyPr/>
          <a:p>
            <a:r>
              <a:rPr lang="en-US" altLang="zh-CN"/>
              <a:t>3.</a:t>
            </a:r>
            <a:r>
              <a:rPr lang="zh-CN" altLang="en-US"/>
              <a:t>销售额的确定：同原规定</a:t>
            </a:r>
            <a:endParaRPr lang="zh-CN" altLang="en-US"/>
          </a:p>
          <a:p>
            <a:r>
              <a:rPr lang="zh-CN" altLang="en-US"/>
              <a:t>（</a:t>
            </a:r>
            <a:r>
              <a:rPr lang="en-US" altLang="zh-CN"/>
              <a:t>1</a:t>
            </a:r>
            <a:r>
              <a:rPr lang="zh-CN" altLang="en-US"/>
              <a:t>）扣除本期发生的销售不动产</a:t>
            </a:r>
            <a:endParaRPr lang="zh-CN" altLang="en-US"/>
          </a:p>
          <a:p>
            <a:r>
              <a:rPr lang="zh-CN" altLang="en-US"/>
              <a:t>（</a:t>
            </a:r>
            <a:r>
              <a:rPr lang="en-US" altLang="zh-CN"/>
              <a:t>2</a:t>
            </a:r>
            <a:r>
              <a:rPr lang="zh-CN" altLang="en-US"/>
              <a:t>）适用增值税差额征税政策的，以差额后的销售额确定</a:t>
            </a:r>
            <a:endParaRPr lang="zh-CN" altLang="en-US"/>
          </a:p>
          <a:p>
            <a:r>
              <a:rPr lang="en-US" altLang="zh-CN"/>
              <a:t>4.</a:t>
            </a:r>
            <a:r>
              <a:rPr lang="zh-CN" altLang="en-US"/>
              <a:t>纳税申报：同原规定</a:t>
            </a:r>
            <a:endParaRPr lang="zh-CN" altLang="en-US"/>
          </a:p>
          <a:p>
            <a:r>
              <a:rPr lang="en-US" altLang="zh-CN"/>
              <a:t>5.</a:t>
            </a:r>
            <a:r>
              <a:rPr lang="zh-CN" altLang="en-US"/>
              <a:t>可选择其中部分放弃减免税，开具增值税专用发票</a:t>
            </a:r>
            <a:endParaRPr lang="zh-CN" altLang="en-US"/>
          </a:p>
          <a:p>
            <a:r>
              <a:rPr lang="zh-CN" altLang="en-US"/>
              <a:t>（</a:t>
            </a:r>
            <a:r>
              <a:rPr lang="en-US" altLang="zh-CN"/>
              <a:t>1</a:t>
            </a:r>
            <a:r>
              <a:rPr lang="zh-CN" altLang="en-US"/>
              <a:t>）免税的：可选择其中部分免税，开具</a:t>
            </a:r>
            <a:r>
              <a:rPr lang="en-US" altLang="zh-CN"/>
              <a:t>3%</a:t>
            </a:r>
            <a:r>
              <a:rPr lang="zh-CN" altLang="en-US"/>
              <a:t>或</a:t>
            </a:r>
            <a:r>
              <a:rPr lang="en-US" altLang="zh-CN"/>
              <a:t>5%</a:t>
            </a:r>
            <a:r>
              <a:rPr lang="zh-CN" altLang="en-US"/>
              <a:t>专票，</a:t>
            </a:r>
            <a:r>
              <a:rPr lang="zh-CN" altLang="en-US">
                <a:solidFill>
                  <a:srgbClr val="FF0000"/>
                </a:solidFill>
              </a:rPr>
              <a:t>不影响</a:t>
            </a:r>
            <a:r>
              <a:rPr lang="zh-CN" altLang="en-US"/>
              <a:t>其他部分免税</a:t>
            </a:r>
            <a:endParaRPr lang="zh-CN" altLang="en-US"/>
          </a:p>
          <a:p>
            <a:r>
              <a:rPr lang="zh-CN" altLang="en-US"/>
              <a:t>（</a:t>
            </a:r>
            <a:r>
              <a:rPr lang="en-US" altLang="zh-CN"/>
              <a:t>2</a:t>
            </a:r>
            <a:r>
              <a:rPr lang="zh-CN" altLang="en-US"/>
              <a:t>）减免的：可以开具</a:t>
            </a:r>
            <a:r>
              <a:rPr lang="en-US" altLang="zh-CN"/>
              <a:t>1%</a:t>
            </a:r>
            <a:r>
              <a:rPr lang="zh-CN" altLang="en-US"/>
              <a:t>专票；也可以放弃减税，开具</a:t>
            </a:r>
            <a:r>
              <a:rPr lang="en-US" altLang="zh-CN"/>
              <a:t>3%</a:t>
            </a:r>
            <a:r>
              <a:rPr lang="zh-CN" altLang="en-US"/>
              <a:t>专票，</a:t>
            </a:r>
            <a:r>
              <a:rPr lang="zh-CN" altLang="en-US">
                <a:solidFill>
                  <a:srgbClr val="FF0000"/>
                </a:solidFill>
                <a:sym typeface="+mn-ea"/>
              </a:rPr>
              <a:t>不影响</a:t>
            </a:r>
            <a:r>
              <a:rPr lang="zh-CN" altLang="en-US">
                <a:sym typeface="+mn-ea"/>
              </a:rPr>
              <a:t>其他部分减税</a:t>
            </a:r>
            <a:endParaRPr lang="zh-CN" altLang="en-US">
              <a:sym typeface="+mn-ea"/>
            </a:endParaRPr>
          </a:p>
          <a:p>
            <a:r>
              <a:rPr lang="en-US" altLang="zh-CN"/>
              <a:t>6.</a:t>
            </a:r>
            <a:r>
              <a:rPr lang="zh-CN" altLang="en-US"/>
              <a:t>纳税期限可选择</a:t>
            </a:r>
            <a:endParaRPr lang="zh-CN" altLang="en-US"/>
          </a:p>
          <a:p>
            <a:r>
              <a:rPr lang="zh-CN" altLang="en-US"/>
              <a:t>可以选择以1个月或1个季度为纳税期限，一经选择，一个会计年度内</a:t>
            </a:r>
            <a:r>
              <a:rPr lang="zh-CN" altLang="en-US">
                <a:solidFill>
                  <a:srgbClr val="FF0000"/>
                </a:solidFill>
              </a:rPr>
              <a:t>不得变更</a:t>
            </a:r>
            <a:endParaRPr lang="en-US" altLang="zh-CN">
              <a:solidFill>
                <a:srgbClr val="FF0000"/>
              </a:solidFill>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ym typeface="+mn-ea"/>
              </a:rPr>
              <a:t>个人所得税方面</a:t>
            </a:r>
            <a:endParaRPr lang="zh-CN" altLang="en-US"/>
          </a:p>
        </p:txBody>
      </p:sp>
      <p:sp>
        <p:nvSpPr>
          <p:cNvPr id="3" name="内容占位符 2"/>
          <p:cNvSpPr>
            <a:spLocks noGrp="1"/>
          </p:cNvSpPr>
          <p:nvPr>
            <p:ph idx="1"/>
          </p:nvPr>
        </p:nvSpPr>
        <p:spPr/>
        <p:txBody>
          <a:bodyPr>
            <a:normAutofit lnSpcReduction="10000"/>
          </a:bodyPr>
          <a:p>
            <a:r>
              <a:rPr lang="zh-CN" altLang="en-US">
                <a:solidFill>
                  <a:srgbClr val="FF0000"/>
                </a:solidFill>
              </a:rPr>
              <a:t>二</a:t>
            </a:r>
            <a:r>
              <a:rPr lang="en-US" altLang="zh-CN">
                <a:solidFill>
                  <a:srgbClr val="FF0000"/>
                </a:solidFill>
              </a:rPr>
              <a:t>.居民换购住房</a:t>
            </a:r>
            <a:r>
              <a:rPr lang="zh-CN" altLang="en-US">
                <a:solidFill>
                  <a:srgbClr val="FF0000"/>
                </a:solidFill>
              </a:rPr>
              <a:t>退税</a:t>
            </a:r>
            <a:endParaRPr lang="zh-CN" altLang="en-US">
              <a:solidFill>
                <a:srgbClr val="FF0000"/>
              </a:solidFill>
            </a:endParaRPr>
          </a:p>
          <a:p>
            <a:r>
              <a:rPr lang="zh-CN" altLang="en-US">
                <a:gradFill>
                  <a:gsLst>
                    <a:gs pos="0">
                      <a:srgbClr val="007BD3"/>
                    </a:gs>
                    <a:gs pos="100000">
                      <a:srgbClr val="034373"/>
                    </a:gs>
                  </a:gsLst>
                  <a:lin scaled="0"/>
                </a:gradFill>
              </a:rPr>
              <a:t>（一）相关政策</a:t>
            </a:r>
            <a:endParaRPr lang="zh-CN" altLang="en-US">
              <a:gradFill>
                <a:gsLst>
                  <a:gs pos="0">
                    <a:srgbClr val="007BD3"/>
                  </a:gs>
                  <a:gs pos="100000">
                    <a:srgbClr val="034373"/>
                  </a:gs>
                </a:gsLst>
                <a:lin scaled="0"/>
              </a:gradFill>
            </a:endParaRPr>
          </a:p>
          <a:p>
            <a:r>
              <a:rPr lang="zh-CN" altLang="en-US">
                <a:solidFill>
                  <a:schemeClr val="tx1"/>
                </a:solidFill>
              </a:rPr>
              <a:t>1</a:t>
            </a:r>
            <a:r>
              <a:rPr lang="en-US" altLang="zh-CN">
                <a:solidFill>
                  <a:schemeClr val="tx1"/>
                </a:solidFill>
              </a:rPr>
              <a:t>.</a:t>
            </a:r>
            <a:r>
              <a:rPr lang="zh-CN" altLang="en-US">
                <a:solidFill>
                  <a:schemeClr val="tx1"/>
                </a:solidFill>
              </a:rPr>
              <a:t>财政部 税务总局关于支持居民换购住房有关个人所得税政策的公告（财政部 税务总局公告2022年第30号）</a:t>
            </a:r>
            <a:endParaRPr lang="zh-CN" altLang="en-US">
              <a:solidFill>
                <a:schemeClr val="tx1"/>
              </a:solidFill>
            </a:endParaRPr>
          </a:p>
          <a:p>
            <a:r>
              <a:rPr lang="zh-CN" altLang="en-US">
                <a:solidFill>
                  <a:schemeClr val="tx1"/>
                </a:solidFill>
              </a:rPr>
              <a:t>2</a:t>
            </a:r>
            <a:r>
              <a:rPr lang="en-US" altLang="zh-CN">
                <a:solidFill>
                  <a:schemeClr val="tx1"/>
                </a:solidFill>
              </a:rPr>
              <a:t>.</a:t>
            </a:r>
            <a:r>
              <a:rPr lang="zh-CN" altLang="en-US">
                <a:solidFill>
                  <a:schemeClr val="tx1"/>
                </a:solidFill>
              </a:rPr>
              <a:t>国家税务总局关于支持居民换购住房个人所得税政策有关征管事项的公告（国家税务总局公告2022年第21号）</a:t>
            </a:r>
            <a:endParaRPr lang="zh-CN" altLang="en-US">
              <a:solidFill>
                <a:schemeClr val="tx1"/>
              </a:solidFill>
            </a:endParaRPr>
          </a:p>
          <a:p>
            <a:r>
              <a:rPr lang="zh-CN" altLang="en-US">
                <a:gradFill>
                  <a:gsLst>
                    <a:gs pos="0">
                      <a:srgbClr val="007BD3"/>
                    </a:gs>
                    <a:gs pos="100000">
                      <a:srgbClr val="034373"/>
                    </a:gs>
                  </a:gsLst>
                  <a:lin scaled="0"/>
                </a:gradFill>
              </a:rPr>
              <a:t>（二）政策规定</a:t>
            </a:r>
            <a:endParaRPr lang="zh-CN" altLang="en-US">
              <a:gradFill>
                <a:gsLst>
                  <a:gs pos="0">
                    <a:srgbClr val="007BD3"/>
                  </a:gs>
                  <a:gs pos="100000">
                    <a:srgbClr val="034373"/>
                  </a:gs>
                </a:gsLst>
                <a:lin scaled="0"/>
              </a:gradFill>
            </a:endParaRPr>
          </a:p>
          <a:p>
            <a:r>
              <a:rPr lang="zh-CN" altLang="en-US"/>
              <a:t>1.执行期限</a:t>
            </a:r>
            <a:endParaRPr lang="zh-CN" altLang="en-US"/>
          </a:p>
          <a:p>
            <a:r>
              <a:rPr lang="zh-CN" altLang="en-US"/>
              <a:t>2022年10月1日至2023年12月31日期间</a:t>
            </a:r>
            <a:endParaRPr lang="zh-CN" altLang="en-US"/>
          </a:p>
          <a:p>
            <a:r>
              <a:rPr lang="en-US" altLang="zh-CN"/>
              <a:t>2.</a:t>
            </a:r>
            <a:r>
              <a:rPr lang="zh-CN" altLang="en-US"/>
              <a:t>退税规定</a:t>
            </a:r>
            <a:endParaRPr lang="zh-CN" altLang="en-US"/>
          </a:p>
          <a:p>
            <a:r>
              <a:rPr lang="zh-CN" altLang="en-US"/>
              <a:t>对出售自有住房并在现住房出售后1年内在市场重新购买住房的纳税人，对其出售现住房已缴纳的个人所得税予以退税优惠。其中，新购住房金额大于或等于现住房转让金额的，全部退还已缴纳的个人所得税；新购住房金额小于现住房转让金额的，按新购住房金额占现住房转让金额的比例退还出售现住房已缴纳的个人所得税</a:t>
            </a:r>
            <a:endParaRPr lang="zh-CN" altLang="en-US"/>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ym typeface="+mn-ea"/>
              </a:rPr>
              <a:t>个人所得税方面</a:t>
            </a:r>
            <a:endParaRPr lang="zh-CN" altLang="en-US"/>
          </a:p>
        </p:txBody>
      </p:sp>
      <p:sp>
        <p:nvSpPr>
          <p:cNvPr id="3" name="内容占位符 2"/>
          <p:cNvSpPr>
            <a:spLocks noGrp="1"/>
          </p:cNvSpPr>
          <p:nvPr>
            <p:ph idx="1"/>
          </p:nvPr>
        </p:nvSpPr>
        <p:spPr/>
        <p:txBody>
          <a:bodyPr/>
          <a:p>
            <a:r>
              <a:rPr lang="en-US" altLang="zh-CN"/>
              <a:t>3.</a:t>
            </a:r>
            <a:r>
              <a:rPr lang="zh-CN" altLang="en-US"/>
              <a:t>退税条件</a:t>
            </a:r>
            <a:endParaRPr lang="zh-CN" altLang="en-US"/>
          </a:p>
          <a:p>
            <a:r>
              <a:rPr lang="zh-CN" altLang="en-US"/>
              <a:t>（</a:t>
            </a:r>
            <a:r>
              <a:rPr lang="en-US" altLang="zh-CN"/>
              <a:t>1</a:t>
            </a:r>
            <a:r>
              <a:rPr lang="zh-CN" altLang="en-US"/>
              <a:t>）纳税人出售和重新购买的住房应在同一城市范围内。同一城市范围是指同一直辖市、副省级城市、地级市（地区、州、盟）所辖全部行政区划范围</a:t>
            </a:r>
            <a:endParaRPr lang="zh-CN" altLang="en-US"/>
          </a:p>
          <a:p>
            <a:r>
              <a:rPr lang="zh-CN" altLang="en-US"/>
              <a:t>（</a:t>
            </a:r>
            <a:r>
              <a:rPr lang="en-US" altLang="zh-CN"/>
              <a:t>2</a:t>
            </a:r>
            <a:r>
              <a:rPr lang="zh-CN" altLang="en-US"/>
              <a:t>）出售自有住房的纳税人与新购住房之间须直接相关，应为新购住房产权人或产权人之一</a:t>
            </a:r>
            <a:endParaRPr lang="zh-CN" altLang="en-US"/>
          </a:p>
          <a:p>
            <a:r>
              <a:rPr lang="en-US" altLang="zh-CN"/>
              <a:t>4.</a:t>
            </a:r>
            <a:r>
              <a:rPr lang="zh-CN" altLang="en-US"/>
              <a:t>退税主管税务机关</a:t>
            </a:r>
            <a:endParaRPr lang="zh-CN" altLang="en-US"/>
          </a:p>
          <a:p>
            <a:r>
              <a:rPr lang="zh-CN" altLang="en-US"/>
              <a:t>纳税人享受居民换购住房个人所得税退税政策的，应当向</a:t>
            </a:r>
            <a:r>
              <a:rPr lang="zh-CN" altLang="en-US">
                <a:solidFill>
                  <a:srgbClr val="FF0000"/>
                </a:solidFill>
              </a:rPr>
              <a:t>征收现住房转让所得</a:t>
            </a:r>
            <a:r>
              <a:rPr lang="zh-CN" altLang="en-US"/>
              <a:t>个人所得税的主管税务机关提出申请</a:t>
            </a:r>
            <a:endParaRPr lang="zh-CN" altLang="en-US"/>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ym typeface="+mn-ea"/>
              </a:rPr>
              <a:t>个人所得税方面</a:t>
            </a:r>
            <a:endParaRPr lang="zh-CN" altLang="en-US"/>
          </a:p>
        </p:txBody>
      </p:sp>
      <p:sp>
        <p:nvSpPr>
          <p:cNvPr id="3" name="内容占位符 2"/>
          <p:cNvSpPr>
            <a:spLocks noGrp="1"/>
          </p:cNvSpPr>
          <p:nvPr>
            <p:ph idx="1"/>
          </p:nvPr>
        </p:nvSpPr>
        <p:spPr/>
        <p:txBody>
          <a:bodyPr>
            <a:normAutofit lnSpcReduction="10000"/>
          </a:bodyPr>
          <a:p>
            <a:r>
              <a:rPr lang="zh-CN" altLang="en-US">
                <a:solidFill>
                  <a:srgbClr val="FF0000"/>
                </a:solidFill>
              </a:rPr>
              <a:t>三</a:t>
            </a:r>
            <a:r>
              <a:rPr lang="en-US" altLang="zh-CN">
                <a:solidFill>
                  <a:srgbClr val="FF0000"/>
                </a:solidFill>
              </a:rPr>
              <a:t>.个体工商户</a:t>
            </a:r>
            <a:r>
              <a:rPr lang="zh-CN" altLang="en-US">
                <a:solidFill>
                  <a:srgbClr val="FF0000"/>
                </a:solidFill>
              </a:rPr>
              <a:t>减征</a:t>
            </a:r>
            <a:endParaRPr lang="zh-CN" altLang="en-US">
              <a:solidFill>
                <a:srgbClr val="FF0000"/>
              </a:solidFill>
            </a:endParaRPr>
          </a:p>
          <a:p>
            <a:r>
              <a:rPr lang="zh-CN" altLang="en-US">
                <a:gradFill>
                  <a:gsLst>
                    <a:gs pos="0">
                      <a:srgbClr val="007BD3"/>
                    </a:gs>
                    <a:gs pos="100000">
                      <a:srgbClr val="034373"/>
                    </a:gs>
                  </a:gsLst>
                  <a:lin scaled="0"/>
                </a:gradFill>
                <a:sym typeface="+mn-ea"/>
              </a:rPr>
              <a:t>（一）相关政策</a:t>
            </a:r>
            <a:endParaRPr lang="zh-CN" altLang="en-US">
              <a:gradFill>
                <a:gsLst>
                  <a:gs pos="0">
                    <a:srgbClr val="007BD3"/>
                  </a:gs>
                  <a:gs pos="100000">
                    <a:srgbClr val="034373"/>
                  </a:gs>
                </a:gsLst>
                <a:lin scaled="0"/>
              </a:gradFill>
              <a:sym typeface="+mn-ea"/>
            </a:endParaRPr>
          </a:p>
          <a:p>
            <a:r>
              <a:rPr lang="en-US" altLang="zh-CN">
                <a:solidFill>
                  <a:schemeClr val="tx1"/>
                </a:solidFill>
              </a:rPr>
              <a:t>1.</a:t>
            </a:r>
            <a:r>
              <a:rPr lang="zh-CN" altLang="en-US">
                <a:solidFill>
                  <a:schemeClr val="tx1"/>
                </a:solidFill>
              </a:rPr>
              <a:t>财政部 税务总局关于小微企业和个体工商户所得税优惠政策的公告（财政部 税务总局公告2023年第6号）</a:t>
            </a:r>
            <a:endParaRPr lang="zh-CN" altLang="en-US">
              <a:solidFill>
                <a:schemeClr val="tx1"/>
              </a:solidFill>
            </a:endParaRPr>
          </a:p>
          <a:p>
            <a:r>
              <a:rPr lang="en-US" altLang="zh-CN">
                <a:solidFill>
                  <a:schemeClr val="tx1"/>
                </a:solidFill>
              </a:rPr>
              <a:t>2.国家税务总局</a:t>
            </a:r>
            <a:r>
              <a:rPr lang="zh-CN" altLang="en-US">
                <a:solidFill>
                  <a:schemeClr val="tx1"/>
                </a:solidFill>
              </a:rPr>
              <a:t>关于落实支持个体工商户发展个人所得税优惠政策有关事项的公告（国家税务总局公告2023年第5号） </a:t>
            </a:r>
            <a:endParaRPr lang="zh-CN" altLang="en-US">
              <a:solidFill>
                <a:srgbClr val="FF0000"/>
              </a:solidFill>
            </a:endParaRPr>
          </a:p>
          <a:p>
            <a:r>
              <a:rPr lang="zh-CN" altLang="en-US">
                <a:gradFill>
                  <a:gsLst>
                    <a:gs pos="0">
                      <a:srgbClr val="007BD3"/>
                    </a:gs>
                    <a:gs pos="100000">
                      <a:srgbClr val="034373"/>
                    </a:gs>
                  </a:gsLst>
                  <a:lin scaled="0"/>
                </a:gradFill>
              </a:rPr>
              <a:t>（二）政策规定</a:t>
            </a:r>
            <a:endParaRPr lang="zh-CN" altLang="en-US">
              <a:gradFill>
                <a:gsLst>
                  <a:gs pos="0">
                    <a:srgbClr val="007BD3"/>
                  </a:gs>
                  <a:gs pos="100000">
                    <a:srgbClr val="034373"/>
                  </a:gs>
                </a:gsLst>
                <a:lin scaled="0"/>
              </a:gradFill>
            </a:endParaRPr>
          </a:p>
          <a:p>
            <a:r>
              <a:rPr lang="en-US" altLang="zh-CN">
                <a:solidFill>
                  <a:schemeClr val="tx1"/>
                </a:solidFill>
              </a:rPr>
              <a:t>1.</a:t>
            </a:r>
            <a:r>
              <a:rPr lang="zh-CN" altLang="en-US">
                <a:solidFill>
                  <a:schemeClr val="tx1"/>
                </a:solidFill>
              </a:rPr>
              <a:t>执行期限</a:t>
            </a:r>
            <a:endParaRPr lang="zh-CN" altLang="en-US">
              <a:solidFill>
                <a:schemeClr val="tx1"/>
              </a:solidFill>
            </a:endParaRPr>
          </a:p>
          <a:p>
            <a:r>
              <a:rPr lang="zh-CN" altLang="en-US">
                <a:solidFill>
                  <a:schemeClr val="tx1"/>
                </a:solidFill>
              </a:rPr>
              <a:t>2023年1月1日至2024年12月31日</a:t>
            </a:r>
            <a:endParaRPr lang="zh-CN" altLang="en-US">
              <a:solidFill>
                <a:schemeClr val="tx1"/>
              </a:solidFill>
            </a:endParaRPr>
          </a:p>
          <a:p>
            <a:r>
              <a:rPr lang="en-US" altLang="zh-CN">
                <a:solidFill>
                  <a:schemeClr val="tx1"/>
                </a:solidFill>
              </a:rPr>
              <a:t>2.</a:t>
            </a:r>
            <a:r>
              <a:rPr lang="zh-CN" altLang="en-US">
                <a:solidFill>
                  <a:schemeClr val="tx1"/>
                </a:solidFill>
              </a:rPr>
              <a:t>减征规定</a:t>
            </a:r>
            <a:endParaRPr lang="zh-CN" altLang="en-US">
              <a:solidFill>
                <a:schemeClr val="tx1"/>
              </a:solidFill>
            </a:endParaRPr>
          </a:p>
          <a:p>
            <a:r>
              <a:rPr lang="zh-CN" altLang="en-US">
                <a:solidFill>
                  <a:schemeClr val="tx1"/>
                </a:solidFill>
              </a:rPr>
              <a:t>对个体工商户年应纳税所得额不超过100万元的部分，在现行优惠政策基础上，减半征收个人所得税</a:t>
            </a:r>
            <a:endParaRPr lang="zh-CN" altLang="en-US">
              <a:solidFill>
                <a:schemeClr val="tx1"/>
              </a:solidFill>
            </a:endParaRPr>
          </a:p>
          <a:p>
            <a:r>
              <a:rPr lang="zh-CN" altLang="en-US">
                <a:solidFill>
                  <a:schemeClr val="tx1"/>
                </a:solidFill>
              </a:rPr>
              <a:t>（</a:t>
            </a:r>
            <a:r>
              <a:rPr lang="en-US" altLang="zh-CN">
                <a:solidFill>
                  <a:schemeClr val="tx1"/>
                </a:solidFill>
              </a:rPr>
              <a:t>1</a:t>
            </a:r>
            <a:r>
              <a:rPr lang="zh-CN" altLang="en-US">
                <a:solidFill>
                  <a:schemeClr val="tx1"/>
                </a:solidFill>
              </a:rPr>
              <a:t>）不区分征收方式</a:t>
            </a:r>
            <a:endParaRPr lang="zh-CN" altLang="en-US">
              <a:solidFill>
                <a:schemeClr val="tx1"/>
              </a:solidFill>
            </a:endParaRPr>
          </a:p>
          <a:p>
            <a:r>
              <a:rPr lang="zh-CN" altLang="en-US">
                <a:solidFill>
                  <a:schemeClr val="tx1"/>
                </a:solidFill>
              </a:rPr>
              <a:t>（</a:t>
            </a:r>
            <a:r>
              <a:rPr lang="en-US" altLang="zh-CN">
                <a:solidFill>
                  <a:schemeClr val="tx1"/>
                </a:solidFill>
              </a:rPr>
              <a:t>2</a:t>
            </a:r>
            <a:r>
              <a:rPr lang="zh-CN" altLang="en-US">
                <a:solidFill>
                  <a:schemeClr val="tx1"/>
                </a:solidFill>
              </a:rPr>
              <a:t>）在预缴税款时即可享受；在年度汇算清缴时按年计算、多退少补；</a:t>
            </a:r>
            <a:endParaRPr lang="zh-CN" altLang="en-US">
              <a:solidFill>
                <a:schemeClr val="tx1"/>
              </a:solidFill>
            </a:endParaRP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ym typeface="+mn-ea"/>
              </a:rPr>
              <a:t>消费税方面</a:t>
            </a:r>
            <a:endParaRPr lang="zh-CN" altLang="en-US"/>
          </a:p>
        </p:txBody>
      </p:sp>
      <p:sp>
        <p:nvSpPr>
          <p:cNvPr id="3" name="内容占位符 2"/>
          <p:cNvSpPr>
            <a:spLocks noGrp="1"/>
          </p:cNvSpPr>
          <p:nvPr>
            <p:ph idx="1"/>
          </p:nvPr>
        </p:nvSpPr>
        <p:spPr/>
        <p:txBody>
          <a:bodyPr/>
          <a:p>
            <a:r>
              <a:rPr lang="zh-CN" altLang="en-US">
                <a:solidFill>
                  <a:srgbClr val="FF0000"/>
                </a:solidFill>
              </a:rPr>
              <a:t>一</a:t>
            </a:r>
            <a:r>
              <a:rPr lang="en-US" altLang="zh-CN">
                <a:solidFill>
                  <a:srgbClr val="FF0000"/>
                </a:solidFill>
              </a:rPr>
              <a:t>.</a:t>
            </a:r>
            <a:r>
              <a:rPr lang="zh-CN" altLang="en-US">
                <a:solidFill>
                  <a:srgbClr val="FF0000"/>
                </a:solidFill>
              </a:rPr>
              <a:t>电子烟</a:t>
            </a:r>
            <a:endParaRPr lang="zh-CN" altLang="en-US">
              <a:solidFill>
                <a:srgbClr val="FF0000"/>
              </a:solidFill>
            </a:endParaRPr>
          </a:p>
          <a:p>
            <a:r>
              <a:rPr lang="zh-CN" altLang="en-US">
                <a:gradFill>
                  <a:gsLst>
                    <a:gs pos="0">
                      <a:srgbClr val="007BD3"/>
                    </a:gs>
                    <a:gs pos="100000">
                      <a:srgbClr val="034373"/>
                    </a:gs>
                  </a:gsLst>
                  <a:lin scaled="0"/>
                </a:gradFill>
              </a:rPr>
              <a:t>（一）相关政策规定</a:t>
            </a:r>
            <a:endParaRPr lang="zh-CN" altLang="en-US">
              <a:solidFill>
                <a:schemeClr val="tx1"/>
              </a:solidFill>
            </a:endParaRPr>
          </a:p>
          <a:p>
            <a:r>
              <a:rPr lang="en-US">
                <a:solidFill>
                  <a:schemeClr val="tx1"/>
                </a:solidFill>
              </a:rPr>
              <a:t>1.</a:t>
            </a:r>
            <a:r>
              <a:rPr lang="zh-CN" altLang="en-US">
                <a:solidFill>
                  <a:schemeClr val="tx1"/>
                </a:solidFill>
              </a:rPr>
              <a:t>财政部 海关总署 税务总局关于对电子烟征收消费税的公告（财政部 海关总署 税务总局公告2022年第33号）</a:t>
            </a:r>
            <a:endParaRPr lang="zh-CN" altLang="en-US">
              <a:solidFill>
                <a:schemeClr val="tx1"/>
              </a:solidFill>
            </a:endParaRPr>
          </a:p>
          <a:p>
            <a:r>
              <a:rPr lang="en-US">
                <a:solidFill>
                  <a:schemeClr val="tx1"/>
                </a:solidFill>
              </a:rPr>
              <a:t>2.</a:t>
            </a:r>
            <a:r>
              <a:rPr lang="zh-CN" altLang="en-US">
                <a:solidFill>
                  <a:schemeClr val="tx1"/>
                </a:solidFill>
              </a:rPr>
              <a:t>国家税务总局关于电子烟消费税征收管理有关事项的公告（国家税务总局公告2022年第22号）</a:t>
            </a:r>
            <a:endParaRPr lang="zh-CN" altLang="en-US">
              <a:solidFill>
                <a:schemeClr val="tx1"/>
              </a:solidFill>
            </a:endParaRPr>
          </a:p>
          <a:p>
            <a:r>
              <a:rPr lang="zh-CN" altLang="en-US">
                <a:gradFill>
                  <a:gsLst>
                    <a:gs pos="0">
                      <a:srgbClr val="007BD3"/>
                    </a:gs>
                    <a:gs pos="100000">
                      <a:srgbClr val="034373"/>
                    </a:gs>
                  </a:gsLst>
                  <a:lin scaled="0"/>
                </a:gradFill>
              </a:rPr>
              <a:t>（二）政策规定</a:t>
            </a:r>
            <a:endParaRPr lang="zh-CN" altLang="en-US">
              <a:gradFill>
                <a:gsLst>
                  <a:gs pos="0">
                    <a:srgbClr val="007BD3"/>
                  </a:gs>
                  <a:gs pos="100000">
                    <a:srgbClr val="034373"/>
                  </a:gs>
                </a:gsLst>
                <a:lin scaled="0"/>
              </a:gradFill>
            </a:endParaRPr>
          </a:p>
          <a:p>
            <a:r>
              <a:rPr lang="en-US">
                <a:solidFill>
                  <a:schemeClr val="tx1"/>
                </a:solidFill>
              </a:rPr>
              <a:t>1.</a:t>
            </a:r>
            <a:r>
              <a:rPr lang="zh-CN" altLang="en-US">
                <a:solidFill>
                  <a:schemeClr val="tx1"/>
                </a:solidFill>
              </a:rPr>
              <a:t>执行时间</a:t>
            </a:r>
            <a:endParaRPr lang="zh-CN" altLang="en-US">
              <a:solidFill>
                <a:schemeClr val="tx1"/>
              </a:solidFill>
            </a:endParaRPr>
          </a:p>
          <a:p>
            <a:r>
              <a:rPr lang="zh-CN" altLang="en-US">
                <a:solidFill>
                  <a:schemeClr val="tx1"/>
                </a:solidFill>
              </a:rPr>
              <a:t>自2022年11月1日起</a:t>
            </a:r>
            <a:endParaRPr lang="zh-CN" altLang="en-US">
              <a:solidFill>
                <a:schemeClr val="tx1"/>
              </a:solidFill>
            </a:endParaRP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ym typeface="+mn-ea"/>
              </a:rPr>
              <a:t>消费税方面</a:t>
            </a:r>
            <a:endParaRPr lang="zh-CN" altLang="en-US"/>
          </a:p>
        </p:txBody>
      </p:sp>
      <p:sp>
        <p:nvSpPr>
          <p:cNvPr id="3" name="内容占位符 2"/>
          <p:cNvSpPr>
            <a:spLocks noGrp="1"/>
          </p:cNvSpPr>
          <p:nvPr>
            <p:ph idx="1"/>
          </p:nvPr>
        </p:nvSpPr>
        <p:spPr/>
        <p:txBody>
          <a:bodyPr/>
          <a:p>
            <a:r>
              <a:rPr lang="en-US"/>
              <a:t>2.</a:t>
            </a:r>
            <a:r>
              <a:rPr lang="zh-CN" altLang="en-US"/>
              <a:t>征税规定</a:t>
            </a:r>
            <a:endParaRPr lang="zh-CN" altLang="en-US"/>
          </a:p>
        </p:txBody>
      </p:sp>
      <p:graphicFrame>
        <p:nvGraphicFramePr>
          <p:cNvPr id="4" name="表格 3"/>
          <p:cNvGraphicFramePr/>
          <p:nvPr>
            <p:custDataLst>
              <p:tags r:id="rId1"/>
            </p:custDataLst>
          </p:nvPr>
        </p:nvGraphicFramePr>
        <p:xfrm>
          <a:off x="838200" y="1474470"/>
          <a:ext cx="10914380" cy="3577590"/>
        </p:xfrm>
        <a:graphic>
          <a:graphicData uri="http://schemas.openxmlformats.org/drawingml/2006/table">
            <a:tbl>
              <a:tblPr firstRow="1" bandRow="1">
                <a:tableStyleId>{5C22544A-7EE6-4342-B048-85BDC9FD1C3A}</a:tableStyleId>
              </a:tblPr>
              <a:tblGrid>
                <a:gridCol w="2992120"/>
                <a:gridCol w="2413635"/>
                <a:gridCol w="1668780"/>
                <a:gridCol w="1919605"/>
                <a:gridCol w="1920240"/>
              </a:tblGrid>
              <a:tr h="429260">
                <a:tc>
                  <a:txBody>
                    <a:bodyPr/>
                    <a:p>
                      <a:pPr>
                        <a:buNone/>
                      </a:pPr>
                      <a:r>
                        <a:rPr lang="zh-CN" altLang="en-US" b="1"/>
                        <a:t>征税对象</a:t>
                      </a:r>
                      <a:endParaRPr lang="zh-CN" altLang="en-US" b="1"/>
                    </a:p>
                  </a:txBody>
                  <a:tcPr/>
                </a:tc>
                <a:tc>
                  <a:txBody>
                    <a:bodyPr/>
                    <a:p>
                      <a:pPr>
                        <a:buNone/>
                      </a:pPr>
                      <a:r>
                        <a:rPr lang="zh-CN" altLang="en-US" b="1"/>
                        <a:t>纳税人</a:t>
                      </a:r>
                      <a:endParaRPr lang="zh-CN" altLang="en-US" b="1"/>
                    </a:p>
                  </a:txBody>
                  <a:tcPr/>
                </a:tc>
                <a:tc>
                  <a:txBody>
                    <a:bodyPr/>
                    <a:p>
                      <a:pPr>
                        <a:buNone/>
                      </a:pPr>
                      <a:r>
                        <a:rPr lang="zh-CN" altLang="en-US" b="1"/>
                        <a:t>纳税环节</a:t>
                      </a:r>
                      <a:endParaRPr lang="zh-CN" altLang="en-US" b="1"/>
                    </a:p>
                  </a:txBody>
                  <a:tcPr/>
                </a:tc>
                <a:tc>
                  <a:txBody>
                    <a:bodyPr/>
                    <a:p>
                      <a:pPr>
                        <a:buNone/>
                      </a:pPr>
                      <a:r>
                        <a:rPr lang="zh-CN" altLang="en-US" b="1"/>
                        <a:t>计税依据</a:t>
                      </a:r>
                      <a:endParaRPr lang="zh-CN" altLang="en-US" b="1"/>
                    </a:p>
                  </a:txBody>
                  <a:tcPr/>
                </a:tc>
                <a:tc>
                  <a:txBody>
                    <a:bodyPr/>
                    <a:p>
                      <a:pPr>
                        <a:buNone/>
                      </a:pPr>
                      <a:r>
                        <a:rPr lang="zh-CN" altLang="en-US" b="1"/>
                        <a:t>税率</a:t>
                      </a:r>
                      <a:r>
                        <a:rPr lang="en-US" altLang="zh-CN" b="1"/>
                        <a:t> </a:t>
                      </a:r>
                      <a:endParaRPr lang="en-US" altLang="zh-CN" b="1"/>
                    </a:p>
                  </a:txBody>
                  <a:tcPr/>
                </a:tc>
              </a:tr>
              <a:tr h="1016000">
                <a:tc rowSpan="3">
                  <a:txBody>
                    <a:bodyPr/>
                    <a:p>
                      <a:pPr>
                        <a:buNone/>
                      </a:pPr>
                      <a:r>
                        <a:rPr lang="zh-CN" altLang="en-US" b="1"/>
                        <a:t>电子烟是指用于产生气溶胶供人抽吸等的电子传输系统，包括烟弹、烟具以及烟弹与烟具组合销售的电子烟产品</a:t>
                      </a:r>
                      <a:endParaRPr lang="zh-CN" altLang="en-US" b="1"/>
                    </a:p>
                    <a:p>
                      <a:pPr>
                        <a:buNone/>
                      </a:pPr>
                      <a:r>
                        <a:rPr lang="zh-CN" altLang="en-US" b="1"/>
                        <a:t>烟弹是指含有雾化物的电子烟组件</a:t>
                      </a:r>
                      <a:endParaRPr lang="zh-CN" altLang="en-US" b="1"/>
                    </a:p>
                    <a:p>
                      <a:pPr>
                        <a:buNone/>
                      </a:pPr>
                      <a:r>
                        <a:rPr lang="zh-CN" altLang="en-US" b="1"/>
                        <a:t>烟具是指将雾化物雾化为可吸入气溶胶的电子装置</a:t>
                      </a:r>
                      <a:endParaRPr lang="zh-CN" altLang="en-US" b="1"/>
                    </a:p>
                  </a:txBody>
                  <a:tcPr/>
                </a:tc>
                <a:tc>
                  <a:txBody>
                    <a:bodyPr/>
                    <a:p>
                      <a:pPr>
                        <a:buNone/>
                      </a:pPr>
                      <a:r>
                        <a:rPr lang="zh-CN" altLang="en-US" b="1"/>
                        <a:t>生产企业（持有生产许可和产品注册商品）</a:t>
                      </a:r>
                      <a:endParaRPr lang="zh-CN" altLang="en-US" b="1"/>
                    </a:p>
                  </a:txBody>
                  <a:tcPr/>
                </a:tc>
                <a:tc>
                  <a:txBody>
                    <a:bodyPr/>
                    <a:p>
                      <a:pPr>
                        <a:buNone/>
                      </a:pPr>
                      <a:r>
                        <a:rPr lang="zh-CN" altLang="en-US" b="1"/>
                        <a:t>生产环节</a:t>
                      </a:r>
                      <a:endParaRPr lang="zh-CN" altLang="en-US" b="1"/>
                    </a:p>
                  </a:txBody>
                  <a:tcPr/>
                </a:tc>
                <a:tc>
                  <a:txBody>
                    <a:bodyPr/>
                    <a:p>
                      <a:pPr>
                        <a:buNone/>
                      </a:pPr>
                      <a:r>
                        <a:rPr lang="zh-CN" altLang="en-US" b="1"/>
                        <a:t>销售额</a:t>
                      </a:r>
                      <a:endParaRPr lang="zh-CN" altLang="en-US" b="1"/>
                    </a:p>
                  </a:txBody>
                  <a:tcPr/>
                </a:tc>
                <a:tc>
                  <a:txBody>
                    <a:bodyPr/>
                    <a:p>
                      <a:pPr>
                        <a:buNone/>
                      </a:pPr>
                      <a:r>
                        <a:rPr lang="en-US" altLang="zh-CN" b="1"/>
                        <a:t>36%</a:t>
                      </a:r>
                      <a:endParaRPr lang="en-US" altLang="zh-CN" b="1"/>
                    </a:p>
                  </a:txBody>
                  <a:tcPr/>
                </a:tc>
              </a:tr>
              <a:tr h="427990">
                <a:tc vMerge="1">
                  <a:tcPr/>
                </a:tc>
                <a:tc>
                  <a:txBody>
                    <a:bodyPr/>
                    <a:p>
                      <a:pPr>
                        <a:buNone/>
                      </a:pPr>
                      <a:r>
                        <a:rPr lang="zh-CN" altLang="en-US" b="1"/>
                        <a:t>进口企业和个人</a:t>
                      </a:r>
                      <a:endParaRPr lang="zh-CN" altLang="en-US" b="1"/>
                    </a:p>
                  </a:txBody>
                  <a:tcPr/>
                </a:tc>
                <a:tc>
                  <a:txBody>
                    <a:bodyPr/>
                    <a:p>
                      <a:pPr>
                        <a:buNone/>
                      </a:pPr>
                      <a:r>
                        <a:rPr lang="zh-CN" altLang="en-US" b="1"/>
                        <a:t>进口环节</a:t>
                      </a:r>
                      <a:endParaRPr lang="zh-CN" altLang="en-US" b="1"/>
                    </a:p>
                  </a:txBody>
                  <a:tcPr/>
                </a:tc>
                <a:tc>
                  <a:txBody>
                    <a:bodyPr/>
                    <a:p>
                      <a:pPr>
                        <a:buNone/>
                      </a:pPr>
                      <a:r>
                        <a:rPr lang="zh-CN" altLang="en-US" b="1"/>
                        <a:t>组成计税价格</a:t>
                      </a:r>
                      <a:endParaRPr lang="zh-CN" altLang="en-US" b="1"/>
                    </a:p>
                  </a:txBody>
                  <a:tcPr/>
                </a:tc>
                <a:tc>
                  <a:txBody>
                    <a:bodyPr/>
                    <a:p>
                      <a:pPr>
                        <a:buNone/>
                      </a:pPr>
                      <a:r>
                        <a:rPr lang="en-US" altLang="zh-CN" b="1"/>
                        <a:t>36%</a:t>
                      </a:r>
                      <a:endParaRPr lang="en-US" altLang="zh-CN" b="1"/>
                    </a:p>
                  </a:txBody>
                  <a:tcPr/>
                </a:tc>
              </a:tr>
              <a:tr h="1704340">
                <a:tc vMerge="1">
                  <a:tcPr/>
                </a:tc>
                <a:tc>
                  <a:txBody>
                    <a:bodyPr/>
                    <a:p>
                      <a:pPr>
                        <a:buNone/>
                      </a:pPr>
                      <a:r>
                        <a:rPr lang="zh-CN" altLang="en-US" b="1"/>
                        <a:t>批发企业（持有批发许可证）</a:t>
                      </a:r>
                      <a:endParaRPr lang="zh-CN" altLang="en-US" b="1"/>
                    </a:p>
                  </a:txBody>
                  <a:tcPr/>
                </a:tc>
                <a:tc>
                  <a:txBody>
                    <a:bodyPr/>
                    <a:p>
                      <a:pPr>
                        <a:buNone/>
                      </a:pPr>
                      <a:r>
                        <a:rPr lang="zh-CN" altLang="en-US" b="1"/>
                        <a:t>批发环节</a:t>
                      </a:r>
                      <a:endParaRPr lang="zh-CN" altLang="en-US" b="1"/>
                    </a:p>
                  </a:txBody>
                  <a:tcPr/>
                </a:tc>
                <a:tc>
                  <a:txBody>
                    <a:bodyPr/>
                    <a:p>
                      <a:pPr>
                        <a:buNone/>
                      </a:pPr>
                      <a:r>
                        <a:rPr lang="zh-CN" altLang="en-US" b="1"/>
                        <a:t>销售额</a:t>
                      </a:r>
                      <a:endParaRPr lang="zh-CN" altLang="en-US" b="1"/>
                    </a:p>
                  </a:txBody>
                  <a:tcPr/>
                </a:tc>
                <a:tc>
                  <a:txBody>
                    <a:bodyPr/>
                    <a:p>
                      <a:pPr>
                        <a:buNone/>
                      </a:pPr>
                      <a:r>
                        <a:rPr lang="en-US" altLang="zh-CN" b="1"/>
                        <a:t>11%</a:t>
                      </a:r>
                      <a:endParaRPr lang="en-US" altLang="zh-CN" b="1"/>
                    </a:p>
                  </a:txBody>
                  <a:tcPr/>
                </a:tc>
              </a:tr>
            </a:tbl>
          </a:graphicData>
        </a:graphic>
      </p:graphicFrame>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ym typeface="+mn-ea"/>
              </a:rPr>
              <a:t>消费税方面</a:t>
            </a:r>
            <a:endParaRPr lang="zh-CN" altLang="en-US"/>
          </a:p>
        </p:txBody>
      </p:sp>
      <p:sp>
        <p:nvSpPr>
          <p:cNvPr id="3" name="内容占位符 2"/>
          <p:cNvSpPr>
            <a:spLocks noGrp="1"/>
          </p:cNvSpPr>
          <p:nvPr>
            <p:ph idx="1"/>
          </p:nvPr>
        </p:nvSpPr>
        <p:spPr/>
        <p:txBody>
          <a:bodyPr/>
          <a:p>
            <a:r>
              <a:rPr lang="zh-CN" altLang="en-US">
                <a:solidFill>
                  <a:srgbClr val="FF0000"/>
                </a:solidFill>
              </a:rPr>
              <a:t>二</a:t>
            </a:r>
            <a:r>
              <a:rPr lang="en-US" altLang="zh-CN">
                <a:solidFill>
                  <a:srgbClr val="FF0000"/>
                </a:solidFill>
              </a:rPr>
              <a:t>.</a:t>
            </a:r>
            <a:r>
              <a:rPr lang="zh-CN" altLang="en-US">
                <a:solidFill>
                  <a:srgbClr val="FF0000"/>
                </a:solidFill>
              </a:rPr>
              <a:t>成品油口径</a:t>
            </a:r>
            <a:endParaRPr lang="zh-CN" altLang="en-US">
              <a:solidFill>
                <a:srgbClr val="FF0000"/>
              </a:solidFill>
            </a:endParaRPr>
          </a:p>
          <a:p>
            <a:r>
              <a:rPr lang="zh-CN" altLang="en-US">
                <a:solidFill>
                  <a:srgbClr val="0070C0"/>
                </a:solidFill>
                <a:sym typeface="+mn-ea"/>
              </a:rPr>
              <a:t>（一）相关政策规定</a:t>
            </a:r>
            <a:endParaRPr lang="zh-CN" altLang="en-US">
              <a:solidFill>
                <a:srgbClr val="0070C0"/>
              </a:solidFill>
            </a:endParaRPr>
          </a:p>
          <a:p>
            <a:r>
              <a:rPr lang="en-US" altLang="zh-CN">
                <a:solidFill>
                  <a:schemeClr val="tx1"/>
                </a:solidFill>
              </a:rPr>
              <a:t>财政部 税务总局关于部分成品油消费税政策执行口径的公告</a:t>
            </a:r>
            <a:r>
              <a:rPr lang="zh-CN" altLang="en-US">
                <a:solidFill>
                  <a:schemeClr val="tx1"/>
                </a:solidFill>
              </a:rPr>
              <a:t>（</a:t>
            </a:r>
            <a:r>
              <a:rPr lang="en-US" altLang="zh-CN">
                <a:solidFill>
                  <a:schemeClr val="tx1"/>
                </a:solidFill>
              </a:rPr>
              <a:t>财政部 税务总局公告2023年第11号</a:t>
            </a:r>
            <a:r>
              <a:rPr lang="zh-CN" altLang="en-US">
                <a:solidFill>
                  <a:schemeClr val="tx1"/>
                </a:solidFill>
              </a:rPr>
              <a:t>）</a:t>
            </a:r>
            <a:endParaRPr lang="zh-CN" altLang="en-US">
              <a:solidFill>
                <a:schemeClr val="tx1"/>
              </a:solidFill>
            </a:endParaRPr>
          </a:p>
          <a:p>
            <a:r>
              <a:rPr lang="zh-CN" altLang="en-US">
                <a:solidFill>
                  <a:srgbClr val="0070C0"/>
                </a:solidFill>
              </a:rPr>
              <a:t>（二）政策规定</a:t>
            </a:r>
            <a:endParaRPr lang="zh-CN" altLang="en-US">
              <a:solidFill>
                <a:schemeClr val="tx1"/>
              </a:solidFill>
            </a:endParaRPr>
          </a:p>
          <a:p>
            <a:r>
              <a:rPr lang="en-US">
                <a:solidFill>
                  <a:schemeClr val="tx1"/>
                </a:solidFill>
              </a:rPr>
              <a:t>1.</a:t>
            </a:r>
            <a:r>
              <a:rPr lang="zh-CN" altLang="en-US">
                <a:solidFill>
                  <a:schemeClr val="tx1"/>
                </a:solidFill>
              </a:rPr>
              <a:t>对烷基化油（异辛烷）按照汽油征收消费税</a:t>
            </a:r>
            <a:r>
              <a:rPr lang="en-US" altLang="zh-CN">
                <a:solidFill>
                  <a:schemeClr val="tx1"/>
                </a:solidFill>
              </a:rPr>
              <a:t> </a:t>
            </a:r>
            <a:endParaRPr lang="zh-CN" altLang="en-US">
              <a:solidFill>
                <a:schemeClr val="tx1"/>
              </a:solidFill>
            </a:endParaRPr>
          </a:p>
          <a:p>
            <a:r>
              <a:rPr lang="en-US">
                <a:solidFill>
                  <a:schemeClr val="tx1"/>
                </a:solidFill>
              </a:rPr>
              <a:t>2.</a:t>
            </a:r>
            <a:r>
              <a:rPr lang="zh-CN" altLang="en-US">
                <a:solidFill>
                  <a:schemeClr val="tx1"/>
                </a:solidFill>
              </a:rPr>
              <a:t>对石油醚、粗白油、轻质白油、部分工业白油（5号、7号、10号、15号、22号、32号、46号）按照溶剂油征收消费税</a:t>
            </a:r>
            <a:r>
              <a:rPr lang="en-US" altLang="zh-CN">
                <a:solidFill>
                  <a:schemeClr val="tx1"/>
                </a:solidFill>
              </a:rPr>
              <a:t> </a:t>
            </a:r>
            <a:endParaRPr lang="zh-CN" altLang="en-US">
              <a:solidFill>
                <a:schemeClr val="tx1"/>
              </a:solidFill>
            </a:endParaRPr>
          </a:p>
          <a:p>
            <a:r>
              <a:rPr lang="en-US">
                <a:solidFill>
                  <a:schemeClr val="tx1"/>
                </a:solidFill>
              </a:rPr>
              <a:t>3.</a:t>
            </a:r>
            <a:r>
              <a:rPr lang="zh-CN" altLang="en-US">
                <a:solidFill>
                  <a:schemeClr val="tx1"/>
                </a:solidFill>
              </a:rPr>
              <a:t>对混合芳烃、重芳烃、混合碳八、稳定轻烃、轻油、轻质煤焦油按照石脑油征收消费税</a:t>
            </a:r>
            <a:r>
              <a:rPr lang="en-US" altLang="zh-CN">
                <a:solidFill>
                  <a:schemeClr val="tx1"/>
                </a:solidFill>
              </a:rPr>
              <a:t> </a:t>
            </a:r>
            <a:endParaRPr lang="zh-CN" altLang="en-US">
              <a:solidFill>
                <a:schemeClr val="tx1"/>
              </a:solidFill>
            </a:endParaRPr>
          </a:p>
          <a:p>
            <a:r>
              <a:rPr lang="en-US">
                <a:solidFill>
                  <a:schemeClr val="tx1"/>
                </a:solidFill>
              </a:rPr>
              <a:t>4.</a:t>
            </a:r>
            <a:r>
              <a:rPr lang="zh-CN" altLang="en-US">
                <a:solidFill>
                  <a:schemeClr val="tx1"/>
                </a:solidFill>
              </a:rPr>
              <a:t>对航天煤油参照航空煤油暂缓征收消费税</a:t>
            </a:r>
            <a:r>
              <a:rPr lang="en-US" altLang="zh-CN">
                <a:solidFill>
                  <a:schemeClr val="tx1"/>
                </a:solidFill>
              </a:rPr>
              <a:t> </a:t>
            </a:r>
            <a:endParaRPr lang="en-US" altLang="zh-CN">
              <a:solidFill>
                <a:schemeClr val="tx1"/>
              </a:solidFill>
            </a:endParaRP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t>土地增值税方面</a:t>
            </a:r>
            <a:endParaRPr lang="zh-CN" altLang="en-US"/>
          </a:p>
        </p:txBody>
      </p:sp>
      <p:sp>
        <p:nvSpPr>
          <p:cNvPr id="3" name="内容占位符 2"/>
          <p:cNvSpPr>
            <a:spLocks noGrp="1"/>
          </p:cNvSpPr>
          <p:nvPr>
            <p:ph idx="1"/>
          </p:nvPr>
        </p:nvSpPr>
        <p:spPr/>
        <p:txBody>
          <a:bodyPr/>
          <a:p>
            <a:r>
              <a:rPr lang="zh-CN" altLang="en-US">
                <a:solidFill>
                  <a:srgbClr val="FF0000"/>
                </a:solidFill>
              </a:rPr>
              <a:t>土地增值税清算若干政策</a:t>
            </a:r>
            <a:endParaRPr lang="zh-CN" altLang="en-US">
              <a:solidFill>
                <a:srgbClr val="FF0000"/>
              </a:solidFill>
            </a:endParaRPr>
          </a:p>
          <a:p>
            <a:r>
              <a:rPr lang="zh-CN" altLang="en-US">
                <a:gradFill>
                  <a:gsLst>
                    <a:gs pos="0">
                      <a:srgbClr val="007BD3"/>
                    </a:gs>
                    <a:gs pos="100000">
                      <a:srgbClr val="034373"/>
                    </a:gs>
                  </a:gsLst>
                  <a:lin scaled="0"/>
                </a:gradFill>
              </a:rPr>
              <a:t>（一）相关政策</a:t>
            </a:r>
            <a:endParaRPr lang="zh-CN" altLang="en-US">
              <a:gradFill>
                <a:gsLst>
                  <a:gs pos="0">
                    <a:srgbClr val="007BD3"/>
                  </a:gs>
                  <a:gs pos="100000">
                    <a:srgbClr val="034373"/>
                  </a:gs>
                </a:gsLst>
                <a:lin scaled="0"/>
              </a:gradFill>
            </a:endParaRPr>
          </a:p>
          <a:p>
            <a:r>
              <a:rPr lang="zh-CN" altLang="en-US">
                <a:solidFill>
                  <a:schemeClr val="tx1"/>
                </a:solidFill>
              </a:rPr>
              <a:t>国家税务总局宁波市税务局关于土地增值税清算若干政策问题的公告（国家税务总局宁波市税务局公告2023年第3号）</a:t>
            </a:r>
            <a:endParaRPr lang="zh-CN" altLang="en-US">
              <a:solidFill>
                <a:schemeClr val="tx1"/>
              </a:solidFill>
            </a:endParaRPr>
          </a:p>
          <a:p>
            <a:r>
              <a:rPr lang="zh-CN" altLang="en-US">
                <a:gradFill>
                  <a:gsLst>
                    <a:gs pos="0">
                      <a:srgbClr val="007BD3"/>
                    </a:gs>
                    <a:gs pos="100000">
                      <a:srgbClr val="034373"/>
                    </a:gs>
                  </a:gsLst>
                  <a:lin scaled="0"/>
                </a:gradFill>
              </a:rPr>
              <a:t>（二）政策规定</a:t>
            </a:r>
            <a:endParaRPr lang="zh-CN" altLang="en-US">
              <a:gradFill>
                <a:gsLst>
                  <a:gs pos="0">
                    <a:srgbClr val="007BD3"/>
                  </a:gs>
                  <a:gs pos="100000">
                    <a:srgbClr val="034373"/>
                  </a:gs>
                </a:gsLst>
                <a:lin scaled="0"/>
              </a:gradFill>
            </a:endParaRPr>
          </a:p>
          <a:p>
            <a:r>
              <a:rPr lang="zh-CN" altLang="en-US"/>
              <a:t>1.执行时间</a:t>
            </a:r>
            <a:endParaRPr lang="zh-CN" altLang="en-US"/>
          </a:p>
          <a:p>
            <a:r>
              <a:rPr lang="zh-CN" altLang="en-US"/>
              <a:t>自2023年7月1日起</a:t>
            </a:r>
            <a:endParaRPr lang="zh-CN" altLang="en-US"/>
          </a:p>
          <a:p>
            <a:r>
              <a:rPr lang="en-US" altLang="zh-CN"/>
              <a:t>2.</a:t>
            </a:r>
            <a:r>
              <a:rPr lang="zh-CN" altLang="en-US"/>
              <a:t>预征</a:t>
            </a:r>
            <a:r>
              <a:rPr lang="zh-CN" altLang="en-US"/>
              <a:t>率</a:t>
            </a:r>
            <a:endParaRPr lang="zh-CN" altLang="en-US"/>
          </a:p>
          <a:p>
            <a:endParaRPr lang="zh-CN" altLang="en-US"/>
          </a:p>
        </p:txBody>
      </p:sp>
      <p:graphicFrame>
        <p:nvGraphicFramePr>
          <p:cNvPr id="4" name="表格 3"/>
          <p:cNvGraphicFramePr/>
          <p:nvPr>
            <p:custDataLst>
              <p:tags r:id="rId1"/>
            </p:custDataLst>
          </p:nvPr>
        </p:nvGraphicFramePr>
        <p:xfrm>
          <a:off x="613410" y="4359910"/>
          <a:ext cx="10970260" cy="2218690"/>
        </p:xfrm>
        <a:graphic>
          <a:graphicData uri="http://schemas.openxmlformats.org/drawingml/2006/table">
            <a:tbl>
              <a:tblPr firstRow="1" bandRow="1">
                <a:tableStyleId>{5C22544A-7EE6-4342-B048-85BDC9FD1C3A}</a:tableStyleId>
              </a:tblPr>
              <a:tblGrid>
                <a:gridCol w="4342130"/>
                <a:gridCol w="595630"/>
                <a:gridCol w="4712335"/>
                <a:gridCol w="1320165"/>
              </a:tblGrid>
              <a:tr h="469265">
                <a:tc gridSpan="2">
                  <a:txBody>
                    <a:bodyPr/>
                    <a:p>
                      <a:pPr algn="ctr">
                        <a:buNone/>
                      </a:pPr>
                      <a:r>
                        <a:rPr lang="zh-CN" altLang="en-US" b="1"/>
                        <a:t>现规定</a:t>
                      </a:r>
                      <a:endParaRPr lang="zh-CN" altLang="en-US" b="1"/>
                    </a:p>
                  </a:txBody>
                  <a:tcPr/>
                </a:tc>
                <a:tc hMerge="1">
                  <a:tcPr/>
                </a:tc>
                <a:tc gridSpan="2">
                  <a:txBody>
                    <a:bodyPr/>
                    <a:p>
                      <a:pPr algn="ctr">
                        <a:buNone/>
                      </a:pPr>
                      <a:r>
                        <a:rPr lang="zh-CN" altLang="en-US" b="1"/>
                        <a:t>原规定</a:t>
                      </a:r>
                      <a:endParaRPr lang="zh-CN" altLang="en-US" b="1"/>
                    </a:p>
                  </a:txBody>
                  <a:tcPr/>
                </a:tc>
                <a:tc hMerge="1">
                  <a:tcPr/>
                </a:tc>
              </a:tr>
              <a:tr h="292100">
                <a:tc>
                  <a:txBody>
                    <a:bodyPr/>
                    <a:p>
                      <a:pPr>
                        <a:buNone/>
                      </a:pPr>
                      <a:r>
                        <a:rPr lang="zh-CN" altLang="en-US" b="1"/>
                        <a:t>普通住宅、非普通住宅和其他类型房地产</a:t>
                      </a:r>
                      <a:endParaRPr lang="zh-CN" altLang="en-US" b="1"/>
                    </a:p>
                  </a:txBody>
                  <a:tcPr/>
                </a:tc>
                <a:tc>
                  <a:txBody>
                    <a:bodyPr/>
                    <a:p>
                      <a:pPr>
                        <a:buNone/>
                      </a:pPr>
                      <a:r>
                        <a:rPr lang="en-US" altLang="zh-CN" b="1"/>
                        <a:t>2%</a:t>
                      </a:r>
                      <a:endParaRPr lang="en-US" altLang="zh-CN" b="1"/>
                    </a:p>
                  </a:txBody>
                  <a:tcPr/>
                </a:tc>
                <a:tc>
                  <a:txBody>
                    <a:bodyPr/>
                    <a:p>
                      <a:pPr>
                        <a:buNone/>
                      </a:pPr>
                      <a:r>
                        <a:rPr lang="zh-CN" altLang="en-US" b="1"/>
                        <a:t>普通住宅</a:t>
                      </a:r>
                      <a:endParaRPr lang="zh-CN" altLang="en-US" b="1"/>
                    </a:p>
                  </a:txBody>
                  <a:tcPr/>
                </a:tc>
                <a:tc>
                  <a:txBody>
                    <a:bodyPr/>
                    <a:p>
                      <a:pPr>
                        <a:buNone/>
                      </a:pPr>
                      <a:r>
                        <a:rPr lang="en-US" altLang="zh-CN" b="1"/>
                        <a:t>2%</a:t>
                      </a:r>
                      <a:endParaRPr lang="en-US" altLang="zh-CN" b="1"/>
                    </a:p>
                  </a:txBody>
                  <a:tcPr/>
                </a:tc>
              </a:tr>
              <a:tr h="469265">
                <a:tc>
                  <a:txBody>
                    <a:bodyPr/>
                    <a:p>
                      <a:pPr>
                        <a:buNone/>
                      </a:pPr>
                      <a:endParaRPr lang="zh-CN" altLang="en-US" b="1"/>
                    </a:p>
                  </a:txBody>
                  <a:tcPr/>
                </a:tc>
                <a:tc>
                  <a:txBody>
                    <a:bodyPr/>
                    <a:p>
                      <a:pPr>
                        <a:buNone/>
                      </a:pPr>
                      <a:endParaRPr lang="zh-CN" altLang="en-US" b="1"/>
                    </a:p>
                  </a:txBody>
                  <a:tcPr/>
                </a:tc>
                <a:tc>
                  <a:txBody>
                    <a:bodyPr/>
                    <a:p>
                      <a:pPr>
                        <a:buNone/>
                      </a:pPr>
                      <a:r>
                        <a:rPr lang="zh-CN" altLang="en-US" b="1"/>
                        <a:t>除普通住宅外的其它房产</a:t>
                      </a:r>
                      <a:endParaRPr lang="zh-CN" altLang="en-US" b="1"/>
                    </a:p>
                  </a:txBody>
                  <a:tcPr/>
                </a:tc>
                <a:tc>
                  <a:txBody>
                    <a:bodyPr/>
                    <a:p>
                      <a:pPr>
                        <a:buNone/>
                      </a:pPr>
                      <a:r>
                        <a:rPr lang="en-US" altLang="zh-CN" b="1"/>
                        <a:t>3%</a:t>
                      </a:r>
                      <a:endParaRPr lang="en-US" altLang="zh-CN" b="1"/>
                    </a:p>
                  </a:txBody>
                  <a:tcPr/>
                </a:tc>
              </a:tr>
              <a:tr h="469265">
                <a:tc gridSpan="2">
                  <a:txBody>
                    <a:bodyPr/>
                    <a:p>
                      <a:pPr>
                        <a:buNone/>
                      </a:pPr>
                      <a:r>
                        <a:rPr lang="zh-CN" altLang="en-US" b="1"/>
                        <a:t>保障性住房暂不预征土地增值税</a:t>
                      </a:r>
                      <a:endParaRPr lang="zh-CN" altLang="en-US" b="1"/>
                    </a:p>
                  </a:txBody>
                  <a:tcPr/>
                </a:tc>
                <a:tc hMerge="1">
                  <a:tcPr/>
                </a:tc>
                <a:tc gridSpan="2">
                  <a:txBody>
                    <a:bodyPr/>
                    <a:p>
                      <a:pPr>
                        <a:buNone/>
                      </a:pPr>
                      <a:r>
                        <a:rPr lang="zh-CN" altLang="en-US" b="1"/>
                        <a:t>对经济适用房、廉价房、村民拆迁安置房等实行政府指导价且增值率明显低于土地增值税起征点的项目，经纳税人</a:t>
                      </a:r>
                      <a:r>
                        <a:rPr lang="zh-CN" altLang="en-US" b="1">
                          <a:solidFill>
                            <a:srgbClr val="FF0000"/>
                          </a:solidFill>
                        </a:rPr>
                        <a:t>申请</a:t>
                      </a:r>
                      <a:r>
                        <a:rPr lang="zh-CN" altLang="en-US" b="1"/>
                        <a:t>，由主管税务机关</a:t>
                      </a:r>
                      <a:r>
                        <a:rPr lang="zh-CN" altLang="en-US" b="1">
                          <a:solidFill>
                            <a:srgbClr val="FF0000"/>
                          </a:solidFill>
                        </a:rPr>
                        <a:t>批准</a:t>
                      </a:r>
                      <a:r>
                        <a:rPr lang="zh-CN" altLang="en-US" b="1"/>
                        <a:t>后可暂不预征土地增值税</a:t>
                      </a:r>
                      <a:endParaRPr lang="zh-CN" altLang="en-US" b="1"/>
                    </a:p>
                  </a:txBody>
                  <a:tcPr/>
                </a:tc>
                <a:tc hMerge="1">
                  <a:tcPr/>
                </a:tc>
              </a:tr>
            </a:tbl>
          </a:graphicData>
        </a:graphic>
      </p:graphicFrame>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ym typeface="+mn-ea"/>
              </a:rPr>
              <a:t>土地增值税方面</a:t>
            </a:r>
            <a:endParaRPr lang="zh-CN" altLang="en-US"/>
          </a:p>
        </p:txBody>
      </p:sp>
      <p:sp>
        <p:nvSpPr>
          <p:cNvPr id="3" name="内容占位符 2"/>
          <p:cNvSpPr>
            <a:spLocks noGrp="1"/>
          </p:cNvSpPr>
          <p:nvPr>
            <p:ph idx="1"/>
          </p:nvPr>
        </p:nvSpPr>
        <p:spPr/>
        <p:txBody>
          <a:bodyPr/>
          <a:p>
            <a:r>
              <a:rPr lang="en-US" altLang="zh-CN"/>
              <a:t>3.</a:t>
            </a:r>
            <a:r>
              <a:rPr lang="zh-CN" altLang="en-US"/>
              <a:t>土地增值税清算单位</a:t>
            </a:r>
            <a:endParaRPr lang="zh-CN" altLang="en-US"/>
          </a:p>
          <a:p>
            <a:r>
              <a:rPr lang="zh-CN" altLang="en-US"/>
              <a:t>土地增值税以规划部门核发的《建设工程规划许可证》所列</a:t>
            </a:r>
            <a:r>
              <a:rPr lang="zh-CN" altLang="en-US">
                <a:solidFill>
                  <a:srgbClr val="FF0000"/>
                </a:solidFill>
              </a:rPr>
              <a:t>建设项目为单位</a:t>
            </a:r>
            <a:r>
              <a:rPr lang="zh-CN" altLang="en-US"/>
              <a:t>进行清算</a:t>
            </a:r>
            <a:endParaRPr lang="zh-CN" altLang="en-US"/>
          </a:p>
          <a:p>
            <a:r>
              <a:rPr lang="zh-CN" altLang="en-US"/>
              <a:t>清算单位中按普通住宅、非普通住宅和其他类型房地产</a:t>
            </a:r>
            <a:r>
              <a:rPr lang="zh-CN" altLang="en-US">
                <a:solidFill>
                  <a:srgbClr val="FF0000"/>
                </a:solidFill>
              </a:rPr>
              <a:t>分别核算</a:t>
            </a:r>
            <a:r>
              <a:rPr lang="zh-CN" altLang="en-US"/>
              <a:t>增值额和增值率</a:t>
            </a:r>
            <a:endParaRPr lang="zh-CN" altLang="en-US"/>
          </a:p>
          <a:p>
            <a:r>
              <a:rPr lang="en-US" altLang="zh-CN"/>
              <a:t>4.收入的确认</a:t>
            </a:r>
            <a:endParaRPr lang="en-US" altLang="zh-CN"/>
          </a:p>
          <a:p>
            <a:r>
              <a:rPr lang="en-US" altLang="zh-CN"/>
              <a:t>（1）转让房地产的收入包括转让国有土地使用权、地上的建筑物及其附着物而取得的全部价款及有关的经济收益 </a:t>
            </a:r>
            <a:endParaRPr lang="en-US" altLang="zh-CN"/>
          </a:p>
          <a:p>
            <a:r>
              <a:rPr lang="en-US" altLang="zh-CN"/>
              <a:t>（2）转让无产权或不能单独转让的车位、车库等收入，应计入相应主体房产转让收入 </a:t>
            </a:r>
            <a:endParaRPr lang="en-US" altLang="zh-CN"/>
          </a:p>
          <a:p>
            <a:r>
              <a:rPr lang="en-US" altLang="zh-CN"/>
              <a:t>（3）房地产开发企业按</a:t>
            </a:r>
            <a:r>
              <a:rPr lang="en-US" altLang="zh-CN">
                <a:solidFill>
                  <a:srgbClr val="FF0000"/>
                </a:solidFill>
              </a:rPr>
              <a:t>商品房买卖合同</a:t>
            </a:r>
            <a:r>
              <a:rPr lang="en-US" altLang="zh-CN"/>
              <a:t>（含合同附件、补充合同，下同）约定，提供的装修属于商品房买卖一部分的，装修款计入商品房转让收入</a:t>
            </a:r>
            <a:endParaRPr lang="en-US" altLang="zh-CN"/>
          </a:p>
          <a:p>
            <a:r>
              <a:rPr lang="en-US" altLang="zh-CN"/>
              <a:t>*</a:t>
            </a:r>
            <a:r>
              <a:rPr lang="zh-CN" altLang="en-US"/>
              <a:t>未</a:t>
            </a:r>
            <a:r>
              <a:rPr lang="zh-CN" altLang="en-US">
                <a:solidFill>
                  <a:schemeClr val="tx1"/>
                </a:solidFill>
              </a:rPr>
              <a:t>在</a:t>
            </a:r>
            <a:r>
              <a:rPr lang="en-US" altLang="zh-CN">
                <a:solidFill>
                  <a:schemeClr val="tx1"/>
                </a:solidFill>
                <a:sym typeface="+mn-ea"/>
              </a:rPr>
              <a:t>商品房买卖合同</a:t>
            </a:r>
            <a:r>
              <a:rPr lang="zh-CN" altLang="en-US">
                <a:solidFill>
                  <a:schemeClr val="tx1"/>
                </a:solidFill>
                <a:sym typeface="+mn-ea"/>
              </a:rPr>
              <a:t>约定的</a:t>
            </a:r>
            <a:r>
              <a:rPr lang="en-US" altLang="zh-CN">
                <a:solidFill>
                  <a:schemeClr val="tx1"/>
                </a:solidFill>
                <a:sym typeface="+mn-ea"/>
              </a:rPr>
              <a:t>......</a:t>
            </a:r>
            <a:endParaRPr lang="en-US" altLang="zh-CN">
              <a:solidFill>
                <a:schemeClr val="tx1"/>
              </a:solidFill>
              <a:sym typeface="+mn-ea"/>
            </a:endParaRP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ym typeface="+mn-ea"/>
              </a:rPr>
              <a:t>土地增值税方面</a:t>
            </a:r>
            <a:endParaRPr lang="zh-CN" altLang="en-US"/>
          </a:p>
        </p:txBody>
      </p:sp>
      <p:sp>
        <p:nvSpPr>
          <p:cNvPr id="3" name="内容占位符 2"/>
          <p:cNvSpPr>
            <a:spLocks noGrp="1"/>
          </p:cNvSpPr>
          <p:nvPr>
            <p:ph idx="1"/>
          </p:nvPr>
        </p:nvSpPr>
        <p:spPr/>
        <p:txBody>
          <a:bodyPr>
            <a:normAutofit lnSpcReduction="10000"/>
          </a:bodyPr>
          <a:p>
            <a:r>
              <a:rPr lang="en-US" altLang="zh-CN"/>
              <a:t>4.取得土地使用权所支付的金额</a:t>
            </a:r>
            <a:endParaRPr lang="en-US" altLang="zh-CN"/>
          </a:p>
          <a:p>
            <a:r>
              <a:rPr lang="en-US" altLang="zh-CN"/>
              <a:t>（1）政府有关部门</a:t>
            </a:r>
            <a:r>
              <a:rPr lang="en-US" altLang="zh-CN"/>
              <a:t>直接向房地产开发企业收取的</a:t>
            </a:r>
            <a:r>
              <a:rPr lang="en-US" altLang="zh-CN">
                <a:solidFill>
                  <a:srgbClr val="FF0000"/>
                </a:solidFill>
              </a:rPr>
              <a:t>城市基础设施配套费</a:t>
            </a:r>
            <a:r>
              <a:rPr lang="en-US" altLang="zh-CN"/>
              <a:t>，房地产开发企业取得相应</a:t>
            </a:r>
            <a:r>
              <a:rPr lang="en-US" altLang="zh-CN">
                <a:solidFill>
                  <a:srgbClr val="FF0000"/>
                </a:solidFill>
              </a:rPr>
              <a:t>财政票据</a:t>
            </a:r>
            <a:r>
              <a:rPr lang="en-US" altLang="zh-CN"/>
              <a:t>的，按国家统一规定交纳的有关费用列入取得土地使用权所支付的金额扣除 </a:t>
            </a:r>
            <a:endParaRPr lang="en-US" altLang="zh-CN"/>
          </a:p>
          <a:p>
            <a:r>
              <a:rPr lang="en-US" altLang="zh-CN"/>
              <a:t>（2）房地产开发项目内</a:t>
            </a:r>
            <a:r>
              <a:rPr lang="en-US" altLang="zh-CN">
                <a:solidFill>
                  <a:srgbClr val="FF0000"/>
                </a:solidFill>
              </a:rPr>
              <a:t>实物配建房</a:t>
            </a:r>
            <a:r>
              <a:rPr lang="en-US" altLang="zh-CN"/>
              <a:t>，在</a:t>
            </a:r>
            <a:r>
              <a:rPr lang="en-US" altLang="zh-CN">
                <a:solidFill>
                  <a:srgbClr val="FF0000"/>
                </a:solidFill>
              </a:rPr>
              <a:t>土地出让合同</a:t>
            </a:r>
            <a:r>
              <a:rPr lang="en-US" altLang="zh-CN"/>
              <a:t>（含合同附件、补充合同）中写明与土地使用权取得</a:t>
            </a:r>
            <a:r>
              <a:rPr lang="en-US" altLang="zh-CN">
                <a:solidFill>
                  <a:srgbClr val="FF0000"/>
                </a:solidFill>
              </a:rPr>
              <a:t>相关联</a:t>
            </a:r>
            <a:r>
              <a:rPr lang="en-US" altLang="zh-CN"/>
              <a:t>且由房地产开发企业</a:t>
            </a:r>
            <a:r>
              <a:rPr lang="en-US" altLang="zh-CN">
                <a:solidFill>
                  <a:srgbClr val="FF0000"/>
                </a:solidFill>
              </a:rPr>
              <a:t>无偿</a:t>
            </a:r>
            <a:r>
              <a:rPr lang="en-US" altLang="zh-CN"/>
              <a:t>建设的，相应成本费用归入取得土地使用权所支付的金额</a:t>
            </a:r>
            <a:endParaRPr lang="en-US" altLang="zh-CN"/>
          </a:p>
          <a:p>
            <a:r>
              <a:rPr lang="en-US" altLang="zh-CN"/>
              <a:t>（3）房地产开发企业缴纳的土地出让违约金不得扣除 </a:t>
            </a:r>
            <a:endParaRPr lang="en-US" altLang="zh-CN"/>
          </a:p>
          <a:p>
            <a:r>
              <a:rPr lang="en-US" altLang="zh-CN"/>
              <a:t>（4）房地产开发企业受让土地使用权后，设立项目公司进行开发，同时符合下列条件的，可凭房地产开发企业取得的土地出让金票据作为项目公司取得土地使用权所支付的金额的扣除凭证，按规定计算扣除：</a:t>
            </a:r>
            <a:endParaRPr lang="en-US" altLang="zh-CN"/>
          </a:p>
          <a:p>
            <a:r>
              <a:rPr lang="en-US" altLang="zh-CN">
                <a:latin typeface="Calibri" panose="020F0502020204030204" charset="0"/>
              </a:rPr>
              <a:t>①</a:t>
            </a:r>
            <a:r>
              <a:rPr lang="en-US" altLang="zh-CN"/>
              <a:t>房地产开发企业、项目公司、政府部门三方签订变更协议或补充合同，将土地受让人变更为项目公司，或者项目公司与政府部门签订出让合同或变更协议，确认土地受让人为项目公司 </a:t>
            </a:r>
            <a:endParaRPr lang="en-US" altLang="zh-CN"/>
          </a:p>
          <a:p>
            <a:r>
              <a:rPr lang="en-US" altLang="zh-CN">
                <a:latin typeface="Calibri" panose="020F0502020204030204" charset="0"/>
              </a:rPr>
              <a:t>②</a:t>
            </a:r>
            <a:r>
              <a:rPr lang="en-US" altLang="zh-CN"/>
              <a:t>政府部门出让土地的用途、规划等条件不变的情况下，签署变更协议或补充合同时，土地价款总额不变            </a:t>
            </a:r>
            <a:endParaRPr lang="en-US" altLang="zh-CN"/>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ym typeface="+mn-ea"/>
              </a:rPr>
              <a:t>土地增值税方面</a:t>
            </a:r>
            <a:endParaRPr lang="zh-CN" altLang="en-US"/>
          </a:p>
        </p:txBody>
      </p:sp>
      <p:sp>
        <p:nvSpPr>
          <p:cNvPr id="3" name="内容占位符 2"/>
          <p:cNvSpPr>
            <a:spLocks noGrp="1"/>
          </p:cNvSpPr>
          <p:nvPr>
            <p:ph idx="1"/>
          </p:nvPr>
        </p:nvSpPr>
        <p:spPr/>
        <p:txBody>
          <a:bodyPr/>
          <a:p>
            <a:r>
              <a:rPr lang="en-US" altLang="zh-CN"/>
              <a:t>5.房地产开发成本的确认</a:t>
            </a:r>
            <a:endParaRPr lang="en-US" altLang="zh-CN"/>
          </a:p>
          <a:p>
            <a:r>
              <a:rPr lang="en-US" altLang="zh-CN"/>
              <a:t>（1）房地产开发项目</a:t>
            </a:r>
            <a:r>
              <a:rPr lang="en-US" altLang="zh-CN">
                <a:solidFill>
                  <a:srgbClr val="FF0000"/>
                </a:solidFill>
              </a:rPr>
              <a:t>红线外配建</a:t>
            </a:r>
            <a:r>
              <a:rPr lang="en-US" altLang="zh-CN"/>
              <a:t>公共设施，在</a:t>
            </a:r>
            <a:r>
              <a:rPr lang="en-US" altLang="zh-CN">
                <a:solidFill>
                  <a:srgbClr val="FF0000"/>
                </a:solidFill>
              </a:rPr>
              <a:t>土地出让合同</a:t>
            </a:r>
            <a:r>
              <a:rPr lang="en-US" altLang="zh-CN"/>
              <a:t>中写明与土地使用权取得相关联且由房地产开发企业建设的，相应成本费用归入公共配套设施费 </a:t>
            </a:r>
            <a:endParaRPr lang="en-US" altLang="zh-CN"/>
          </a:p>
          <a:p>
            <a:r>
              <a:rPr lang="en-US" altLang="zh-CN"/>
              <a:t>（2）销售已装修商品房按规定装修款确认应税收入的，装修费用允许在应税收入</a:t>
            </a:r>
            <a:r>
              <a:rPr lang="en-US" altLang="zh-CN">
                <a:solidFill>
                  <a:srgbClr val="FF0000"/>
                </a:solidFill>
              </a:rPr>
              <a:t>对应的房产类型</a:t>
            </a:r>
            <a:r>
              <a:rPr lang="en-US" altLang="zh-CN"/>
              <a:t>中扣除</a:t>
            </a:r>
            <a:endParaRPr lang="en-US" altLang="zh-CN"/>
          </a:p>
          <a:p>
            <a:r>
              <a:rPr lang="en-US" altLang="zh-CN"/>
              <a:t>允许扣除的装修费用，应在商品房买卖</a:t>
            </a:r>
            <a:r>
              <a:rPr lang="en-US" altLang="zh-CN">
                <a:solidFill>
                  <a:srgbClr val="FF0000"/>
                </a:solidFill>
              </a:rPr>
              <a:t>合同中列明</a:t>
            </a:r>
            <a:r>
              <a:rPr lang="en-US" altLang="zh-CN"/>
              <a:t>内容，且限于以房屋为载体</a:t>
            </a:r>
            <a:r>
              <a:rPr lang="en-US" altLang="zh-CN">
                <a:solidFill>
                  <a:srgbClr val="FF0000"/>
                </a:solidFill>
              </a:rPr>
              <a:t>不可移动</a:t>
            </a:r>
            <a:r>
              <a:rPr lang="en-US" altLang="zh-CN"/>
              <a:t>,拆除后将影响或丧失其使用功能的部分  </a:t>
            </a:r>
            <a:endParaRPr lang="en-US" altLang="zh-CN"/>
          </a:p>
          <a:p>
            <a:r>
              <a:rPr lang="en-US" altLang="zh-CN"/>
              <a:t>*</a:t>
            </a:r>
            <a:r>
              <a:rPr lang="zh-CN" altLang="en-US"/>
              <a:t>收入对应问题：有装修与无装修；</a:t>
            </a:r>
            <a:r>
              <a:rPr lang="en-US" altLang="zh-CN"/>
              <a:t> </a:t>
            </a:r>
            <a:r>
              <a:rPr lang="zh-CN" altLang="en-US"/>
              <a:t>基础装与升级包；</a:t>
            </a:r>
            <a:r>
              <a:rPr lang="en-US" altLang="zh-CN"/>
              <a:t> </a:t>
            </a:r>
            <a:r>
              <a:rPr lang="zh-CN" altLang="en-US"/>
              <a:t>同类房产中</a:t>
            </a:r>
            <a:r>
              <a:rPr lang="zh-CN" altLang="en-US"/>
              <a:t>装修</a:t>
            </a:r>
            <a:endParaRPr lang="zh-CN" altLang="en-US"/>
          </a:p>
          <a:p>
            <a:r>
              <a:rPr lang="en-US" altLang="zh-CN"/>
              <a:t>*</a:t>
            </a:r>
            <a:r>
              <a:rPr lang="zh-CN" altLang="en-US"/>
              <a:t>软装剔除</a:t>
            </a:r>
            <a:r>
              <a:rPr lang="zh-CN" altLang="en-US"/>
              <a:t>问题</a:t>
            </a:r>
            <a:endParaRPr lang="zh-CN" alt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dirty="0">
                <a:sym typeface="+mn-ea"/>
              </a:rPr>
              <a:t>增值税方面</a:t>
            </a:r>
            <a:endParaRPr lang="zh-CN" altLang="en-US"/>
          </a:p>
        </p:txBody>
      </p:sp>
      <p:sp>
        <p:nvSpPr>
          <p:cNvPr id="3" name="内容占位符 2"/>
          <p:cNvSpPr>
            <a:spLocks noGrp="1"/>
          </p:cNvSpPr>
          <p:nvPr>
            <p:ph idx="1"/>
          </p:nvPr>
        </p:nvSpPr>
        <p:spPr/>
        <p:txBody>
          <a:bodyPr/>
          <a:p>
            <a:r>
              <a:rPr lang="zh-CN" altLang="en-US">
                <a:solidFill>
                  <a:srgbClr val="FF0000"/>
                </a:solidFill>
              </a:rPr>
              <a:t>三</a:t>
            </a:r>
            <a:r>
              <a:rPr lang="en-US" altLang="zh-CN">
                <a:solidFill>
                  <a:srgbClr val="FF0000"/>
                </a:solidFill>
              </a:rPr>
              <a:t>.法律援助补贴</a:t>
            </a:r>
            <a:endParaRPr lang="en-US" altLang="zh-CN">
              <a:solidFill>
                <a:srgbClr val="FF0000"/>
              </a:solidFill>
            </a:endParaRPr>
          </a:p>
          <a:p>
            <a:r>
              <a:rPr lang="zh-CN" altLang="en-US">
                <a:gradFill>
                  <a:gsLst>
                    <a:gs pos="0">
                      <a:srgbClr val="012D86"/>
                    </a:gs>
                    <a:gs pos="100000">
                      <a:srgbClr val="0E2557"/>
                    </a:gs>
                  </a:gsLst>
                  <a:lin scaled="0"/>
                </a:gradFill>
                <a:sym typeface="+mn-ea"/>
              </a:rPr>
              <a:t>（一）相关政策</a:t>
            </a:r>
            <a:endParaRPr lang="zh-CN" altLang="en-US">
              <a:gradFill>
                <a:gsLst>
                  <a:gs pos="0">
                    <a:srgbClr val="012D86"/>
                  </a:gs>
                  <a:gs pos="100000">
                    <a:srgbClr val="0E2557"/>
                  </a:gs>
                </a:gsLst>
                <a:lin scaled="0"/>
              </a:gradFill>
            </a:endParaRPr>
          </a:p>
          <a:p>
            <a:r>
              <a:rPr lang="zh-CN" altLang="en-US"/>
              <a:t>财政部 税务总局关于法律援助补贴有关税收政策的公告（财政部 税务总局公告2022年第25号） </a:t>
            </a:r>
            <a:endParaRPr lang="zh-CN" altLang="en-US"/>
          </a:p>
          <a:p>
            <a:r>
              <a:rPr lang="zh-CN" altLang="en-US">
                <a:gradFill>
                  <a:gsLst>
                    <a:gs pos="0">
                      <a:srgbClr val="012D86"/>
                    </a:gs>
                    <a:gs pos="100000">
                      <a:srgbClr val="0E2557"/>
                    </a:gs>
                  </a:gsLst>
                  <a:lin scaled="0"/>
                </a:gradFill>
              </a:rPr>
              <a:t>（二）政策规定</a:t>
            </a:r>
            <a:endParaRPr lang="zh-CN" altLang="en-US">
              <a:gradFill>
                <a:gsLst>
                  <a:gs pos="0">
                    <a:srgbClr val="012D86"/>
                  </a:gs>
                  <a:gs pos="100000">
                    <a:srgbClr val="0E2557"/>
                  </a:gs>
                </a:gsLst>
                <a:lin scaled="0"/>
              </a:gradFill>
            </a:endParaRPr>
          </a:p>
          <a:p>
            <a:r>
              <a:rPr lang="zh-CN" altLang="en-US">
                <a:solidFill>
                  <a:srgbClr val="FF0000"/>
                </a:solidFill>
              </a:rPr>
              <a:t>对法律援助人员</a:t>
            </a:r>
            <a:r>
              <a:rPr lang="zh-CN" altLang="en-US"/>
              <a:t>按照《中华人民共和国法律援助法》规定获得的法律援助补贴，免征增值税和个人所得税</a:t>
            </a:r>
            <a:endParaRPr lang="zh-CN" altLang="en-US"/>
          </a:p>
          <a:p>
            <a:r>
              <a:rPr lang="zh-CN" altLang="en-US">
                <a:solidFill>
                  <a:srgbClr val="FF0000"/>
                </a:solidFill>
              </a:rPr>
              <a:t>法律援助机构</a:t>
            </a:r>
            <a:r>
              <a:rPr lang="zh-CN" altLang="en-US"/>
              <a:t>向法律援助人员支付法律援助补贴时，应当为获得补贴的法律援助人员办理个人所得税劳务报酬所得免税申报</a:t>
            </a:r>
            <a:endParaRPr lang="zh-CN" altLang="en-US"/>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ym typeface="+mn-ea"/>
              </a:rPr>
              <a:t>土地增值税方面</a:t>
            </a:r>
            <a:endParaRPr lang="zh-CN" altLang="en-US"/>
          </a:p>
        </p:txBody>
      </p:sp>
      <p:sp>
        <p:nvSpPr>
          <p:cNvPr id="3" name="内容占位符 2"/>
          <p:cNvSpPr>
            <a:spLocks noGrp="1"/>
          </p:cNvSpPr>
          <p:nvPr>
            <p:ph idx="1"/>
          </p:nvPr>
        </p:nvSpPr>
        <p:spPr/>
        <p:txBody>
          <a:bodyPr/>
          <a:p>
            <a:r>
              <a:rPr lang="en-US" altLang="zh-CN"/>
              <a:t>6.</a:t>
            </a:r>
            <a:r>
              <a:rPr lang="zh-CN" altLang="en-US"/>
              <a:t>与转让房地产有关的税金的确认</a:t>
            </a:r>
            <a:endParaRPr lang="zh-CN" altLang="en-US"/>
          </a:p>
          <a:p>
            <a:r>
              <a:rPr lang="zh-CN" altLang="en-US"/>
              <a:t>允许扣除的城市维护建设税、教育费附加、</a:t>
            </a:r>
            <a:r>
              <a:rPr lang="zh-CN" altLang="en-US">
                <a:solidFill>
                  <a:srgbClr val="FF0000"/>
                </a:solidFill>
              </a:rPr>
              <a:t>地方教育附加</a:t>
            </a:r>
            <a:endParaRPr lang="zh-CN" altLang="en-US">
              <a:solidFill>
                <a:srgbClr val="FF0000"/>
              </a:solidFill>
            </a:endParaRPr>
          </a:p>
          <a:p>
            <a:r>
              <a:rPr lang="zh-CN" altLang="en-US"/>
              <a:t>涉及到多个开发项目不能按清算单位准确归集的，按各清算单位销售额的占比计算分摊；同一清算单位内各房产类型不能准确归集的，按各房产类型销售额的占比计算分摊</a:t>
            </a:r>
            <a:endParaRPr lang="zh-CN" altLang="en-US"/>
          </a:p>
          <a:p>
            <a:r>
              <a:rPr lang="en-US" altLang="zh-CN"/>
              <a:t>*</a:t>
            </a:r>
            <a:r>
              <a:rPr lang="zh-CN" altLang="en-US"/>
              <a:t>不再用：</a:t>
            </a:r>
            <a:r>
              <a:rPr lang="zh-CN" altLang="en-US" dirty="0">
                <a:solidFill>
                  <a:srgbClr val="FF0000"/>
                </a:solidFill>
                <a:sym typeface="+mn-ea"/>
              </a:rPr>
              <a:t>预缴增值税时</a:t>
            </a:r>
            <a:r>
              <a:rPr lang="zh-CN" altLang="en-US" dirty="0">
                <a:sym typeface="+mn-ea"/>
              </a:rPr>
              <a:t>实际缴纳的城建税、教育费附加</a:t>
            </a:r>
            <a:endParaRPr lang="zh-CN" altLang="en-US" dirty="0">
              <a:sym typeface="+mn-ea"/>
            </a:endParaRPr>
          </a:p>
          <a:p>
            <a:r>
              <a:rPr lang="en-US" altLang="zh-CN"/>
              <a:t>*</a:t>
            </a:r>
            <a:r>
              <a:rPr lang="zh-CN" altLang="en-US">
                <a:sym typeface="+mn-ea"/>
              </a:rPr>
              <a:t>转让房地产有关：兼有出租、物业、销货时的增值税时；有留抵税额退回或未退回</a:t>
            </a:r>
            <a:r>
              <a:rPr lang="zh-CN" altLang="en-US">
                <a:sym typeface="+mn-ea"/>
              </a:rPr>
              <a:t>时</a:t>
            </a:r>
            <a:endParaRPr lang="zh-CN" altLang="en-US">
              <a:sym typeface="+mn-ea"/>
            </a:endParaRPr>
          </a:p>
          <a:p>
            <a:r>
              <a:rPr lang="en-US" altLang="zh-CN">
                <a:sym typeface="+mn-ea"/>
              </a:rPr>
              <a:t>7.</a:t>
            </a:r>
            <a:r>
              <a:rPr lang="zh-CN" altLang="en-US">
                <a:sym typeface="+mn-ea"/>
              </a:rPr>
              <a:t>再转让或开发的项目</a:t>
            </a:r>
            <a:r>
              <a:rPr lang="zh-CN" altLang="en-US">
                <a:sym typeface="+mn-ea"/>
              </a:rPr>
              <a:t>的加</a:t>
            </a:r>
            <a:r>
              <a:rPr lang="zh-CN" altLang="en-US">
                <a:sym typeface="+mn-ea"/>
              </a:rPr>
              <a:t>计</a:t>
            </a:r>
            <a:endParaRPr lang="zh-CN" altLang="en-US">
              <a:sym typeface="+mn-ea"/>
            </a:endParaRPr>
          </a:p>
          <a:p>
            <a:r>
              <a:rPr lang="zh-CN" altLang="en-US">
                <a:sym typeface="+mn-ea"/>
              </a:rPr>
              <a:t>取得未竣工房地产开发项目后再次转让或开发为商品房进行销售的，在计算增值额时，只允许将</a:t>
            </a:r>
            <a:r>
              <a:rPr lang="zh-CN" altLang="en-US">
                <a:solidFill>
                  <a:srgbClr val="FF0000"/>
                </a:solidFill>
                <a:sym typeface="+mn-ea"/>
              </a:rPr>
              <a:t>新投入</a:t>
            </a:r>
            <a:r>
              <a:rPr lang="zh-CN" altLang="en-US">
                <a:sym typeface="+mn-ea"/>
              </a:rPr>
              <a:t>的房地产开发成本部分作为加计扣除的基数</a:t>
            </a:r>
            <a:endParaRPr lang="zh-CN" altLang="en-US">
              <a:sym typeface="+mn-ea"/>
            </a:endParaRP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ym typeface="+mn-ea"/>
              </a:rPr>
              <a:t>土地增值税方面</a:t>
            </a:r>
            <a:endParaRPr lang="zh-CN" altLang="en-US"/>
          </a:p>
        </p:txBody>
      </p:sp>
      <p:sp>
        <p:nvSpPr>
          <p:cNvPr id="3" name="内容占位符 2"/>
          <p:cNvSpPr>
            <a:spLocks noGrp="1"/>
          </p:cNvSpPr>
          <p:nvPr>
            <p:ph idx="1"/>
          </p:nvPr>
        </p:nvSpPr>
        <p:spPr/>
        <p:txBody>
          <a:bodyPr/>
          <a:p>
            <a:r>
              <a:rPr lang="en-US" altLang="zh-CN"/>
              <a:t>8.扣除项目的计算分摊原则</a:t>
            </a:r>
            <a:endParaRPr lang="en-US" altLang="zh-CN"/>
          </a:p>
          <a:p>
            <a:r>
              <a:rPr lang="en-US" altLang="zh-CN"/>
              <a:t>（1）取得土地使用权所支付的金额的分摊</a:t>
            </a:r>
            <a:endParaRPr lang="en-US" altLang="zh-CN"/>
          </a:p>
          <a:p>
            <a:r>
              <a:rPr lang="en-US" altLang="zh-CN">
                <a:latin typeface="Calibri" panose="020F0502020204030204" charset="0"/>
              </a:rPr>
              <a:t>①</a:t>
            </a:r>
            <a:r>
              <a:rPr lang="en-US" altLang="zh-CN"/>
              <a:t>对土地</a:t>
            </a:r>
            <a:r>
              <a:rPr lang="en-US" altLang="zh-CN">
                <a:solidFill>
                  <a:srgbClr val="FF0000"/>
                </a:solidFill>
              </a:rPr>
              <a:t>出让合同中明确</a:t>
            </a:r>
            <a:r>
              <a:rPr lang="en-US" altLang="zh-CN"/>
              <a:t>规定不同清算单位、不同房产类型对应土地价款的，按出让合同约定金额确定对应的土地成本 </a:t>
            </a:r>
            <a:endParaRPr lang="en-US" altLang="zh-CN"/>
          </a:p>
          <a:p>
            <a:r>
              <a:rPr lang="en-US" altLang="zh-CN">
                <a:latin typeface="Calibri" panose="020F0502020204030204" charset="0"/>
              </a:rPr>
              <a:t>②</a:t>
            </a:r>
            <a:r>
              <a:rPr lang="en-US" altLang="zh-CN"/>
              <a:t>不符合上述要求的</a:t>
            </a:r>
            <a:endParaRPr lang="en-US" altLang="zh-CN"/>
          </a:p>
          <a:p>
            <a:r>
              <a:rPr lang="en-US" altLang="zh-CN"/>
              <a:t>同一宗土地有多个</a:t>
            </a:r>
            <a:r>
              <a:rPr lang="en-US" altLang="zh-CN">
                <a:solidFill>
                  <a:srgbClr val="FF0000"/>
                </a:solidFill>
              </a:rPr>
              <a:t>清算单位</a:t>
            </a:r>
            <a:r>
              <a:rPr lang="en-US" altLang="zh-CN"/>
              <a:t>，按各清算单位</a:t>
            </a:r>
            <a:r>
              <a:rPr lang="en-US" altLang="zh-CN">
                <a:solidFill>
                  <a:srgbClr val="FF0000"/>
                </a:solidFill>
              </a:rPr>
              <a:t>占地面积</a:t>
            </a:r>
            <a:r>
              <a:rPr lang="en-US" altLang="zh-CN"/>
              <a:t>比例分摊土地成本</a:t>
            </a:r>
            <a:endParaRPr lang="en-US" altLang="zh-CN"/>
          </a:p>
          <a:p>
            <a:r>
              <a:rPr lang="en-US" altLang="zh-CN"/>
              <a:t>同一清算单位内有不同</a:t>
            </a:r>
            <a:r>
              <a:rPr lang="en-US" altLang="zh-CN">
                <a:solidFill>
                  <a:srgbClr val="FF0000"/>
                </a:solidFill>
              </a:rPr>
              <a:t>房产类型</a:t>
            </a:r>
            <a:r>
              <a:rPr lang="en-US" altLang="zh-CN"/>
              <a:t>，按各房产类型</a:t>
            </a:r>
            <a:r>
              <a:rPr lang="en-US" altLang="zh-CN">
                <a:solidFill>
                  <a:srgbClr val="FF0000"/>
                </a:solidFill>
              </a:rPr>
              <a:t>建筑面积</a:t>
            </a:r>
            <a:r>
              <a:rPr lang="en-US" altLang="zh-CN"/>
              <a:t>比例分摊土地成本</a:t>
            </a:r>
            <a:r>
              <a:rPr lang="zh-CN" altLang="en-US"/>
              <a:t>；</a:t>
            </a:r>
            <a:r>
              <a:rPr lang="en-US" altLang="zh-CN"/>
              <a:t>同一清算单位内若不同房产类型中有联排、别墅类型的低层住宅，低层住宅地块与其他地块对应的土地成本，可按照</a:t>
            </a:r>
            <a:r>
              <a:rPr lang="en-US" altLang="zh-CN">
                <a:solidFill>
                  <a:srgbClr val="FF0000"/>
                </a:solidFill>
              </a:rPr>
              <a:t>占地面积</a:t>
            </a:r>
            <a:r>
              <a:rPr lang="en-US" altLang="zh-CN"/>
              <a:t>比例分摊 </a:t>
            </a:r>
            <a:endParaRPr lang="en-US" altLang="zh-CN"/>
          </a:p>
          <a:p>
            <a:r>
              <a:rPr lang="en-US" altLang="zh-CN">
                <a:latin typeface="Calibri" panose="020F0502020204030204" charset="0"/>
              </a:rPr>
              <a:t>③</a:t>
            </a:r>
            <a:r>
              <a:rPr lang="en-US" altLang="zh-CN"/>
              <a:t>同一宗土地内</a:t>
            </a:r>
            <a:r>
              <a:rPr lang="en-US" altLang="zh-CN">
                <a:solidFill>
                  <a:srgbClr val="FF0000"/>
                </a:solidFill>
              </a:rPr>
              <a:t>公共配套设施</a:t>
            </a:r>
            <a:r>
              <a:rPr lang="en-US" altLang="zh-CN"/>
              <a:t>土地成本按照上述方法分摊后计入公共配套设施费。</a:t>
            </a:r>
            <a:endParaRPr lang="en-US" altLang="zh-CN"/>
          </a:p>
          <a:p>
            <a:r>
              <a:rPr lang="en-US" altLang="zh-CN">
                <a:latin typeface="Calibri" panose="020F0502020204030204" charset="0"/>
              </a:rPr>
              <a:t>④</a:t>
            </a:r>
            <a:r>
              <a:rPr lang="en-US" altLang="zh-CN"/>
              <a:t>实物配建房</a:t>
            </a:r>
            <a:r>
              <a:rPr lang="zh-CN" altLang="en-US"/>
              <a:t>（指无偿的）</a:t>
            </a:r>
            <a:r>
              <a:rPr lang="en-US" altLang="zh-CN"/>
              <a:t>相关成本费用按清算时实际已发生的金额</a:t>
            </a:r>
            <a:r>
              <a:rPr lang="zh-CN" altLang="en-US">
                <a:solidFill>
                  <a:srgbClr val="FF0000"/>
                </a:solidFill>
              </a:rPr>
              <a:t>（相当于土地成本）</a:t>
            </a:r>
            <a:r>
              <a:rPr lang="en-US" altLang="zh-CN"/>
              <a:t>在本次清算单位和未清算单位中计算分摊 </a:t>
            </a:r>
            <a:endParaRPr lang="en-US" altLang="zh-CN"/>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ym typeface="+mn-ea"/>
              </a:rPr>
              <a:t>土地增值税方面</a:t>
            </a:r>
            <a:endParaRPr lang="zh-CN" altLang="en-US"/>
          </a:p>
        </p:txBody>
      </p:sp>
      <p:sp>
        <p:nvSpPr>
          <p:cNvPr id="3" name="内容占位符 2"/>
          <p:cNvSpPr>
            <a:spLocks noGrp="1"/>
          </p:cNvSpPr>
          <p:nvPr>
            <p:ph idx="1"/>
          </p:nvPr>
        </p:nvSpPr>
        <p:spPr/>
        <p:txBody>
          <a:bodyPr>
            <a:normAutofit lnSpcReduction="10000"/>
          </a:bodyPr>
          <a:p>
            <a:r>
              <a:rPr lang="zh-CN" altLang="en-US"/>
              <a:t>（</a:t>
            </a:r>
            <a:r>
              <a:rPr lang="en-US" altLang="zh-CN"/>
              <a:t>2</a:t>
            </a:r>
            <a:r>
              <a:rPr lang="zh-CN" altLang="en-US"/>
              <a:t>）房地产开发成本的分摊</a:t>
            </a:r>
            <a:endParaRPr lang="zh-CN" altLang="en-US"/>
          </a:p>
          <a:p>
            <a:r>
              <a:rPr lang="zh-CN" altLang="en-US"/>
              <a:t>开发成本相应</a:t>
            </a:r>
            <a:r>
              <a:rPr lang="zh-CN" altLang="en-US">
                <a:solidFill>
                  <a:srgbClr val="FF0000"/>
                </a:solidFill>
              </a:rPr>
              <a:t>合同明确</a:t>
            </a:r>
            <a:r>
              <a:rPr lang="zh-CN" altLang="en-US"/>
              <a:t>受益对象的，直接计入对应的受益对象</a:t>
            </a:r>
            <a:endParaRPr lang="zh-CN" altLang="en-US"/>
          </a:p>
          <a:p>
            <a:r>
              <a:rPr lang="zh-CN" altLang="en-US">
                <a:solidFill>
                  <a:srgbClr val="FF0000"/>
                </a:solidFill>
              </a:rPr>
              <a:t>未明确</a:t>
            </a:r>
            <a:r>
              <a:rPr lang="zh-CN" altLang="en-US"/>
              <a:t>受益对象或有多个受益对象的，按照以下方法进行分摊：</a:t>
            </a:r>
            <a:endParaRPr lang="zh-CN" altLang="en-US"/>
          </a:p>
          <a:p>
            <a:r>
              <a:rPr lang="zh-CN" altLang="en-US">
                <a:latin typeface="Calibri" panose="020F0502020204030204" charset="0"/>
              </a:rPr>
              <a:t>①</a:t>
            </a:r>
            <a:r>
              <a:rPr lang="zh-CN" altLang="en-US"/>
              <a:t>纳税人取得的同一宗土地进行分期或者同时开发多个清算单位的，按照</a:t>
            </a:r>
            <a:r>
              <a:rPr lang="zh-CN" altLang="en-US">
                <a:solidFill>
                  <a:srgbClr val="FF0000"/>
                </a:solidFill>
              </a:rPr>
              <a:t>可售建筑面积</a:t>
            </a:r>
            <a:r>
              <a:rPr lang="zh-CN" altLang="en-US"/>
              <a:t>比例分摊共同的开发成本。可售建筑面积包括没有独立产权，通过产权证附注注明的附属设施面积</a:t>
            </a:r>
            <a:r>
              <a:rPr lang="en-US" altLang="zh-CN"/>
              <a:t> </a:t>
            </a:r>
            <a:endParaRPr lang="zh-CN" altLang="en-US"/>
          </a:p>
          <a:p>
            <a:r>
              <a:rPr lang="zh-CN" altLang="en-US"/>
              <a:t>同一宗土地各清算单位清算时间不一致，未清算单位可售建筑面积无法确定的，按各清算单位的规划建筑面积计算分摊；建筑面积无法确定的，按各清算单位的占地面积计算分摊</a:t>
            </a:r>
            <a:r>
              <a:rPr lang="en-US" altLang="zh-CN"/>
              <a:t> </a:t>
            </a:r>
            <a:endParaRPr lang="zh-CN" altLang="en-US"/>
          </a:p>
          <a:p>
            <a:r>
              <a:rPr lang="zh-CN" altLang="en-US">
                <a:latin typeface="Calibri" panose="020F0502020204030204" charset="0"/>
              </a:rPr>
              <a:t>②</a:t>
            </a:r>
            <a:r>
              <a:rPr lang="zh-CN" altLang="en-US"/>
              <a:t>根据受益性原则，多个清算单位共同发生的公共配套设施费，按照清算时实际已发生的金额在本次清算单位和未清算单位中计算分摊（</a:t>
            </a:r>
            <a:r>
              <a:rPr lang="zh-CN" altLang="en-US">
                <a:solidFill>
                  <a:srgbClr val="FF0000"/>
                </a:solidFill>
              </a:rPr>
              <a:t>往后摊</a:t>
            </a:r>
            <a:r>
              <a:rPr lang="zh-CN" altLang="en-US"/>
              <a:t>）</a:t>
            </a:r>
            <a:r>
              <a:rPr lang="en-US" altLang="zh-CN"/>
              <a:t> </a:t>
            </a:r>
            <a:endParaRPr lang="zh-CN" altLang="en-US"/>
          </a:p>
          <a:p>
            <a:r>
              <a:rPr lang="zh-CN" altLang="en-US">
                <a:latin typeface="Calibri" panose="020F0502020204030204" charset="0"/>
              </a:rPr>
              <a:t>③</a:t>
            </a:r>
            <a:r>
              <a:rPr lang="zh-CN" altLang="en-US"/>
              <a:t>同一清算单位内不同房产类型共同发生的开发成本按</a:t>
            </a:r>
            <a:r>
              <a:rPr lang="zh-CN" altLang="en-US">
                <a:solidFill>
                  <a:srgbClr val="FF0000"/>
                </a:solidFill>
              </a:rPr>
              <a:t>可售建筑面积</a:t>
            </a:r>
            <a:r>
              <a:rPr lang="zh-CN" altLang="en-US"/>
              <a:t>比例分摊</a:t>
            </a:r>
            <a:r>
              <a:rPr lang="en-US" altLang="zh-CN"/>
              <a:t> </a:t>
            </a:r>
            <a:endParaRPr lang="zh-CN" altLang="en-US"/>
          </a:p>
          <a:p>
            <a:r>
              <a:rPr lang="zh-CN" altLang="en-US">
                <a:latin typeface="Calibri" panose="020F0502020204030204" charset="0"/>
              </a:rPr>
              <a:t>④</a:t>
            </a:r>
            <a:r>
              <a:rPr lang="zh-CN" altLang="en-US"/>
              <a:t>销售已装修房屋，商品房买卖合同明确受益</a:t>
            </a:r>
            <a:r>
              <a:rPr lang="zh-CN" altLang="en-US">
                <a:solidFill>
                  <a:srgbClr val="FF0000"/>
                </a:solidFill>
              </a:rPr>
              <a:t>房产类型</a:t>
            </a:r>
            <a:r>
              <a:rPr lang="zh-CN" altLang="en-US"/>
              <a:t>的，装修费用直接计入对应房产类型</a:t>
            </a:r>
            <a:r>
              <a:rPr lang="en-US" altLang="zh-CN"/>
              <a:t> </a:t>
            </a:r>
            <a:endParaRPr lang="en-US" altLang="zh-CN"/>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ym typeface="+mn-ea"/>
              </a:rPr>
              <a:t>土地增值税方面</a:t>
            </a:r>
            <a:endParaRPr lang="zh-CN" altLang="en-US"/>
          </a:p>
        </p:txBody>
      </p:sp>
      <p:sp>
        <p:nvSpPr>
          <p:cNvPr id="3" name="内容占位符 2"/>
          <p:cNvSpPr>
            <a:spLocks noGrp="1"/>
          </p:cNvSpPr>
          <p:nvPr>
            <p:ph idx="1"/>
          </p:nvPr>
        </p:nvSpPr>
        <p:spPr/>
        <p:txBody>
          <a:bodyPr/>
          <a:p>
            <a:r>
              <a:rPr lang="zh-CN" altLang="en-US"/>
              <a:t>（</a:t>
            </a:r>
            <a:r>
              <a:rPr lang="en-US" altLang="zh-CN"/>
              <a:t>3</a:t>
            </a:r>
            <a:r>
              <a:rPr lang="zh-CN" altLang="en-US"/>
              <a:t>）房地产开发费用的分摊</a:t>
            </a:r>
            <a:endParaRPr lang="zh-CN" altLang="en-US"/>
          </a:p>
          <a:p>
            <a:r>
              <a:rPr lang="zh-CN" altLang="en-US"/>
              <a:t>房地产开发费用参照上述</a:t>
            </a:r>
            <a:r>
              <a:rPr lang="en-US" altLang="zh-CN"/>
              <a:t>“</a:t>
            </a:r>
            <a:r>
              <a:rPr lang="zh-CN" altLang="en-US">
                <a:sym typeface="+mn-ea"/>
              </a:rPr>
              <a:t>房地产开发成本</a:t>
            </a:r>
            <a:r>
              <a:rPr lang="en-US" altLang="zh-CN">
                <a:sym typeface="+mn-ea"/>
              </a:rPr>
              <a:t>”</a:t>
            </a:r>
            <a:r>
              <a:rPr lang="zh-CN" altLang="en-US">
                <a:sym typeface="+mn-ea"/>
              </a:rPr>
              <a:t>的</a:t>
            </a:r>
            <a:r>
              <a:rPr lang="zh-CN" altLang="en-US"/>
              <a:t>分摊方法处理。</a:t>
            </a:r>
            <a:endParaRPr lang="zh-CN" altLang="en-US"/>
          </a:p>
          <a:p>
            <a:r>
              <a:rPr lang="zh-CN" altLang="en-US"/>
              <a:t>（</a:t>
            </a:r>
            <a:r>
              <a:rPr lang="en-US" altLang="zh-CN"/>
              <a:t>4</a:t>
            </a:r>
            <a:r>
              <a:rPr lang="zh-CN" altLang="en-US"/>
              <a:t>）</a:t>
            </a:r>
            <a:r>
              <a:rPr lang="zh-CN" altLang="en-US">
                <a:sym typeface="+mn-ea"/>
              </a:rPr>
              <a:t>商业用房上浮</a:t>
            </a:r>
            <a:endParaRPr lang="zh-CN" altLang="en-US"/>
          </a:p>
          <a:p>
            <a:r>
              <a:rPr lang="zh-CN" altLang="en-US"/>
              <a:t>考虑到商业用房开发实际情况，同一清算单位中有多种房产类型的，在按上述规定分摊共同的</a:t>
            </a:r>
            <a:r>
              <a:rPr lang="zh-CN" altLang="en-US">
                <a:solidFill>
                  <a:srgbClr val="FF0000"/>
                </a:solidFill>
              </a:rPr>
              <a:t>成本费用</a:t>
            </a:r>
            <a:r>
              <a:rPr lang="zh-CN" altLang="en-US"/>
              <a:t>时，允许商业用房分摊比例上浮10%计算，其他房产类型分摊比例相应下浮</a:t>
            </a:r>
            <a:r>
              <a:rPr lang="en-US" altLang="zh-CN"/>
              <a:t> </a:t>
            </a:r>
            <a:endParaRPr lang="en-US" altLang="zh-CN"/>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ym typeface="+mn-ea"/>
              </a:rPr>
              <a:t>土地增值税方面</a:t>
            </a:r>
            <a:endParaRPr lang="zh-CN" altLang="en-US"/>
          </a:p>
        </p:txBody>
      </p:sp>
      <p:sp>
        <p:nvSpPr>
          <p:cNvPr id="3" name="内容占位符 2"/>
          <p:cNvSpPr>
            <a:spLocks noGrp="1"/>
          </p:cNvSpPr>
          <p:nvPr>
            <p:ph idx="1"/>
          </p:nvPr>
        </p:nvSpPr>
        <p:spPr/>
        <p:txBody>
          <a:bodyPr/>
          <a:p>
            <a:r>
              <a:rPr lang="en-US" altLang="zh-CN"/>
              <a:t>9.清算手续</a:t>
            </a:r>
            <a:endParaRPr lang="en-US" altLang="zh-CN"/>
          </a:p>
          <a:p>
            <a:r>
              <a:rPr lang="zh-CN" altLang="en-US"/>
              <a:t>（</a:t>
            </a:r>
            <a:r>
              <a:rPr lang="en-US" altLang="zh-CN"/>
              <a:t>1</a:t>
            </a:r>
            <a:r>
              <a:rPr lang="zh-CN" altLang="en-US"/>
              <a:t>）</a:t>
            </a:r>
            <a:r>
              <a:rPr lang="en-US" altLang="zh-CN"/>
              <a:t>凡符合</a:t>
            </a:r>
            <a:r>
              <a:rPr lang="en-US" altLang="zh-CN">
                <a:solidFill>
                  <a:srgbClr val="FF0000"/>
                </a:solidFill>
              </a:rPr>
              <a:t>应办</a:t>
            </a:r>
            <a:r>
              <a:rPr lang="en-US" altLang="zh-CN"/>
              <a:t>理土地增值税清算条件的房地产开发项目，纳税人应在满足条件之日起90日内到主管税务机关办理清算手续 </a:t>
            </a:r>
            <a:endParaRPr lang="en-US" altLang="zh-CN"/>
          </a:p>
          <a:p>
            <a:r>
              <a:rPr lang="zh-CN" altLang="en-US"/>
              <a:t>（</a:t>
            </a:r>
            <a:r>
              <a:rPr lang="en-US" altLang="zh-CN"/>
              <a:t>2</a:t>
            </a:r>
            <a:r>
              <a:rPr lang="zh-CN" altLang="en-US"/>
              <a:t>）</a:t>
            </a:r>
            <a:r>
              <a:rPr lang="en-US" altLang="zh-CN"/>
              <a:t>凡主管</a:t>
            </a:r>
            <a:r>
              <a:rPr lang="en-US" altLang="zh-CN">
                <a:solidFill>
                  <a:srgbClr val="FF0000"/>
                </a:solidFill>
              </a:rPr>
              <a:t>税务机关要求</a:t>
            </a:r>
            <a:r>
              <a:rPr lang="en-US" altLang="zh-CN"/>
              <a:t>纳税人办理土地增值税清算手续的房地产开发项目，由主管税务机关出具《土地增值税清算通知书》，纳税人应在收到《土地增值税清算通知书》之日起90日内办理清算手续</a:t>
            </a:r>
            <a:endParaRPr lang="en-US" altLang="zh-CN"/>
          </a:p>
          <a:p>
            <a:r>
              <a:rPr lang="en-US" altLang="zh-CN"/>
              <a:t>  </a:t>
            </a:r>
            <a:endParaRPr lang="en-US" altLang="zh-CN"/>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ym typeface="+mn-ea"/>
              </a:rPr>
              <a:t>土地增值税方面</a:t>
            </a:r>
            <a:endParaRPr lang="zh-CN" altLang="en-US"/>
          </a:p>
        </p:txBody>
      </p:sp>
      <p:sp>
        <p:nvSpPr>
          <p:cNvPr id="3" name="内容占位符 2"/>
          <p:cNvSpPr>
            <a:spLocks noGrp="1"/>
          </p:cNvSpPr>
          <p:nvPr>
            <p:ph idx="1"/>
          </p:nvPr>
        </p:nvSpPr>
        <p:spPr/>
        <p:txBody>
          <a:bodyPr/>
          <a:p>
            <a:r>
              <a:rPr lang="en-US" altLang="zh-CN"/>
              <a:t>10.</a:t>
            </a:r>
            <a:r>
              <a:rPr lang="zh-CN" altLang="en-US"/>
              <a:t>提交的清算资料</a:t>
            </a:r>
            <a:endParaRPr lang="en-US" altLang="zh-CN"/>
          </a:p>
          <a:p>
            <a:r>
              <a:rPr lang="en-US" altLang="zh-CN"/>
              <a:t>纳税人在办理清算手续时，应提交以下清算资料，填写土地增值税清算材料清单并注明提交日期：</a:t>
            </a:r>
            <a:endParaRPr lang="en-US" altLang="zh-CN"/>
          </a:p>
          <a:p>
            <a:r>
              <a:rPr lang="zh-CN" altLang="en-US"/>
              <a:t>（</a:t>
            </a:r>
            <a:r>
              <a:rPr lang="en-US" altLang="zh-CN"/>
              <a:t>1</a:t>
            </a:r>
            <a:r>
              <a:rPr lang="zh-CN" altLang="en-US"/>
              <a:t>）</a:t>
            </a:r>
            <a:r>
              <a:rPr lang="en-US" altLang="zh-CN"/>
              <a:t>土地增值税清算申报表、相关附表及底稿；</a:t>
            </a:r>
            <a:endParaRPr lang="en-US" altLang="zh-CN"/>
          </a:p>
          <a:p>
            <a:r>
              <a:rPr lang="zh-CN" altLang="en-US"/>
              <a:t>（</a:t>
            </a:r>
            <a:r>
              <a:rPr lang="en-US" altLang="zh-CN"/>
              <a:t>2</a:t>
            </a:r>
            <a:r>
              <a:rPr lang="zh-CN" altLang="en-US"/>
              <a:t>）</a:t>
            </a:r>
            <a:r>
              <a:rPr lang="en-US" altLang="zh-CN"/>
              <a:t>房地产开发项目立项、开发、销售等基本情况；</a:t>
            </a:r>
            <a:endParaRPr lang="en-US" altLang="zh-CN"/>
          </a:p>
          <a:p>
            <a:r>
              <a:rPr lang="zh-CN" altLang="en-US"/>
              <a:t>（</a:t>
            </a:r>
            <a:r>
              <a:rPr lang="en-US" altLang="zh-CN"/>
              <a:t>3</a:t>
            </a:r>
            <a:r>
              <a:rPr lang="zh-CN" altLang="en-US"/>
              <a:t>）</a:t>
            </a:r>
            <a:r>
              <a:rPr lang="en-US" altLang="zh-CN"/>
              <a:t>国有土地使用权出让合同、不动产权证及支付凭证；《建设工程规划许可证》等各类许可证书、测绘报告、竣工验收证明、竣工决算报表；拆迁（回迁）合同以及相关凭证；各类合同和有效凭证；商品房购销统计表、明细表；发票台账等与转让房地产的收入、成本和费用有关的证明资料；</a:t>
            </a:r>
            <a:endParaRPr lang="en-US" altLang="zh-CN"/>
          </a:p>
          <a:p>
            <a:r>
              <a:rPr lang="zh-CN" altLang="en-US"/>
              <a:t>（</a:t>
            </a:r>
            <a:r>
              <a:rPr lang="en-US" altLang="zh-CN"/>
              <a:t>4</a:t>
            </a:r>
            <a:r>
              <a:rPr lang="zh-CN" altLang="en-US"/>
              <a:t>）</a:t>
            </a:r>
            <a:r>
              <a:rPr lang="en-US" altLang="zh-CN"/>
              <a:t>纳税人委托税务中介机构审核鉴证的清算项目，还应报送中介机构出具的《土地增值税清算税款鉴证报告》；</a:t>
            </a:r>
            <a:endParaRPr lang="en-US" altLang="zh-CN"/>
          </a:p>
          <a:p>
            <a:r>
              <a:rPr lang="zh-CN" altLang="en-US"/>
              <a:t>（</a:t>
            </a:r>
            <a:r>
              <a:rPr lang="en-US" altLang="zh-CN"/>
              <a:t>5</a:t>
            </a:r>
            <a:r>
              <a:rPr lang="zh-CN" altLang="en-US"/>
              <a:t>）</a:t>
            </a:r>
            <a:r>
              <a:rPr lang="en-US" altLang="zh-CN"/>
              <a:t>主管税务机关要求报送的其他与土地增值税清算有关的证明资料等。</a:t>
            </a:r>
            <a:endParaRPr lang="en-US" altLang="zh-CN"/>
          </a:p>
          <a:p>
            <a:r>
              <a:rPr lang="en-US" altLang="zh-CN"/>
              <a:t>纳税人应对清算资料的真实性、准确性和有效性负责。</a:t>
            </a:r>
            <a:endParaRPr lang="en-US" altLang="zh-CN"/>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ym typeface="+mn-ea"/>
              </a:rPr>
              <a:t>土地增值税方面</a:t>
            </a:r>
            <a:endParaRPr lang="zh-CN" altLang="en-US"/>
          </a:p>
        </p:txBody>
      </p:sp>
      <p:sp>
        <p:nvSpPr>
          <p:cNvPr id="3" name="内容占位符 2"/>
          <p:cNvSpPr>
            <a:spLocks noGrp="1"/>
          </p:cNvSpPr>
          <p:nvPr>
            <p:ph idx="1"/>
          </p:nvPr>
        </p:nvSpPr>
        <p:spPr/>
        <p:txBody>
          <a:bodyPr/>
          <a:p>
            <a:r>
              <a:rPr lang="en-US" altLang="zh-CN"/>
              <a:t>11.清算受理</a:t>
            </a:r>
            <a:endParaRPr lang="en-US" altLang="zh-CN"/>
          </a:p>
          <a:p>
            <a:r>
              <a:rPr lang="zh-CN" altLang="en-US"/>
              <a:t>主管税务机关收到纳税人提交的清算资料后，应在10个工作日内作出是否受理的决定</a:t>
            </a:r>
            <a:r>
              <a:rPr lang="en-US" altLang="zh-CN"/>
              <a:t> </a:t>
            </a:r>
            <a:endParaRPr lang="zh-CN" altLang="en-US"/>
          </a:p>
          <a:p>
            <a:r>
              <a:rPr lang="zh-CN" altLang="en-US"/>
              <a:t>对符合清算条件且报送资料完备的，予以受理，出具《土地增值税清算受理通知书》</a:t>
            </a:r>
            <a:r>
              <a:rPr lang="en-US" altLang="zh-CN"/>
              <a:t> </a:t>
            </a:r>
            <a:endParaRPr lang="zh-CN" altLang="en-US"/>
          </a:p>
          <a:p>
            <a:r>
              <a:rPr lang="zh-CN" altLang="en-US"/>
              <a:t>对符合清算条件但报送的资料不全的，应出具《土地增值税清算资料补正通知书》，并要求纳税人在30日内补报，纳税人在规定的期限内补齐清算资料后，予以受理，出具《土地增值税清算受理通知书》。纳税人补报清算资料的时间不计入清算受理决定时间</a:t>
            </a:r>
            <a:r>
              <a:rPr lang="en-US" altLang="zh-CN"/>
              <a:t> </a:t>
            </a:r>
            <a:endParaRPr lang="zh-CN" altLang="en-US"/>
          </a:p>
          <a:p>
            <a:r>
              <a:rPr lang="zh-CN" altLang="en-US"/>
              <a:t>对不符合清算条件的，不予受理，并出具《土地增值税清算不予受理通知书》。</a:t>
            </a:r>
            <a:endParaRPr lang="zh-CN" altLang="en-US"/>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ym typeface="+mn-ea"/>
              </a:rPr>
              <a:t>土地增值税方面</a:t>
            </a:r>
            <a:endParaRPr lang="zh-CN" altLang="en-US"/>
          </a:p>
        </p:txBody>
      </p:sp>
      <p:sp>
        <p:nvSpPr>
          <p:cNvPr id="3" name="内容占位符 2"/>
          <p:cNvSpPr>
            <a:spLocks noGrp="1"/>
          </p:cNvSpPr>
          <p:nvPr>
            <p:ph idx="1"/>
          </p:nvPr>
        </p:nvSpPr>
        <p:spPr/>
        <p:txBody>
          <a:bodyPr/>
          <a:p>
            <a:r>
              <a:rPr lang="en-US" altLang="zh-CN"/>
              <a:t>12.</a:t>
            </a:r>
            <a:r>
              <a:rPr lang="zh-CN" altLang="en-US"/>
              <a:t>清算审核</a:t>
            </a:r>
            <a:endParaRPr lang="zh-CN" altLang="en-US"/>
          </a:p>
          <a:p>
            <a:r>
              <a:rPr lang="zh-CN" altLang="en-US"/>
              <a:t>主管税务机关应自受理纳税人清算之日起90日内完成清算审核并出具《土地增值税清算审核结论通知书》。符合核定征收条件的，向纳税人出具《土地增值税核定征收通知书》，自发出通知书之日起90日内完成核定征收核查并出具《土地增值税清算审核结论通知书》</a:t>
            </a:r>
            <a:r>
              <a:rPr lang="en-US" altLang="zh-CN"/>
              <a:t> </a:t>
            </a:r>
            <a:endParaRPr lang="zh-CN" altLang="en-US"/>
          </a:p>
          <a:p>
            <a:r>
              <a:rPr lang="zh-CN" altLang="en-US"/>
              <a:t>清算审核在90日内完成确有困难的,经县以上税务局（分局）局长批准，可以适当延长审核期限，但延长期限不得超过90日</a:t>
            </a:r>
            <a:r>
              <a:rPr lang="en-US" altLang="zh-CN"/>
              <a:t> </a:t>
            </a:r>
            <a:endParaRPr lang="en-US" altLang="zh-CN"/>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ym typeface="+mn-ea"/>
              </a:rPr>
              <a:t>土地增值税方面</a:t>
            </a:r>
            <a:endParaRPr lang="zh-CN" altLang="en-US"/>
          </a:p>
        </p:txBody>
      </p:sp>
      <p:sp>
        <p:nvSpPr>
          <p:cNvPr id="3" name="内容占位符 2"/>
          <p:cNvSpPr>
            <a:spLocks noGrp="1"/>
          </p:cNvSpPr>
          <p:nvPr>
            <p:ph idx="1"/>
          </p:nvPr>
        </p:nvSpPr>
        <p:spPr/>
        <p:txBody>
          <a:bodyPr/>
          <a:p>
            <a:r>
              <a:rPr lang="en-US" altLang="zh-CN"/>
              <a:t>13.清算申报</a:t>
            </a:r>
            <a:endParaRPr lang="en-US" altLang="zh-CN"/>
          </a:p>
          <a:p>
            <a:r>
              <a:rPr lang="zh-CN" altLang="en-US"/>
              <a:t>（</a:t>
            </a:r>
            <a:r>
              <a:rPr lang="en-US" altLang="zh-CN"/>
              <a:t>1</a:t>
            </a:r>
            <a:r>
              <a:rPr lang="zh-CN" altLang="en-US"/>
              <a:t>）</a:t>
            </a:r>
            <a:r>
              <a:rPr lang="en-US" altLang="zh-CN"/>
              <a:t>纳税人应在收到《土地增值税清算受理通知书》当日办理</a:t>
            </a:r>
            <a:r>
              <a:rPr lang="en-US" altLang="zh-CN">
                <a:solidFill>
                  <a:srgbClr val="FF0000"/>
                </a:solidFill>
              </a:rPr>
              <a:t>初次清算</a:t>
            </a:r>
            <a:r>
              <a:rPr lang="en-US" altLang="zh-CN"/>
              <a:t>申报。土地增值税清算税款所属期起止时间为该项目首次取得销售收入时至办理初次清算申报的上季度季末 </a:t>
            </a:r>
            <a:endParaRPr lang="en-US" altLang="zh-CN"/>
          </a:p>
          <a:p>
            <a:r>
              <a:rPr lang="zh-CN" altLang="en-US"/>
              <a:t>（</a:t>
            </a:r>
            <a:r>
              <a:rPr lang="en-US" altLang="zh-CN"/>
              <a:t>2</a:t>
            </a:r>
            <a:r>
              <a:rPr lang="zh-CN" altLang="en-US"/>
              <a:t>）</a:t>
            </a:r>
            <a:r>
              <a:rPr lang="en-US" altLang="zh-CN"/>
              <a:t>纳税人应在收到《土地增值税清算审核结论通知书》后次月15日内</a:t>
            </a:r>
            <a:r>
              <a:rPr lang="en-US" altLang="zh-CN">
                <a:solidFill>
                  <a:srgbClr val="FF0000"/>
                </a:solidFill>
              </a:rPr>
              <a:t>重新办理清算申报</a:t>
            </a:r>
            <a:r>
              <a:rPr lang="en-US" altLang="zh-CN"/>
              <a:t>，进行补税或退税。15日是法定休假日或申报期限内有连续3日以上法定休假日的，按《中华人民共和国税收征收管理法实施细则》第一百零九条的规定顺延。</a:t>
            </a:r>
            <a:endParaRPr lang="en-US" altLang="zh-CN"/>
          </a:p>
          <a:p>
            <a:r>
              <a:rPr lang="zh-CN" altLang="en-US"/>
              <a:t>（</a:t>
            </a:r>
            <a:r>
              <a:rPr lang="en-US" altLang="zh-CN"/>
              <a:t>3</a:t>
            </a:r>
            <a:r>
              <a:rPr lang="zh-CN" altLang="en-US"/>
              <a:t>）</a:t>
            </a:r>
            <a:r>
              <a:rPr lang="en-US" altLang="zh-CN"/>
              <a:t>房地产开发项目自清算受理所在季度的季初起至清算审核结束</a:t>
            </a:r>
            <a:r>
              <a:rPr lang="en-US" altLang="zh-CN">
                <a:solidFill>
                  <a:srgbClr val="FF0000"/>
                </a:solidFill>
              </a:rPr>
              <a:t>期间转让的房地产</a:t>
            </a:r>
            <a:r>
              <a:rPr lang="en-US" altLang="zh-CN"/>
              <a:t>，不再预征土地增值税，纳税人应在收到《土地增值税清算审核结论通知书》后的第一个土地增值税按期申报纳税期限内，按照尾盘转让的政策一次性申报缴纳相应的税款</a:t>
            </a:r>
            <a:endParaRPr lang="en-US" altLang="zh-CN"/>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t>城镇土地使用税</a:t>
            </a:r>
            <a:endParaRPr lang="zh-CN" altLang="en-US"/>
          </a:p>
        </p:txBody>
      </p:sp>
      <p:sp>
        <p:nvSpPr>
          <p:cNvPr id="3" name="内容占位符 2"/>
          <p:cNvSpPr>
            <a:spLocks noGrp="1"/>
          </p:cNvSpPr>
          <p:nvPr>
            <p:ph idx="1"/>
          </p:nvPr>
        </p:nvSpPr>
        <p:spPr/>
        <p:txBody>
          <a:bodyPr/>
          <a:p>
            <a:r>
              <a:rPr lang="zh-CN" altLang="en-US">
                <a:solidFill>
                  <a:srgbClr val="FF0000"/>
                </a:solidFill>
              </a:rPr>
              <a:t>物流企业大宗商品仓储设施用地</a:t>
            </a:r>
            <a:endParaRPr lang="zh-CN" altLang="en-US">
              <a:solidFill>
                <a:srgbClr val="FF0000"/>
              </a:solidFill>
            </a:endParaRPr>
          </a:p>
          <a:p>
            <a:r>
              <a:rPr lang="zh-CN" altLang="en-US">
                <a:gradFill>
                  <a:gsLst>
                    <a:gs pos="0">
                      <a:srgbClr val="007BD3"/>
                    </a:gs>
                    <a:gs pos="100000">
                      <a:srgbClr val="034373"/>
                    </a:gs>
                  </a:gsLst>
                  <a:lin scaled="0"/>
                </a:gradFill>
              </a:rPr>
              <a:t>（一）相关政策</a:t>
            </a:r>
            <a:endParaRPr lang="zh-CN" altLang="en-US">
              <a:gradFill>
                <a:gsLst>
                  <a:gs pos="0">
                    <a:srgbClr val="007BD3"/>
                  </a:gs>
                  <a:gs pos="100000">
                    <a:srgbClr val="034373"/>
                  </a:gs>
                </a:gsLst>
                <a:lin scaled="0"/>
              </a:gradFill>
            </a:endParaRPr>
          </a:p>
          <a:p>
            <a:r>
              <a:rPr lang="zh-CN" altLang="en-US">
                <a:solidFill>
                  <a:schemeClr val="tx1"/>
                </a:solidFill>
              </a:rPr>
              <a:t>财政部 税务总局关于继续实施物流企业大宗商品仓储设施用地城镇土地使用税优惠政策的公告（财政部 税务总局公告2023年第5号）</a:t>
            </a:r>
            <a:endParaRPr lang="zh-CN" altLang="en-US">
              <a:solidFill>
                <a:schemeClr val="tx1"/>
              </a:solidFill>
            </a:endParaRPr>
          </a:p>
          <a:p>
            <a:r>
              <a:rPr lang="zh-CN" altLang="en-US">
                <a:gradFill>
                  <a:gsLst>
                    <a:gs pos="0">
                      <a:srgbClr val="007BD3"/>
                    </a:gs>
                    <a:gs pos="100000">
                      <a:srgbClr val="034373"/>
                    </a:gs>
                  </a:gsLst>
                  <a:lin scaled="0"/>
                </a:gradFill>
              </a:rPr>
              <a:t>（二）政策规定</a:t>
            </a:r>
            <a:endParaRPr lang="zh-CN" altLang="en-US">
              <a:gradFill>
                <a:gsLst>
                  <a:gs pos="0">
                    <a:srgbClr val="007BD3"/>
                  </a:gs>
                  <a:gs pos="100000">
                    <a:srgbClr val="034373"/>
                  </a:gs>
                </a:gsLst>
                <a:lin scaled="0"/>
              </a:gradFill>
            </a:endParaRPr>
          </a:p>
          <a:p>
            <a:r>
              <a:rPr lang="zh-CN" altLang="en-US"/>
              <a:t>1.执行期限</a:t>
            </a:r>
            <a:endParaRPr lang="zh-CN" altLang="en-US"/>
          </a:p>
          <a:p>
            <a:r>
              <a:rPr lang="zh-CN" altLang="en-US"/>
              <a:t>2023年1月1日起至2027年12月31日</a:t>
            </a:r>
            <a:endParaRPr lang="zh-CN" altLang="en-US"/>
          </a:p>
          <a:p>
            <a:r>
              <a:rPr lang="en-US" altLang="zh-CN"/>
              <a:t>2.</a:t>
            </a:r>
            <a:r>
              <a:rPr lang="zh-CN" altLang="en-US"/>
              <a:t>优惠</a:t>
            </a:r>
            <a:r>
              <a:rPr lang="zh-CN" altLang="en-US"/>
              <a:t>规定</a:t>
            </a:r>
            <a:endParaRPr lang="zh-CN" altLang="en-US"/>
          </a:p>
          <a:p>
            <a:r>
              <a:rPr lang="zh-CN" altLang="en-US"/>
              <a:t>对物流企业自有（包括自用和出租）或承租的大宗商品仓储设施用地，减按所属土地等级适用税额标准的50%计征城镇土地使用税</a:t>
            </a:r>
            <a:endParaRPr lang="zh-CN" altLang="en-US"/>
          </a:p>
          <a:p>
            <a:r>
              <a:rPr lang="zh-CN" altLang="en-US"/>
              <a:t>其他同原</a:t>
            </a:r>
            <a:r>
              <a:rPr lang="zh-CN" altLang="en-US"/>
              <a:t>规定</a:t>
            </a:r>
            <a:endParaRPr lang="zh-CN" alt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dirty="0">
                <a:sym typeface="+mn-ea"/>
              </a:rPr>
              <a:t>增值税方面</a:t>
            </a:r>
            <a:endParaRPr lang="zh-CN" altLang="en-US"/>
          </a:p>
        </p:txBody>
      </p:sp>
      <p:sp>
        <p:nvSpPr>
          <p:cNvPr id="3" name="内容占位符 2"/>
          <p:cNvSpPr>
            <a:spLocks noGrp="1"/>
          </p:cNvSpPr>
          <p:nvPr>
            <p:ph idx="1"/>
          </p:nvPr>
        </p:nvSpPr>
        <p:spPr/>
        <p:txBody>
          <a:bodyPr/>
          <a:p>
            <a:r>
              <a:rPr lang="zh-CN" altLang="en-US">
                <a:solidFill>
                  <a:srgbClr val="FF0000"/>
                </a:solidFill>
              </a:rPr>
              <a:t>四</a:t>
            </a:r>
            <a:r>
              <a:rPr lang="en-US" altLang="zh-CN">
                <a:solidFill>
                  <a:srgbClr val="FF0000"/>
                </a:solidFill>
              </a:rPr>
              <a:t>.不良债权以物抵债</a:t>
            </a:r>
            <a:endParaRPr lang="en-US" altLang="zh-CN">
              <a:solidFill>
                <a:srgbClr val="FF0000"/>
              </a:solidFill>
            </a:endParaRPr>
          </a:p>
          <a:p>
            <a:r>
              <a:rPr lang="zh-CN" altLang="en-US">
                <a:gradFill>
                  <a:gsLst>
                    <a:gs pos="0">
                      <a:srgbClr val="012D86"/>
                    </a:gs>
                    <a:gs pos="100000">
                      <a:srgbClr val="0E2557"/>
                    </a:gs>
                  </a:gsLst>
                  <a:lin scaled="0"/>
                </a:gradFill>
                <a:sym typeface="+mn-ea"/>
              </a:rPr>
              <a:t>（一）相关政策</a:t>
            </a:r>
            <a:endParaRPr lang="zh-CN" altLang="en-US">
              <a:gradFill>
                <a:gsLst>
                  <a:gs pos="0">
                    <a:srgbClr val="012D86"/>
                  </a:gs>
                  <a:gs pos="100000">
                    <a:srgbClr val="0E2557"/>
                  </a:gs>
                </a:gsLst>
                <a:lin scaled="0"/>
              </a:gradFill>
            </a:endParaRPr>
          </a:p>
          <a:p>
            <a:r>
              <a:rPr lang="en-US" altLang="zh-CN">
                <a:solidFill>
                  <a:schemeClr val="tx1"/>
                </a:solidFill>
              </a:rPr>
              <a:t>财政部 税务总局关于银行业金融机构、金融资产管理公司不良债权以物抵债有关税收政策的公告(财政部 税务总局公告2022年第31号)</a:t>
            </a:r>
            <a:endParaRPr lang="en-US" altLang="zh-CN">
              <a:solidFill>
                <a:schemeClr val="tx1"/>
              </a:solidFill>
            </a:endParaRPr>
          </a:p>
          <a:p>
            <a:r>
              <a:rPr lang="zh-CN" altLang="en-US">
                <a:gradFill>
                  <a:gsLst>
                    <a:gs pos="0">
                      <a:srgbClr val="012D86"/>
                    </a:gs>
                    <a:gs pos="100000">
                      <a:srgbClr val="0E2557"/>
                    </a:gs>
                  </a:gsLst>
                  <a:lin scaled="0"/>
                </a:gradFill>
              </a:rPr>
              <a:t>（二）政策规定</a:t>
            </a:r>
            <a:endParaRPr lang="zh-CN" altLang="en-US">
              <a:gradFill>
                <a:gsLst>
                  <a:gs pos="0">
                    <a:srgbClr val="012D86"/>
                  </a:gs>
                  <a:gs pos="100000">
                    <a:srgbClr val="0E2557"/>
                  </a:gs>
                </a:gsLst>
                <a:lin scaled="0"/>
              </a:gradFill>
            </a:endParaRPr>
          </a:p>
          <a:p>
            <a:r>
              <a:rPr lang="en-US" altLang="zh-CN"/>
              <a:t>1.执行期限</a:t>
            </a:r>
            <a:endParaRPr lang="en-US" altLang="zh-CN"/>
          </a:p>
          <a:p>
            <a:r>
              <a:rPr lang="en-US" altLang="zh-CN"/>
              <a:t>2022年8月1日至2023年7月31日</a:t>
            </a:r>
            <a:endParaRPr lang="en-US" altLang="zh-CN"/>
          </a:p>
          <a:p>
            <a:r>
              <a:rPr lang="en-US" altLang="zh-CN"/>
              <a:t>2.</a:t>
            </a:r>
            <a:r>
              <a:rPr lang="zh-CN" altLang="en-US"/>
              <a:t>适用主体</a:t>
            </a:r>
            <a:endParaRPr lang="zh-CN" altLang="en-US"/>
          </a:p>
          <a:p>
            <a:r>
              <a:rPr lang="zh-CN" altLang="en-US"/>
              <a:t>（</a:t>
            </a:r>
            <a:r>
              <a:rPr lang="en-US" altLang="zh-CN"/>
              <a:t>1</a:t>
            </a:r>
            <a:r>
              <a:rPr lang="zh-CN" altLang="en-US"/>
              <a:t>）银行业金融机构：是指在中华人民共和国境内设立的商业银行、农村合作银行、农村信用社、村镇银行、农村资金互助社以及政策性银行</a:t>
            </a:r>
            <a:endParaRPr lang="zh-CN" altLang="en-US"/>
          </a:p>
          <a:p>
            <a:r>
              <a:rPr lang="zh-CN" altLang="en-US"/>
              <a:t>（</a:t>
            </a:r>
            <a:r>
              <a:rPr lang="en-US" altLang="zh-CN"/>
              <a:t>2</a:t>
            </a:r>
            <a:r>
              <a:rPr lang="zh-CN" altLang="en-US"/>
              <a:t>）金融资产管理公司</a:t>
            </a:r>
            <a:endParaRPr lang="zh-CN" altLang="en-US"/>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t>残疾人就业保障金</a:t>
            </a:r>
            <a:endParaRPr lang="zh-CN" altLang="en-US"/>
          </a:p>
        </p:txBody>
      </p:sp>
      <p:sp>
        <p:nvSpPr>
          <p:cNvPr id="3" name="内容占位符 2"/>
          <p:cNvSpPr>
            <a:spLocks noGrp="1"/>
          </p:cNvSpPr>
          <p:nvPr>
            <p:ph idx="1"/>
          </p:nvPr>
        </p:nvSpPr>
        <p:spPr/>
        <p:txBody>
          <a:bodyPr/>
          <a:p>
            <a:r>
              <a:rPr lang="zh-CN" altLang="en-US">
                <a:solidFill>
                  <a:srgbClr val="FF0000"/>
                </a:solidFill>
                <a:sym typeface="+mn-ea"/>
              </a:rPr>
              <a:t>延续残疾人就业保障金优惠</a:t>
            </a:r>
            <a:endParaRPr lang="zh-CN" altLang="en-US">
              <a:solidFill>
                <a:srgbClr val="FF0000"/>
              </a:solidFill>
            </a:endParaRPr>
          </a:p>
          <a:p>
            <a:r>
              <a:rPr lang="zh-CN" altLang="en-US">
                <a:gradFill>
                  <a:gsLst>
                    <a:gs pos="0">
                      <a:srgbClr val="007BD3"/>
                    </a:gs>
                    <a:gs pos="100000">
                      <a:srgbClr val="034373"/>
                    </a:gs>
                  </a:gsLst>
                  <a:lin scaled="0"/>
                </a:gradFill>
              </a:rPr>
              <a:t>（一）相关政策</a:t>
            </a:r>
            <a:endParaRPr lang="zh-CN" altLang="en-US">
              <a:gradFill>
                <a:gsLst>
                  <a:gs pos="0">
                    <a:srgbClr val="007BD3"/>
                  </a:gs>
                  <a:gs pos="100000">
                    <a:srgbClr val="034373"/>
                  </a:gs>
                </a:gsLst>
                <a:lin scaled="0"/>
              </a:gradFill>
            </a:endParaRPr>
          </a:p>
          <a:p>
            <a:r>
              <a:rPr lang="zh-CN" altLang="en-US">
                <a:solidFill>
                  <a:schemeClr val="tx1"/>
                </a:solidFill>
              </a:rPr>
              <a:t>财政部关于延续实施残疾人就业保障金优惠政策的公告（财政部公告2023年第8号）</a:t>
            </a:r>
            <a:endParaRPr lang="zh-CN" altLang="en-US">
              <a:solidFill>
                <a:schemeClr val="tx1"/>
              </a:solidFill>
            </a:endParaRPr>
          </a:p>
          <a:p>
            <a:r>
              <a:rPr lang="zh-CN" altLang="en-US">
                <a:solidFill>
                  <a:schemeClr val="tx1"/>
                </a:solidFill>
              </a:rPr>
              <a:t>（二）政策</a:t>
            </a:r>
            <a:r>
              <a:rPr lang="zh-CN" altLang="en-US">
                <a:solidFill>
                  <a:schemeClr val="tx1"/>
                </a:solidFill>
              </a:rPr>
              <a:t>规定</a:t>
            </a:r>
            <a:endParaRPr lang="zh-CN" altLang="en-US">
              <a:solidFill>
                <a:schemeClr val="tx1"/>
              </a:solidFill>
            </a:endParaRPr>
          </a:p>
          <a:p>
            <a:r>
              <a:rPr lang="en-US" altLang="zh-CN">
                <a:solidFill>
                  <a:schemeClr val="tx1"/>
                </a:solidFill>
              </a:rPr>
              <a:t>1.执行期限</a:t>
            </a:r>
            <a:endParaRPr lang="en-US" altLang="zh-CN">
              <a:solidFill>
                <a:schemeClr val="tx1"/>
              </a:solidFill>
            </a:endParaRPr>
          </a:p>
          <a:p>
            <a:r>
              <a:rPr lang="en-US" altLang="zh-CN">
                <a:solidFill>
                  <a:schemeClr val="tx1"/>
                </a:solidFill>
              </a:rPr>
              <a:t>自2023年1月1日起至2027年12月31日</a:t>
            </a:r>
            <a:endParaRPr lang="en-US" altLang="zh-CN">
              <a:solidFill>
                <a:schemeClr val="tx1"/>
              </a:solidFill>
            </a:endParaRPr>
          </a:p>
          <a:p>
            <a:r>
              <a:rPr lang="en-US" altLang="zh-CN">
                <a:solidFill>
                  <a:schemeClr val="tx1"/>
                </a:solidFill>
              </a:rPr>
              <a:t>2.</a:t>
            </a:r>
            <a:r>
              <a:rPr lang="zh-CN" altLang="en-US">
                <a:solidFill>
                  <a:schemeClr val="tx1"/>
                </a:solidFill>
              </a:rPr>
              <a:t>优惠</a:t>
            </a:r>
            <a:r>
              <a:rPr lang="zh-CN" altLang="en-US">
                <a:solidFill>
                  <a:schemeClr val="tx1"/>
                </a:solidFill>
              </a:rPr>
              <a:t>规定</a:t>
            </a:r>
            <a:endParaRPr lang="zh-CN" altLang="en-US">
              <a:solidFill>
                <a:schemeClr val="tx1"/>
              </a:solidFill>
            </a:endParaRPr>
          </a:p>
          <a:p>
            <a:r>
              <a:rPr lang="zh-CN" altLang="en-US">
                <a:solidFill>
                  <a:schemeClr val="tx1"/>
                </a:solidFill>
              </a:rPr>
              <a:t>（</a:t>
            </a:r>
            <a:r>
              <a:rPr lang="en-US" altLang="zh-CN">
                <a:solidFill>
                  <a:schemeClr val="tx1"/>
                </a:solidFill>
              </a:rPr>
              <a:t>1</a:t>
            </a:r>
            <a:r>
              <a:rPr lang="zh-CN" altLang="en-US">
                <a:solidFill>
                  <a:schemeClr val="tx1"/>
                </a:solidFill>
              </a:rPr>
              <a:t>）延续实施残疾人就业保障金分档减缴政策。其中：用人单位安排残疾人就业比例达到1%（含）以上，但未达到所在地省、自治区、直辖市人民政府规定比例的，按规定应缴费额的50%缴纳残疾人就业保障金；用人单位安排残疾人就业比例在1%以下的，按规定应缴费额的90%缴纳残疾人就业保障金。 </a:t>
            </a:r>
            <a:endParaRPr lang="zh-CN" altLang="en-US">
              <a:solidFill>
                <a:schemeClr val="tx1"/>
              </a:solidFill>
            </a:endParaRPr>
          </a:p>
          <a:p>
            <a:r>
              <a:rPr lang="zh-CN" altLang="en-US">
                <a:solidFill>
                  <a:schemeClr val="tx1"/>
                </a:solidFill>
              </a:rPr>
              <a:t>（</a:t>
            </a:r>
            <a:r>
              <a:rPr lang="en-US" altLang="zh-CN">
                <a:solidFill>
                  <a:schemeClr val="tx1"/>
                </a:solidFill>
              </a:rPr>
              <a:t>2</a:t>
            </a:r>
            <a:r>
              <a:rPr lang="zh-CN" altLang="en-US">
                <a:solidFill>
                  <a:schemeClr val="tx1"/>
                </a:solidFill>
              </a:rPr>
              <a:t>）在职职工人数在30人（含）以下的企业，继续免征残疾人就业保障金</a:t>
            </a:r>
            <a:endParaRPr lang="zh-CN" altLang="en-US">
              <a:solidFill>
                <a:schemeClr val="tx1"/>
              </a:solidFill>
            </a:endParaRPr>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t>失业保险费</a:t>
            </a:r>
            <a:endParaRPr lang="zh-CN" altLang="en-US"/>
          </a:p>
        </p:txBody>
      </p:sp>
      <p:sp>
        <p:nvSpPr>
          <p:cNvPr id="3" name="内容占位符 2"/>
          <p:cNvSpPr>
            <a:spLocks noGrp="1"/>
          </p:cNvSpPr>
          <p:nvPr>
            <p:ph idx="1"/>
          </p:nvPr>
        </p:nvSpPr>
        <p:spPr/>
        <p:txBody>
          <a:bodyPr/>
          <a:p>
            <a:r>
              <a:rPr lang="zh-CN" altLang="en-US">
                <a:solidFill>
                  <a:srgbClr val="FF0000"/>
                </a:solidFill>
              </a:rPr>
              <a:t>阶段性降低失业保险费率</a:t>
            </a:r>
            <a:endParaRPr lang="zh-CN" altLang="en-US">
              <a:solidFill>
                <a:srgbClr val="FF0000"/>
              </a:solidFill>
            </a:endParaRPr>
          </a:p>
          <a:p>
            <a:r>
              <a:rPr lang="zh-CN" altLang="en-US">
                <a:gradFill>
                  <a:gsLst>
                    <a:gs pos="0">
                      <a:srgbClr val="007BD3"/>
                    </a:gs>
                    <a:gs pos="100000">
                      <a:srgbClr val="034373"/>
                    </a:gs>
                  </a:gsLst>
                  <a:lin scaled="0"/>
                </a:gradFill>
              </a:rPr>
              <a:t>（一）相关政策</a:t>
            </a:r>
            <a:endParaRPr lang="zh-CN" altLang="en-US">
              <a:solidFill>
                <a:schemeClr val="tx1"/>
              </a:solidFill>
            </a:endParaRPr>
          </a:p>
          <a:p>
            <a:r>
              <a:rPr lang="zh-CN" altLang="en-US">
                <a:solidFill>
                  <a:schemeClr val="tx1"/>
                </a:solidFill>
              </a:rPr>
              <a:t>浙江省人力资源和社会保障厅等3部门关于阶段性降低失业保险费率有关问题的通知（浙人社发〔2023〕16号）</a:t>
            </a:r>
            <a:endParaRPr lang="zh-CN" altLang="en-US">
              <a:solidFill>
                <a:schemeClr val="tx1"/>
              </a:solidFill>
            </a:endParaRPr>
          </a:p>
          <a:p>
            <a:r>
              <a:rPr lang="zh-CN" altLang="en-US">
                <a:gradFill>
                  <a:gsLst>
                    <a:gs pos="0">
                      <a:srgbClr val="007BD3"/>
                    </a:gs>
                    <a:gs pos="100000">
                      <a:srgbClr val="034373"/>
                    </a:gs>
                  </a:gsLst>
                  <a:lin scaled="0"/>
                </a:gradFill>
              </a:rPr>
              <a:t>（二）优惠规定</a:t>
            </a:r>
            <a:endParaRPr lang="zh-CN" altLang="en-US">
              <a:solidFill>
                <a:schemeClr val="tx1"/>
              </a:solidFill>
            </a:endParaRPr>
          </a:p>
          <a:p>
            <a:r>
              <a:rPr lang="en-US" altLang="zh-CN">
                <a:solidFill>
                  <a:schemeClr val="tx1"/>
                </a:solidFill>
              </a:rPr>
              <a:t>1.</a:t>
            </a:r>
            <a:r>
              <a:rPr lang="zh-CN" altLang="en-US">
                <a:solidFill>
                  <a:schemeClr val="tx1"/>
                </a:solidFill>
              </a:rPr>
              <a:t>执行期限</a:t>
            </a:r>
            <a:endParaRPr lang="zh-CN" altLang="en-US">
              <a:solidFill>
                <a:schemeClr val="tx1"/>
              </a:solidFill>
            </a:endParaRPr>
          </a:p>
          <a:p>
            <a:r>
              <a:rPr lang="zh-CN" altLang="en-US">
                <a:solidFill>
                  <a:schemeClr val="tx1"/>
                </a:solidFill>
              </a:rPr>
              <a:t>2023年5月1日至2024年12月31日（费款所属期）</a:t>
            </a:r>
            <a:endParaRPr lang="zh-CN" altLang="en-US">
              <a:solidFill>
                <a:schemeClr val="tx1"/>
              </a:solidFill>
            </a:endParaRPr>
          </a:p>
          <a:p>
            <a:r>
              <a:rPr lang="en-US" altLang="zh-CN">
                <a:solidFill>
                  <a:schemeClr val="tx1"/>
                </a:solidFill>
              </a:rPr>
              <a:t>2.</a:t>
            </a:r>
            <a:r>
              <a:rPr lang="zh-CN" altLang="en-US">
                <a:solidFill>
                  <a:schemeClr val="tx1"/>
                </a:solidFill>
                <a:sym typeface="+mn-ea"/>
              </a:rPr>
              <a:t>优惠规定</a:t>
            </a:r>
            <a:endParaRPr lang="zh-CN" altLang="en-US">
              <a:solidFill>
                <a:schemeClr val="tx1"/>
              </a:solidFill>
              <a:sym typeface="+mn-ea"/>
            </a:endParaRPr>
          </a:p>
          <a:p>
            <a:r>
              <a:rPr lang="en-US" altLang="zh-CN">
                <a:solidFill>
                  <a:schemeClr val="tx1"/>
                </a:solidFill>
              </a:rPr>
              <a:t>继续实施阶段性降低失业保险费率政策，全省失业保险单位费率、个人费率仍分别按 0.5%执行</a:t>
            </a:r>
            <a:endParaRPr lang="en-US" altLang="zh-CN">
              <a:solidFill>
                <a:schemeClr val="tx1"/>
              </a:solidFill>
            </a:endParaRP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t>社会保险费</a:t>
            </a:r>
            <a:endParaRPr lang="zh-CN" altLang="en-US"/>
          </a:p>
        </p:txBody>
      </p:sp>
      <p:sp>
        <p:nvSpPr>
          <p:cNvPr id="3" name="内容占位符 2"/>
          <p:cNvSpPr>
            <a:spLocks noGrp="1"/>
          </p:cNvSpPr>
          <p:nvPr>
            <p:ph idx="1"/>
          </p:nvPr>
        </p:nvSpPr>
        <p:spPr/>
        <p:txBody>
          <a:bodyPr/>
          <a:p>
            <a:r>
              <a:rPr lang="zh-CN" altLang="en-US">
                <a:solidFill>
                  <a:srgbClr val="FF0000"/>
                </a:solidFill>
              </a:rPr>
              <a:t>优化调整社会保险费申报缴纳流程</a:t>
            </a:r>
            <a:endParaRPr lang="zh-CN" altLang="en-US">
              <a:solidFill>
                <a:srgbClr val="FF0000"/>
              </a:solidFill>
            </a:endParaRPr>
          </a:p>
          <a:p>
            <a:r>
              <a:rPr lang="zh-CN" altLang="en-US">
                <a:gradFill>
                  <a:gsLst>
                    <a:gs pos="0">
                      <a:srgbClr val="007BD3"/>
                    </a:gs>
                    <a:gs pos="100000">
                      <a:srgbClr val="034373"/>
                    </a:gs>
                  </a:gsLst>
                  <a:lin scaled="0"/>
                </a:gradFill>
              </a:rPr>
              <a:t>（一）相关政策</a:t>
            </a:r>
            <a:endParaRPr lang="zh-CN" altLang="en-US">
              <a:gradFill>
                <a:gsLst>
                  <a:gs pos="0">
                    <a:srgbClr val="007BD3"/>
                  </a:gs>
                  <a:gs pos="100000">
                    <a:srgbClr val="034373"/>
                  </a:gs>
                </a:gsLst>
                <a:lin scaled="0"/>
              </a:gradFill>
            </a:endParaRPr>
          </a:p>
          <a:p>
            <a:r>
              <a:rPr lang="zh-CN" altLang="en-US">
                <a:solidFill>
                  <a:schemeClr val="tx1"/>
                </a:solidFill>
              </a:rPr>
              <a:t>国家税务总局宁波市税务局 宁波市财政局 宁波市人力资源和社会保障局 中国人民银行宁波市中心支行 宁波市医疗保障局关于优化调整社会保险费申报缴纳流程的公告（国家税务总局宁波市税务局 宁波市财政局 宁波市人力资源和社会保障局 中国人民银行宁波市中心支行 宁波市医疗保障局公告2023年第2号）</a:t>
            </a:r>
            <a:endParaRPr lang="zh-CN" altLang="en-US">
              <a:solidFill>
                <a:schemeClr val="tx1"/>
              </a:solidFill>
            </a:endParaRPr>
          </a:p>
          <a:p>
            <a:r>
              <a:rPr lang="zh-CN" altLang="en-US">
                <a:gradFill>
                  <a:gsLst>
                    <a:gs pos="0">
                      <a:srgbClr val="007BD3"/>
                    </a:gs>
                    <a:gs pos="100000">
                      <a:srgbClr val="034373"/>
                    </a:gs>
                  </a:gsLst>
                  <a:lin scaled="0"/>
                </a:gradFill>
              </a:rPr>
              <a:t>（二）政策规定 </a:t>
            </a:r>
            <a:endParaRPr lang="zh-CN" altLang="en-US">
              <a:gradFill>
                <a:gsLst>
                  <a:gs pos="0">
                    <a:srgbClr val="007BD3"/>
                  </a:gs>
                  <a:gs pos="100000">
                    <a:srgbClr val="034373"/>
                  </a:gs>
                </a:gsLst>
                <a:lin scaled="0"/>
              </a:gradFill>
            </a:endParaRPr>
          </a:p>
          <a:p>
            <a:r>
              <a:rPr lang="zh-CN" altLang="en-US"/>
              <a:t>1.执行时间</a:t>
            </a:r>
            <a:endParaRPr lang="zh-CN" altLang="en-US"/>
          </a:p>
          <a:p>
            <a:r>
              <a:rPr lang="zh-CN" altLang="en-US"/>
              <a:t>自2023年7月1日起</a:t>
            </a:r>
            <a:endParaRPr lang="zh-CN" altLang="en-US"/>
          </a:p>
          <a:p>
            <a:r>
              <a:rPr lang="en-US" altLang="zh-CN"/>
              <a:t>2.优化调整申报缴费流程内容</a:t>
            </a:r>
            <a:endParaRPr lang="en-US" altLang="zh-CN"/>
          </a:p>
          <a:p>
            <a:r>
              <a:rPr lang="en-US" altLang="zh-CN"/>
              <a:t>将用人单位和灵活就业人员此前实行的社会保险费申报缴纳流程优化调整为缴费人自行向税务部门申报缴纳</a:t>
            </a:r>
            <a:endParaRPr lang="en-US" altLang="zh-CN"/>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ym typeface="+mn-ea"/>
              </a:rPr>
              <a:t>社会保险费</a:t>
            </a:r>
            <a:endParaRPr lang="zh-CN" altLang="en-US"/>
          </a:p>
        </p:txBody>
      </p:sp>
      <p:sp>
        <p:nvSpPr>
          <p:cNvPr id="3" name="内容占位符 2"/>
          <p:cNvSpPr>
            <a:spLocks noGrp="1"/>
          </p:cNvSpPr>
          <p:nvPr>
            <p:ph idx="1"/>
          </p:nvPr>
        </p:nvSpPr>
        <p:spPr/>
        <p:txBody>
          <a:bodyPr>
            <a:normAutofit lnSpcReduction="20000"/>
          </a:bodyPr>
          <a:p>
            <a:r>
              <a:rPr lang="en-US" altLang="zh-CN"/>
              <a:t>3.</a:t>
            </a:r>
            <a:r>
              <a:rPr lang="zh-CN" altLang="en-US"/>
              <a:t>申报缴费方式及时限</a:t>
            </a:r>
            <a:endParaRPr lang="zh-CN" altLang="en-US"/>
          </a:p>
          <a:p>
            <a:pPr fontAlgn="auto">
              <a:lnSpc>
                <a:spcPct val="120000"/>
              </a:lnSpc>
            </a:pPr>
            <a:r>
              <a:rPr lang="zh-CN" altLang="en-US"/>
              <a:t>（</a:t>
            </a:r>
            <a:r>
              <a:rPr lang="en-US" altLang="zh-CN"/>
              <a:t>1</a:t>
            </a:r>
            <a:r>
              <a:rPr lang="zh-CN" altLang="en-US"/>
              <a:t>）缴费人自行向税务部门申报缴纳社会保险费。社会保险费缴费基数和应缴费额继续按照现行计算方式确定</a:t>
            </a:r>
            <a:r>
              <a:rPr lang="en-US" altLang="zh-CN"/>
              <a:t> </a:t>
            </a:r>
            <a:endParaRPr lang="zh-CN" altLang="en-US"/>
          </a:p>
          <a:p>
            <a:pPr fontAlgn="auto">
              <a:lnSpc>
                <a:spcPct val="120000"/>
              </a:lnSpc>
            </a:pPr>
            <a:r>
              <a:rPr lang="zh-CN" altLang="en-US"/>
              <a:t>（</a:t>
            </a:r>
            <a:r>
              <a:rPr lang="en-US" altLang="zh-CN"/>
              <a:t>2</a:t>
            </a:r>
            <a:r>
              <a:rPr lang="zh-CN" altLang="en-US"/>
              <a:t>）用人单位向税务部门申报、调整职工缴费工资</a:t>
            </a:r>
            <a:r>
              <a:rPr lang="en-US" altLang="zh-CN"/>
              <a:t> </a:t>
            </a:r>
            <a:endParaRPr lang="zh-CN" altLang="en-US"/>
          </a:p>
          <a:p>
            <a:pPr fontAlgn="auto">
              <a:lnSpc>
                <a:spcPct val="120000"/>
              </a:lnSpc>
            </a:pPr>
            <a:r>
              <a:rPr lang="zh-CN" altLang="en-US"/>
              <a:t>用人单位应当于每月15日前自行向税务部门申报确认应缴费额并缴纳社会保险费，职工个人缴费部分由用人单位代扣代缴</a:t>
            </a:r>
            <a:r>
              <a:rPr lang="en-US" altLang="zh-CN"/>
              <a:t> </a:t>
            </a:r>
            <a:endParaRPr lang="zh-CN" altLang="en-US"/>
          </a:p>
          <a:p>
            <a:pPr fontAlgn="auto">
              <a:lnSpc>
                <a:spcPct val="120000"/>
              </a:lnSpc>
            </a:pPr>
            <a:r>
              <a:rPr lang="zh-CN" altLang="en-US"/>
              <a:t>（</a:t>
            </a:r>
            <a:r>
              <a:rPr lang="en-US" altLang="zh-CN"/>
              <a:t>3</a:t>
            </a:r>
            <a:r>
              <a:rPr lang="zh-CN" altLang="en-US"/>
              <a:t>）灵活就业人员按照规定自行申报缴费基数，并按月向税务部门缴纳社会保险费</a:t>
            </a:r>
            <a:r>
              <a:rPr lang="en-US" altLang="zh-CN"/>
              <a:t> </a:t>
            </a:r>
            <a:endParaRPr lang="zh-CN" altLang="en-US"/>
          </a:p>
          <a:p>
            <a:pPr fontAlgn="auto">
              <a:lnSpc>
                <a:spcPct val="120000"/>
              </a:lnSpc>
            </a:pPr>
            <a:r>
              <a:rPr lang="zh-CN" altLang="en-US"/>
              <a:t>（</a:t>
            </a:r>
            <a:r>
              <a:rPr lang="en-US" altLang="zh-CN"/>
              <a:t>4</a:t>
            </a:r>
            <a:r>
              <a:rPr lang="zh-CN" altLang="en-US"/>
              <a:t>）缴费人因应办理未办理社会保险登记、政策性补缴等特殊情形需补缴的，仍应当先向人力资源社会保障、医疗保障部门申报，经人力资源社会保障、医疗保障部门核定生成应补缴费额后，再向税务部门缴纳社会保险费</a:t>
            </a:r>
            <a:r>
              <a:rPr lang="en-US" altLang="zh-CN"/>
              <a:t> </a:t>
            </a:r>
            <a:endParaRPr lang="en-US" altLang="zh-CN"/>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ym typeface="+mn-ea"/>
              </a:rPr>
              <a:t>社会保险费</a:t>
            </a:r>
            <a:endParaRPr lang="zh-CN" altLang="en-US"/>
          </a:p>
        </p:txBody>
      </p:sp>
      <p:sp>
        <p:nvSpPr>
          <p:cNvPr id="3" name="内容占位符 2"/>
          <p:cNvSpPr>
            <a:spLocks noGrp="1"/>
          </p:cNvSpPr>
          <p:nvPr>
            <p:ph idx="1"/>
          </p:nvPr>
        </p:nvSpPr>
        <p:spPr/>
        <p:txBody>
          <a:bodyPr/>
          <a:p>
            <a:r>
              <a:rPr lang="en-US" altLang="zh-CN"/>
              <a:t>4.</a:t>
            </a:r>
            <a:r>
              <a:rPr lang="zh-CN" altLang="en-US"/>
              <a:t>申报缴费渠道</a:t>
            </a:r>
            <a:endParaRPr lang="zh-CN" altLang="en-US"/>
          </a:p>
          <a:p>
            <a:r>
              <a:rPr lang="zh-CN" altLang="en-US"/>
              <a:t>（</a:t>
            </a:r>
            <a:r>
              <a:rPr lang="en-US" altLang="zh-CN"/>
              <a:t>1</a:t>
            </a:r>
            <a:r>
              <a:rPr lang="zh-CN" altLang="en-US"/>
              <a:t>）用人单位可通过宁波市电子税务局（https://etax.ningbo.chinatax.gov.cn）、社会保险费管理客户端、办税服务厅等渠道办理缴费工资申报、缴费等业务。企业可通过浙江政务服务网（https://www.zjzwfw.gov.cn/）“社保医保参保一件事联办”“招录用工”办理社会保险登记、缴费工资申报等业务；机关事业单位可通过“机关事业单位工作人员职业生涯全周期管理一件事”办理社会保险登记、缴费工资申报等业务。</a:t>
            </a:r>
            <a:endParaRPr lang="zh-CN" altLang="en-US"/>
          </a:p>
          <a:p>
            <a:r>
              <a:rPr lang="zh-CN" altLang="en-US"/>
              <a:t>（</a:t>
            </a:r>
            <a:r>
              <a:rPr lang="en-US" altLang="zh-CN"/>
              <a:t>2</a:t>
            </a:r>
            <a:r>
              <a:rPr lang="zh-CN" altLang="en-US"/>
              <a:t>）灵活就业人员向人力资源社会保障、医疗保障部门办理社会保险登记后，可通过宁波市电子税务局、宁波税务APP、浙里办、办税服务厅等渠道，向税务部门办理社会保险费缴费基数申报、缴费等业务，也可以通过支付宝、微信等APP和已开通税银子系统的商业银行进行缴费</a:t>
            </a:r>
            <a:r>
              <a:rPr lang="en-US" altLang="zh-CN"/>
              <a:t> </a:t>
            </a:r>
            <a:endParaRPr lang="en-US" altLang="zh-CN"/>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ym typeface="+mn-ea"/>
              </a:rPr>
              <a:t>社会保险费</a:t>
            </a:r>
            <a:endParaRPr lang="zh-CN" altLang="en-US"/>
          </a:p>
        </p:txBody>
      </p:sp>
      <p:sp>
        <p:nvSpPr>
          <p:cNvPr id="3" name="内容占位符 2"/>
          <p:cNvSpPr>
            <a:spLocks noGrp="1"/>
          </p:cNvSpPr>
          <p:nvPr>
            <p:ph idx="1"/>
          </p:nvPr>
        </p:nvSpPr>
        <p:spPr/>
        <p:txBody>
          <a:bodyPr/>
          <a:p>
            <a:r>
              <a:rPr lang="en-US" altLang="zh-CN"/>
              <a:t>5.</a:t>
            </a:r>
            <a:r>
              <a:rPr lang="zh-CN" altLang="en-US"/>
              <a:t>仍有原部门办理事</a:t>
            </a:r>
            <a:r>
              <a:rPr lang="zh-CN" altLang="en-US"/>
              <a:t>项</a:t>
            </a:r>
            <a:endParaRPr lang="zh-CN" altLang="en-US"/>
          </a:p>
          <a:p>
            <a:r>
              <a:rPr lang="zh-CN" altLang="en-US"/>
              <a:t>（</a:t>
            </a:r>
            <a:r>
              <a:rPr lang="en-US" altLang="zh-CN"/>
              <a:t>1</a:t>
            </a:r>
            <a:r>
              <a:rPr lang="zh-CN" altLang="en-US"/>
              <a:t>）社会保险登记、权益记录、待遇支付、个人参保证明、单位参保证明开具等业务继续在人力资源社会保障、医疗保障部门办理</a:t>
            </a:r>
            <a:r>
              <a:rPr lang="en-US" altLang="zh-CN"/>
              <a:t> </a:t>
            </a:r>
            <a:endParaRPr lang="zh-CN" altLang="en-US"/>
          </a:p>
          <a:p>
            <a:r>
              <a:rPr lang="zh-CN" altLang="en-US"/>
              <a:t>（</a:t>
            </a:r>
            <a:r>
              <a:rPr lang="en-US" altLang="zh-CN"/>
              <a:t>2</a:t>
            </a:r>
            <a:r>
              <a:rPr lang="zh-CN" altLang="en-US"/>
              <a:t>）2023年7月1日起，因缴费工资（基数、档次）调整、税务部门误收等多缴费款需退费的，向税务部门申请办理，由人力资源社会保障、医疗保障部门审核通过后退付；因退保、不符合参保条件、关系转移存在缴费重复、迟办退休停保业务等多缴基本养老、失业、工伤保险费需退费的，向人力资源社会保障部门申请办理，由人力资源社会保障部门审核通过后退付；因重复参保等多缴基本医疗保险费需退费的，向医疗保障部门申请办理，由医疗保障部门审核通过后退付</a:t>
            </a:r>
            <a:r>
              <a:rPr lang="en-US" altLang="zh-CN"/>
              <a:t> </a:t>
            </a:r>
            <a:endParaRPr lang="en-US" altLang="zh-CN"/>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gradFill>
                  <a:gsLst>
                    <a:gs pos="0">
                      <a:srgbClr val="012D86"/>
                    </a:gs>
                    <a:gs pos="100000">
                      <a:srgbClr val="0E2557"/>
                    </a:gs>
                  </a:gsLst>
                  <a:lin scaled="0"/>
                </a:gradFill>
                <a:sym typeface="+mn-ea"/>
              </a:rPr>
              <a:t>现行税务环境及应对</a:t>
            </a:r>
            <a:endParaRPr lang="zh-CN" altLang="en-US"/>
          </a:p>
        </p:txBody>
      </p:sp>
      <p:sp>
        <p:nvSpPr>
          <p:cNvPr id="3" name="内容占位符 2"/>
          <p:cNvSpPr>
            <a:spLocks noGrp="1"/>
          </p:cNvSpPr>
          <p:nvPr>
            <p:ph idx="1"/>
          </p:nvPr>
        </p:nvSpPr>
        <p:spPr/>
        <p:txBody>
          <a:bodyPr/>
          <a:p>
            <a:r>
              <a:rPr lang="zh-CN" altLang="en-US">
                <a:solidFill>
                  <a:srgbClr val="FF0000"/>
                </a:solidFill>
              </a:rPr>
              <a:t>一</a:t>
            </a:r>
            <a:r>
              <a:rPr lang="en-US" altLang="zh-CN">
                <a:solidFill>
                  <a:srgbClr val="FF0000"/>
                </a:solidFill>
              </a:rPr>
              <a:t>.</a:t>
            </a:r>
            <a:r>
              <a:rPr lang="zh-CN" altLang="en-US">
                <a:solidFill>
                  <a:srgbClr val="FF0000"/>
                </a:solidFill>
              </a:rPr>
              <a:t>影响现行税收环境的因素</a:t>
            </a:r>
            <a:endParaRPr lang="zh-CN" altLang="en-US">
              <a:solidFill>
                <a:srgbClr val="FF0000"/>
              </a:solidFill>
            </a:endParaRPr>
          </a:p>
          <a:p>
            <a:r>
              <a:rPr lang="zh-CN" altLang="en-US">
                <a:gradFill>
                  <a:gsLst>
                    <a:gs pos="0">
                      <a:srgbClr val="007BD3"/>
                    </a:gs>
                    <a:gs pos="100000">
                      <a:srgbClr val="034373"/>
                    </a:gs>
                  </a:gsLst>
                  <a:lin scaled="0"/>
                </a:gradFill>
              </a:rPr>
              <a:t>（一）税收法制建设</a:t>
            </a:r>
            <a:endParaRPr lang="zh-CN" altLang="en-US">
              <a:gradFill>
                <a:gsLst>
                  <a:gs pos="0">
                    <a:srgbClr val="007BD3"/>
                  </a:gs>
                  <a:gs pos="100000">
                    <a:srgbClr val="034373"/>
                  </a:gs>
                </a:gsLst>
                <a:lin scaled="0"/>
              </a:gradFill>
            </a:endParaRPr>
          </a:p>
          <a:p>
            <a:r>
              <a:rPr lang="en-US" altLang="zh-CN">
                <a:sym typeface="+mn-ea"/>
              </a:rPr>
              <a:t>1.</a:t>
            </a:r>
            <a:r>
              <a:rPr lang="zh-CN" altLang="en-US"/>
              <a:t>已</a:t>
            </a:r>
            <a:r>
              <a:rPr lang="zh-CN" altLang="en-US">
                <a:sym typeface="+mn-ea"/>
              </a:rPr>
              <a:t>立法并实施的实体法（税种）</a:t>
            </a:r>
            <a:r>
              <a:rPr lang="en-US" altLang="zh-CN">
                <a:sym typeface="+mn-ea"/>
              </a:rPr>
              <a:t>12</a:t>
            </a:r>
            <a:r>
              <a:rPr lang="zh-CN" altLang="en-US">
                <a:sym typeface="+mn-ea"/>
              </a:rPr>
              <a:t>个和程序法（征收管理法）</a:t>
            </a:r>
            <a:endParaRPr lang="zh-CN" altLang="en-US">
              <a:sym typeface="+mn-ea"/>
            </a:endParaRPr>
          </a:p>
          <a:p>
            <a:r>
              <a:rPr lang="zh-CN" altLang="en-US">
                <a:sym typeface="+mn-ea"/>
              </a:rPr>
              <a:t>其中：个人所得税法和征收管理法将修订</a:t>
            </a:r>
            <a:endParaRPr lang="zh-CN" altLang="en-US">
              <a:sym typeface="+mn-ea"/>
            </a:endParaRPr>
          </a:p>
          <a:p>
            <a:r>
              <a:rPr lang="zh-CN" altLang="en-US">
                <a:solidFill>
                  <a:srgbClr val="FF0000"/>
                </a:solidFill>
                <a:sym typeface="+mn-ea"/>
              </a:rPr>
              <a:t>个人所得税修改重点</a:t>
            </a:r>
            <a:endParaRPr lang="zh-CN" altLang="en-US">
              <a:solidFill>
                <a:srgbClr val="FF0000"/>
              </a:solidFill>
            </a:endParaRPr>
          </a:p>
          <a:p>
            <a:r>
              <a:rPr lang="zh-CN" altLang="en-US">
                <a:latin typeface="Calibri" panose="020F0502020204030204" charset="0"/>
                <a:sym typeface="+mn-ea"/>
              </a:rPr>
              <a:t>（</a:t>
            </a:r>
            <a:r>
              <a:rPr lang="en-US" altLang="zh-CN">
                <a:latin typeface="Calibri" panose="020F0502020204030204" charset="0"/>
                <a:sym typeface="+mn-ea"/>
              </a:rPr>
              <a:t>1</a:t>
            </a:r>
            <a:r>
              <a:rPr lang="zh-CN" altLang="en-US">
                <a:latin typeface="Calibri" panose="020F0502020204030204" charset="0"/>
                <a:sym typeface="+mn-ea"/>
              </a:rPr>
              <a:t>）</a:t>
            </a:r>
            <a:r>
              <a:rPr lang="zh-CN" altLang="en-US">
                <a:sym typeface="+mn-ea"/>
              </a:rPr>
              <a:t>综合所得扩围</a:t>
            </a:r>
            <a:endParaRPr lang="zh-CN" altLang="en-US">
              <a:solidFill>
                <a:schemeClr val="tx1"/>
              </a:solidFill>
            </a:endParaRPr>
          </a:p>
          <a:p>
            <a:r>
              <a:rPr lang="zh-CN" altLang="en-US">
                <a:sym typeface="+mn-ea"/>
              </a:rPr>
              <a:t>纳入经营所得、财产转让所得、财产租赁所得</a:t>
            </a:r>
            <a:endParaRPr lang="zh-CN" altLang="en-US">
              <a:solidFill>
                <a:schemeClr val="tx1"/>
              </a:solidFill>
            </a:endParaRPr>
          </a:p>
          <a:p>
            <a:r>
              <a:rPr lang="zh-CN" altLang="en-US">
                <a:latin typeface="Calibri" panose="020F0502020204030204" charset="0"/>
                <a:sym typeface="+mn-ea"/>
              </a:rPr>
              <a:t>（</a:t>
            </a:r>
            <a:r>
              <a:rPr lang="en-US" altLang="zh-CN">
                <a:latin typeface="Calibri" panose="020F0502020204030204" charset="0"/>
                <a:sym typeface="+mn-ea"/>
              </a:rPr>
              <a:t>2</a:t>
            </a:r>
            <a:r>
              <a:rPr lang="zh-CN" altLang="en-US">
                <a:latin typeface="Calibri" panose="020F0502020204030204" charset="0"/>
                <a:sym typeface="+mn-ea"/>
              </a:rPr>
              <a:t>）</a:t>
            </a:r>
            <a:r>
              <a:rPr lang="zh-CN" altLang="en-US">
                <a:sym typeface="+mn-ea"/>
              </a:rPr>
              <a:t>降低综合所得税率</a:t>
            </a:r>
            <a:r>
              <a:rPr lang="en-US" altLang="zh-CN">
                <a:sym typeface="+mn-ea"/>
              </a:rPr>
              <a:t> </a:t>
            </a:r>
            <a:endParaRPr lang="en-US" altLang="zh-CN">
              <a:solidFill>
                <a:schemeClr val="tx1"/>
              </a:solidFill>
            </a:endParaRPr>
          </a:p>
          <a:p>
            <a:r>
              <a:rPr lang="zh-CN" altLang="en-US">
                <a:sym typeface="+mn-ea"/>
              </a:rPr>
              <a:t>改</a:t>
            </a:r>
            <a:r>
              <a:rPr lang="en-US" altLang="zh-CN">
                <a:sym typeface="+mn-ea"/>
              </a:rPr>
              <a:t>5</a:t>
            </a:r>
            <a:r>
              <a:rPr lang="zh-CN" altLang="en-US">
                <a:sym typeface="+mn-ea"/>
              </a:rPr>
              <a:t>级、最高</a:t>
            </a:r>
            <a:r>
              <a:rPr lang="en-US" altLang="zh-CN">
                <a:sym typeface="+mn-ea"/>
              </a:rPr>
              <a:t>35%</a:t>
            </a:r>
            <a:endParaRPr lang="en-US" altLang="zh-CN">
              <a:solidFill>
                <a:schemeClr val="tx1"/>
              </a:solidFill>
            </a:endParaRPr>
          </a:p>
          <a:p>
            <a:r>
              <a:rPr lang="zh-CN" altLang="en-US">
                <a:latin typeface="Calibri" panose="020F0502020204030204" charset="0"/>
                <a:sym typeface="+mn-ea"/>
              </a:rPr>
              <a:t>（</a:t>
            </a:r>
            <a:r>
              <a:rPr lang="en-US" altLang="zh-CN">
                <a:latin typeface="Calibri" panose="020F0502020204030204" charset="0"/>
                <a:sym typeface="+mn-ea"/>
              </a:rPr>
              <a:t>3</a:t>
            </a:r>
            <a:r>
              <a:rPr lang="zh-CN" altLang="en-US">
                <a:latin typeface="Calibri" panose="020F0502020204030204" charset="0"/>
                <a:sym typeface="+mn-ea"/>
              </a:rPr>
              <a:t>）</a:t>
            </a:r>
            <a:r>
              <a:rPr lang="zh-CN" altLang="en-US">
                <a:sym typeface="+mn-ea"/>
              </a:rPr>
              <a:t>优化专项附加扣除</a:t>
            </a:r>
            <a:endParaRPr lang="zh-CN" altLang="en-US">
              <a:solidFill>
                <a:schemeClr val="tx1"/>
              </a:solidFill>
            </a:endParaRPr>
          </a:p>
          <a:p>
            <a:endParaRPr lang="zh-CN" altLang="en-US"/>
          </a:p>
          <a:p>
            <a:endParaRPr lang="zh-CN" altLang="en-US">
              <a:solidFill>
                <a:schemeClr val="tx1"/>
              </a:solidFill>
            </a:endParaRPr>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gradFill>
                  <a:gsLst>
                    <a:gs pos="0">
                      <a:srgbClr val="012D86"/>
                    </a:gs>
                    <a:gs pos="100000">
                      <a:srgbClr val="0E2557"/>
                    </a:gs>
                  </a:gsLst>
                  <a:lin scaled="0"/>
                </a:gradFill>
                <a:sym typeface="+mn-ea"/>
              </a:rPr>
              <a:t>现行税务环境及应对</a:t>
            </a:r>
            <a:endParaRPr lang="zh-CN" altLang="en-US"/>
          </a:p>
        </p:txBody>
      </p:sp>
      <p:sp>
        <p:nvSpPr>
          <p:cNvPr id="3" name="内容占位符 2"/>
          <p:cNvSpPr>
            <a:spLocks noGrp="1"/>
          </p:cNvSpPr>
          <p:nvPr>
            <p:ph idx="1"/>
          </p:nvPr>
        </p:nvSpPr>
        <p:spPr/>
        <p:txBody>
          <a:bodyPr/>
          <a:p>
            <a:r>
              <a:rPr lang="zh-CN" altLang="en-US">
                <a:solidFill>
                  <a:schemeClr val="tx1"/>
                </a:solidFill>
              </a:rPr>
              <a:t>（</a:t>
            </a:r>
            <a:r>
              <a:rPr lang="en-US" altLang="zh-CN">
                <a:solidFill>
                  <a:schemeClr val="tx1"/>
                </a:solidFill>
              </a:rPr>
              <a:t>2</a:t>
            </a:r>
            <a:r>
              <a:rPr lang="zh-CN" altLang="en-US">
                <a:solidFill>
                  <a:schemeClr val="tx1"/>
                </a:solidFill>
              </a:rPr>
              <a:t>）待立法的税收法律</a:t>
            </a:r>
            <a:endParaRPr lang="zh-CN" altLang="en-US">
              <a:solidFill>
                <a:schemeClr val="tx1"/>
              </a:solidFill>
            </a:endParaRPr>
          </a:p>
        </p:txBody>
      </p:sp>
      <p:graphicFrame>
        <p:nvGraphicFramePr>
          <p:cNvPr id="4" name="表格 3"/>
          <p:cNvGraphicFramePr/>
          <p:nvPr>
            <p:custDataLst>
              <p:tags r:id="rId1"/>
            </p:custDataLst>
          </p:nvPr>
        </p:nvGraphicFramePr>
        <p:xfrm>
          <a:off x="322580" y="1451610"/>
          <a:ext cx="11285855" cy="4724400"/>
        </p:xfrm>
        <a:graphic>
          <a:graphicData uri="http://schemas.openxmlformats.org/drawingml/2006/table">
            <a:tbl>
              <a:tblPr firstRow="1" bandRow="1">
                <a:tableStyleId>{5C22544A-7EE6-4342-B048-85BDC9FD1C3A}</a:tableStyleId>
              </a:tblPr>
              <a:tblGrid>
                <a:gridCol w="720725"/>
                <a:gridCol w="1751965"/>
                <a:gridCol w="2531745"/>
                <a:gridCol w="6281420"/>
              </a:tblGrid>
              <a:tr h="411480">
                <a:tc>
                  <a:txBody>
                    <a:bodyPr/>
                    <a:p>
                      <a:pPr algn="ctr">
                        <a:buNone/>
                      </a:pPr>
                      <a:r>
                        <a:rPr lang="zh-CN" altLang="en-US" sz="1600" b="1"/>
                        <a:t>类别</a:t>
                      </a:r>
                      <a:endParaRPr lang="zh-CN" altLang="en-US" sz="1600" b="1"/>
                    </a:p>
                  </a:txBody>
                  <a:tcPr/>
                </a:tc>
                <a:tc>
                  <a:txBody>
                    <a:bodyPr/>
                    <a:p>
                      <a:pPr algn="ctr">
                        <a:buNone/>
                      </a:pPr>
                      <a:r>
                        <a:rPr lang="zh-CN" altLang="en-US" sz="1600" b="1"/>
                        <a:t>税法</a:t>
                      </a:r>
                      <a:endParaRPr lang="zh-CN" altLang="en-US" sz="1600" b="1"/>
                    </a:p>
                  </a:txBody>
                  <a:tcPr/>
                </a:tc>
                <a:tc>
                  <a:txBody>
                    <a:bodyPr/>
                    <a:p>
                      <a:pPr algn="ctr">
                        <a:buNone/>
                      </a:pPr>
                      <a:r>
                        <a:rPr lang="zh-CN" altLang="en-US" sz="1600" b="1"/>
                        <a:t>立法安排</a:t>
                      </a:r>
                      <a:endParaRPr lang="zh-CN" altLang="en-US" sz="1600" b="1"/>
                    </a:p>
                  </a:txBody>
                  <a:tcPr/>
                </a:tc>
                <a:tc>
                  <a:txBody>
                    <a:bodyPr/>
                    <a:p>
                      <a:pPr algn="ctr">
                        <a:buNone/>
                      </a:pPr>
                      <a:r>
                        <a:rPr lang="zh-CN" altLang="en-US" sz="1600" b="1"/>
                        <a:t>主要调整内容</a:t>
                      </a:r>
                      <a:endParaRPr lang="zh-CN" altLang="en-US" sz="1600" b="1"/>
                    </a:p>
                  </a:txBody>
                  <a:tcPr/>
                </a:tc>
              </a:tr>
              <a:tr h="961390">
                <a:tc rowSpan="6">
                  <a:txBody>
                    <a:bodyPr/>
                    <a:p>
                      <a:pPr>
                        <a:buNone/>
                      </a:pPr>
                      <a:r>
                        <a:rPr lang="zh-CN" altLang="en-US" sz="1600" b="1"/>
                        <a:t>税收实体法</a:t>
                      </a:r>
                      <a:endParaRPr lang="zh-CN" altLang="en-US" sz="1600" b="1"/>
                    </a:p>
                  </a:txBody>
                  <a:tcPr/>
                </a:tc>
                <a:tc>
                  <a:txBody>
                    <a:bodyPr/>
                    <a:p>
                      <a:pPr>
                        <a:buNone/>
                      </a:pPr>
                      <a:r>
                        <a:rPr lang="zh-CN" altLang="en-US" sz="1600" b="1"/>
                        <a:t>增值税法</a:t>
                      </a:r>
                      <a:endParaRPr lang="zh-CN" altLang="en-US" sz="1600" b="1"/>
                    </a:p>
                  </a:txBody>
                  <a:tcPr/>
                </a:tc>
                <a:tc>
                  <a:txBody>
                    <a:bodyPr/>
                    <a:p>
                      <a:pPr>
                        <a:buNone/>
                      </a:pPr>
                      <a:r>
                        <a:rPr lang="zh-CN" altLang="en-US" sz="1600" b="1"/>
                        <a:t>已公布草案、征求意见</a:t>
                      </a:r>
                      <a:endParaRPr lang="zh-CN" altLang="en-US" sz="1600" b="1"/>
                    </a:p>
                    <a:p>
                      <a:pPr>
                        <a:buNone/>
                      </a:pPr>
                      <a:r>
                        <a:rPr lang="zh-CN" altLang="en-US" sz="1600" b="1"/>
                        <a:t>预见在</a:t>
                      </a:r>
                      <a:r>
                        <a:rPr lang="en-US" altLang="zh-CN" sz="1600" b="1"/>
                        <a:t>2023</a:t>
                      </a:r>
                      <a:r>
                        <a:rPr lang="zh-CN" altLang="en-US" sz="1600" b="1"/>
                        <a:t>年颁布法律</a:t>
                      </a:r>
                      <a:endParaRPr lang="zh-CN" altLang="en-US" sz="1600" b="1"/>
                    </a:p>
                  </a:txBody>
                  <a:tcPr/>
                </a:tc>
                <a:tc>
                  <a:txBody>
                    <a:bodyPr/>
                    <a:p>
                      <a:pPr>
                        <a:buNone/>
                      </a:pPr>
                      <a:r>
                        <a:rPr lang="en-US" altLang="zh-CN" sz="1600" b="1"/>
                        <a:t>1.</a:t>
                      </a:r>
                      <a:r>
                        <a:rPr lang="zh-CN" altLang="en-US" sz="1600" b="1"/>
                        <a:t>征税范围：（</a:t>
                      </a:r>
                      <a:r>
                        <a:rPr lang="en-US" altLang="zh-CN" sz="1600" b="1"/>
                        <a:t>1</a:t>
                      </a:r>
                      <a:r>
                        <a:rPr lang="zh-CN" altLang="en-US" sz="1600" b="1"/>
                        <a:t>）</a:t>
                      </a:r>
                      <a:r>
                        <a:rPr lang="en-US" altLang="zh-CN" sz="1600" b="1"/>
                        <a:t>“</a:t>
                      </a:r>
                      <a:r>
                        <a:rPr lang="zh-CN" altLang="en-US" sz="1600" b="1"/>
                        <a:t>劳务</a:t>
                      </a:r>
                      <a:r>
                        <a:rPr lang="en-US" altLang="zh-CN" sz="1600" b="1"/>
                        <a:t>”</a:t>
                      </a:r>
                      <a:r>
                        <a:rPr lang="zh-CN" altLang="en-US" sz="1600" b="1"/>
                        <a:t>并入</a:t>
                      </a:r>
                      <a:r>
                        <a:rPr lang="en-US" altLang="zh-CN" sz="1600" b="1"/>
                        <a:t>“</a:t>
                      </a:r>
                      <a:r>
                        <a:rPr lang="zh-CN" altLang="en-US" sz="1600" b="1"/>
                        <a:t>服务</a:t>
                      </a:r>
                      <a:r>
                        <a:rPr lang="en-US" altLang="zh-CN" sz="1600" b="1"/>
                        <a:t>”</a:t>
                      </a:r>
                      <a:r>
                        <a:rPr lang="zh-CN" altLang="en-US" sz="1600" b="1"/>
                        <a:t>；（</a:t>
                      </a:r>
                      <a:r>
                        <a:rPr lang="en-US" altLang="zh-CN" sz="1600" b="1"/>
                        <a:t>2</a:t>
                      </a:r>
                      <a:r>
                        <a:rPr lang="zh-CN" altLang="en-US" sz="1600" b="1"/>
                        <a:t>）</a:t>
                      </a:r>
                      <a:r>
                        <a:rPr lang="en-US" altLang="zh-CN" sz="1600" b="1"/>
                        <a:t>“</a:t>
                      </a:r>
                      <a:r>
                        <a:rPr lang="zh-CN" altLang="en-US" sz="1600" b="1"/>
                        <a:t>境内</a:t>
                      </a:r>
                      <a:r>
                        <a:rPr lang="en-US" altLang="zh-CN" sz="1600" b="1"/>
                        <a:t>”</a:t>
                      </a:r>
                      <a:r>
                        <a:rPr lang="zh-CN" altLang="en-US" sz="1600" b="1"/>
                        <a:t>认定不再</a:t>
                      </a:r>
                      <a:r>
                        <a:rPr lang="en-US" altLang="zh-CN" sz="1600" b="1"/>
                        <a:t>“</a:t>
                      </a:r>
                      <a:r>
                        <a:rPr lang="zh-CN" altLang="en-US" sz="1600" b="1"/>
                        <a:t>极端</a:t>
                      </a:r>
                      <a:r>
                        <a:rPr lang="en-US" altLang="zh-CN" sz="1600" b="1"/>
                        <a:t>”</a:t>
                      </a:r>
                      <a:r>
                        <a:rPr lang="zh-CN" altLang="en-US" sz="1600" b="1"/>
                        <a:t>；（</a:t>
                      </a:r>
                      <a:r>
                        <a:rPr lang="en-US" altLang="zh-CN" sz="1600" b="1"/>
                        <a:t>3</a:t>
                      </a:r>
                      <a:r>
                        <a:rPr lang="zh-CN" altLang="en-US" sz="1600" b="1"/>
                        <a:t>）梳理不征税项目（征用、雇员）；（</a:t>
                      </a:r>
                      <a:r>
                        <a:rPr lang="en-US" altLang="zh-CN" sz="1600" b="1"/>
                        <a:t>4</a:t>
                      </a:r>
                      <a:r>
                        <a:rPr lang="zh-CN" altLang="en-US" sz="1600" b="1"/>
                        <a:t>）视同销售（移出或属于销售）</a:t>
                      </a:r>
                      <a:endParaRPr lang="zh-CN" altLang="en-US" sz="1600" b="1"/>
                    </a:p>
                    <a:p>
                      <a:pPr>
                        <a:buNone/>
                      </a:pPr>
                      <a:r>
                        <a:rPr lang="en-US" altLang="zh-CN" sz="1600" b="1"/>
                        <a:t>2.</a:t>
                      </a:r>
                      <a:r>
                        <a:rPr lang="zh-CN" altLang="en-US" sz="1600" b="1"/>
                        <a:t>混合销售：界定发生变化</a:t>
                      </a:r>
                      <a:endParaRPr lang="zh-CN" altLang="en-US" sz="1600" b="1"/>
                    </a:p>
                    <a:p>
                      <a:pPr>
                        <a:buNone/>
                      </a:pPr>
                      <a:r>
                        <a:rPr lang="en-US" altLang="zh-CN" sz="1600" b="1"/>
                        <a:t>3.</a:t>
                      </a:r>
                      <a:r>
                        <a:rPr lang="zh-CN" altLang="en-US" sz="1600" b="1"/>
                        <a:t>税率和征收率：（</a:t>
                      </a:r>
                      <a:r>
                        <a:rPr lang="en-US" altLang="zh-CN" sz="1600" b="1"/>
                        <a:t>1</a:t>
                      </a:r>
                      <a:r>
                        <a:rPr lang="zh-CN" altLang="en-US" sz="1600" b="1"/>
                        <a:t>）</a:t>
                      </a:r>
                      <a:r>
                        <a:rPr lang="en-US" altLang="zh-CN" sz="1600" b="1">
                          <a:solidFill>
                            <a:srgbClr val="FF0000"/>
                          </a:solidFill>
                        </a:rPr>
                        <a:t>*</a:t>
                      </a:r>
                      <a:r>
                        <a:rPr lang="zh-CN" altLang="en-US" sz="1600" b="1"/>
                        <a:t>三档改两档；（</a:t>
                      </a:r>
                      <a:r>
                        <a:rPr lang="en-US" altLang="zh-CN" sz="1600" b="1"/>
                        <a:t>2</a:t>
                      </a:r>
                      <a:r>
                        <a:rPr lang="zh-CN" altLang="en-US" sz="1600" b="1"/>
                        <a:t>）仅</a:t>
                      </a:r>
                      <a:r>
                        <a:rPr lang="en-US" altLang="zh-CN" sz="1600" b="1"/>
                        <a:t>3%</a:t>
                      </a:r>
                      <a:endParaRPr lang="zh-CN" altLang="en-US" sz="1600" b="1"/>
                    </a:p>
                    <a:p>
                      <a:pPr>
                        <a:buNone/>
                      </a:pPr>
                      <a:r>
                        <a:rPr lang="en-US" altLang="zh-CN" sz="1600" b="1"/>
                        <a:t>4.</a:t>
                      </a:r>
                      <a:r>
                        <a:rPr lang="zh-CN" altLang="en-US" sz="1600" b="1"/>
                        <a:t>进项税额：（</a:t>
                      </a:r>
                      <a:r>
                        <a:rPr lang="en-US" altLang="zh-CN" sz="1600" b="1"/>
                        <a:t>1</a:t>
                      </a:r>
                      <a:r>
                        <a:rPr lang="zh-CN" altLang="en-US" sz="1600" b="1"/>
                        <a:t>）金融服务允许抵扣；（</a:t>
                      </a:r>
                      <a:r>
                        <a:rPr lang="en-US" altLang="zh-CN" sz="1600" b="1"/>
                        <a:t>2</a:t>
                      </a:r>
                      <a:r>
                        <a:rPr lang="zh-CN" altLang="en-US" sz="1600" b="1"/>
                        <a:t>）留抵退税入法</a:t>
                      </a:r>
                      <a:endParaRPr lang="en-US" altLang="zh-CN" sz="1600" b="1"/>
                    </a:p>
                  </a:txBody>
                  <a:tcPr/>
                </a:tc>
              </a:tr>
              <a:tr h="961390">
                <a:tc vMerge="1">
                  <a:tcPr/>
                </a:tc>
                <a:tc>
                  <a:txBody>
                    <a:bodyPr/>
                    <a:p>
                      <a:pPr>
                        <a:buNone/>
                      </a:pPr>
                      <a:r>
                        <a:rPr lang="zh-CN" altLang="en-US" sz="1600" b="1"/>
                        <a:t>消费税</a:t>
                      </a:r>
                      <a:endParaRPr lang="zh-CN" altLang="en-US" sz="1600" b="1"/>
                    </a:p>
                  </a:txBody>
                  <a:tcPr/>
                </a:tc>
                <a:tc>
                  <a:txBody>
                    <a:bodyPr/>
                    <a:p>
                      <a:pPr>
                        <a:buNone/>
                      </a:pPr>
                      <a:r>
                        <a:rPr lang="zh-CN" altLang="en-US" sz="1600" b="1">
                          <a:sym typeface="+mn-ea"/>
                        </a:rPr>
                        <a:t>2023年预提请</a:t>
                      </a:r>
                      <a:endParaRPr lang="zh-CN" altLang="en-US" sz="1600" b="1">
                        <a:sym typeface="+mn-ea"/>
                      </a:endParaRPr>
                    </a:p>
                  </a:txBody>
                  <a:tcPr/>
                </a:tc>
                <a:tc>
                  <a:txBody>
                    <a:bodyPr/>
                    <a:p>
                      <a:pPr>
                        <a:buNone/>
                      </a:pPr>
                      <a:r>
                        <a:rPr lang="en-US" altLang="zh-CN" sz="1600" b="1"/>
                        <a:t>1.</a:t>
                      </a:r>
                      <a:r>
                        <a:rPr lang="zh-CN" altLang="en-US" sz="1600" b="1"/>
                        <a:t>征税范围：</a:t>
                      </a:r>
                      <a:r>
                        <a:rPr lang="zh-CN" altLang="en-US" sz="1600" b="1">
                          <a:solidFill>
                            <a:srgbClr val="FF0000"/>
                          </a:solidFill>
                        </a:rPr>
                        <a:t>新增</a:t>
                      </a:r>
                      <a:r>
                        <a:rPr lang="zh-CN" altLang="en-US" sz="1600" b="1"/>
                        <a:t>高污染、高消耗、高档消费品，私人飞机、高档家具；</a:t>
                      </a:r>
                      <a:r>
                        <a:rPr lang="zh-CN" altLang="en-US" sz="1600" b="1">
                          <a:solidFill>
                            <a:srgbClr val="FF0000"/>
                          </a:solidFill>
                        </a:rPr>
                        <a:t>退出</a:t>
                      </a:r>
                      <a:r>
                        <a:rPr lang="zh-CN" altLang="en-US" sz="1600" b="1"/>
                        <a:t>化妆品</a:t>
                      </a:r>
                      <a:endParaRPr lang="zh-CN" altLang="en-US" sz="1600" b="1"/>
                    </a:p>
                    <a:p>
                      <a:pPr>
                        <a:buNone/>
                      </a:pPr>
                      <a:r>
                        <a:rPr lang="en-US" altLang="zh-CN" sz="1600" b="1"/>
                        <a:t>2.</a:t>
                      </a:r>
                      <a:r>
                        <a:rPr lang="zh-CN" altLang="en-US" sz="1600" b="1"/>
                        <a:t>税率：部分调整</a:t>
                      </a:r>
                      <a:endParaRPr lang="zh-CN" altLang="en-US" sz="1600" b="1"/>
                    </a:p>
                    <a:p>
                      <a:pPr>
                        <a:buNone/>
                      </a:pPr>
                      <a:r>
                        <a:rPr lang="en-US" altLang="zh-CN" sz="1600" b="1"/>
                        <a:t>3.</a:t>
                      </a:r>
                      <a:r>
                        <a:rPr lang="zh-CN" altLang="en-US" sz="1600" b="1"/>
                        <a:t>征税环节：生产转零售（部分）</a:t>
                      </a:r>
                      <a:endParaRPr lang="zh-CN" altLang="en-US" sz="1600" b="1"/>
                    </a:p>
                    <a:p>
                      <a:pPr>
                        <a:buNone/>
                      </a:pPr>
                      <a:r>
                        <a:rPr lang="en-US" altLang="zh-CN" sz="1600" b="1"/>
                        <a:t>4.</a:t>
                      </a:r>
                      <a:r>
                        <a:rPr lang="zh-CN" altLang="en-US" sz="1600" b="1"/>
                        <a:t>收入归属：中央转地方</a:t>
                      </a:r>
                      <a:endParaRPr lang="zh-CN" altLang="en-US" sz="1600" b="1"/>
                    </a:p>
                  </a:txBody>
                  <a:tcPr/>
                </a:tc>
              </a:tr>
              <a:tr h="319405">
                <a:tc vMerge="1">
                  <a:tcPr/>
                </a:tc>
                <a:tc>
                  <a:txBody>
                    <a:bodyPr/>
                    <a:p>
                      <a:pPr>
                        <a:buNone/>
                      </a:pPr>
                      <a:r>
                        <a:rPr lang="zh-CN" altLang="en-US" sz="1600" b="1"/>
                        <a:t>关税</a:t>
                      </a:r>
                      <a:endParaRPr lang="zh-CN" altLang="en-US" sz="1600" b="1"/>
                    </a:p>
                  </a:txBody>
                  <a:tcPr/>
                </a:tc>
                <a:tc>
                  <a:txBody>
                    <a:bodyPr/>
                    <a:p>
                      <a:pPr>
                        <a:buNone/>
                      </a:pPr>
                      <a:r>
                        <a:rPr lang="zh-CN" altLang="en-US" sz="1600" b="1">
                          <a:sym typeface="+mn-ea"/>
                        </a:rPr>
                        <a:t>2023年预提请</a:t>
                      </a:r>
                      <a:endParaRPr lang="zh-CN" altLang="en-US" sz="1600" b="1">
                        <a:sym typeface="+mn-ea"/>
                      </a:endParaRPr>
                    </a:p>
                  </a:txBody>
                  <a:tcPr/>
                </a:tc>
                <a:tc>
                  <a:txBody>
                    <a:bodyPr/>
                    <a:p>
                      <a:pPr>
                        <a:buNone/>
                      </a:pPr>
                      <a:r>
                        <a:rPr lang="zh-CN" altLang="en-US" sz="1600" b="1"/>
                        <a:t>基本平移</a:t>
                      </a:r>
                      <a:endParaRPr lang="zh-CN" altLang="en-US" sz="1600" b="1"/>
                    </a:p>
                  </a:txBody>
                  <a:tcPr/>
                </a:tc>
              </a:tr>
              <a:tr h="258445">
                <a:tc vMerge="1">
                  <a:tcPr/>
                </a:tc>
                <a:tc>
                  <a:txBody>
                    <a:bodyPr/>
                    <a:p>
                      <a:pPr>
                        <a:buNone/>
                      </a:pPr>
                      <a:r>
                        <a:rPr lang="zh-CN" altLang="en-US" sz="1600" b="1"/>
                        <a:t>土地增值税</a:t>
                      </a:r>
                      <a:endParaRPr lang="zh-CN" altLang="en-US" sz="1600" b="1"/>
                    </a:p>
                  </a:txBody>
                  <a:tcPr/>
                </a:tc>
                <a:tc>
                  <a:txBody>
                    <a:bodyPr/>
                    <a:p>
                      <a:pPr>
                        <a:buNone/>
                      </a:pPr>
                      <a:r>
                        <a:rPr lang="zh-CN" altLang="en-US" sz="1600" b="1">
                          <a:sym typeface="+mn-ea"/>
                        </a:rPr>
                        <a:t>已公布草案、征求意见</a:t>
                      </a:r>
                      <a:endParaRPr lang="zh-CN" altLang="en-US" sz="1600" b="1">
                        <a:sym typeface="+mn-ea"/>
                      </a:endParaRPr>
                    </a:p>
                  </a:txBody>
                  <a:tcPr/>
                </a:tc>
                <a:tc>
                  <a:txBody>
                    <a:bodyPr/>
                    <a:p>
                      <a:pPr>
                        <a:buNone/>
                      </a:pPr>
                      <a:r>
                        <a:rPr lang="zh-CN" altLang="en-US" sz="1600" b="1"/>
                        <a:t>基本平移，不再强调</a:t>
                      </a:r>
                      <a:r>
                        <a:rPr lang="en-US" altLang="zh-CN" sz="1600" b="1"/>
                        <a:t>“</a:t>
                      </a:r>
                      <a:r>
                        <a:rPr lang="zh-CN" altLang="en-US" sz="1600" b="1"/>
                        <a:t>国有土地使用权</a:t>
                      </a:r>
                      <a:r>
                        <a:rPr lang="en-US" altLang="zh-CN" sz="1600" b="1"/>
                        <a:t>”</a:t>
                      </a:r>
                      <a:endParaRPr lang="en-US" altLang="zh-CN" sz="1600" b="1"/>
                    </a:p>
                  </a:txBody>
                  <a:tcPr/>
                </a:tc>
              </a:tr>
              <a:tr h="441960">
                <a:tc vMerge="1">
                  <a:tcPr/>
                </a:tc>
                <a:tc>
                  <a:txBody>
                    <a:bodyPr/>
                    <a:p>
                      <a:pPr>
                        <a:buNone/>
                      </a:pPr>
                      <a:r>
                        <a:rPr lang="zh-CN" altLang="en-US" sz="1600" b="1"/>
                        <a:t>房产税</a:t>
                      </a:r>
                      <a:endParaRPr lang="zh-CN" altLang="en-US" sz="1600" b="1"/>
                    </a:p>
                  </a:txBody>
                  <a:tcPr/>
                </a:tc>
                <a:tc rowSpan="2">
                  <a:txBody>
                    <a:bodyPr/>
                    <a:p>
                      <a:pPr>
                        <a:buNone/>
                      </a:pPr>
                      <a:r>
                        <a:rPr lang="zh-CN" altLang="en-US" sz="1600" b="1"/>
                        <a:t>合并为</a:t>
                      </a:r>
                      <a:r>
                        <a:rPr lang="en-US" altLang="zh-CN" sz="1600" b="1"/>
                        <a:t>“</a:t>
                      </a:r>
                      <a:r>
                        <a:rPr lang="zh-CN" altLang="en-US" sz="1600" b="1"/>
                        <a:t>房地税</a:t>
                      </a:r>
                      <a:r>
                        <a:rPr lang="en-US" altLang="zh-CN" sz="1600" b="1"/>
                        <a:t>”</a:t>
                      </a:r>
                      <a:endParaRPr lang="en-US" altLang="zh-CN" sz="1600" b="1"/>
                    </a:p>
                  </a:txBody>
                  <a:tcPr/>
                </a:tc>
                <a:tc rowSpan="2">
                  <a:txBody>
                    <a:bodyPr/>
                    <a:p>
                      <a:pPr>
                        <a:buNone/>
                      </a:pPr>
                      <a:r>
                        <a:rPr lang="zh-CN" altLang="en-US" sz="1600" b="1"/>
                        <a:t>从企业为主到企业和个人并重</a:t>
                      </a:r>
                      <a:endParaRPr lang="zh-CN" altLang="en-US" sz="1600" b="1"/>
                    </a:p>
                    <a:p>
                      <a:pPr>
                        <a:buNone/>
                      </a:pPr>
                      <a:r>
                        <a:rPr lang="en-US" altLang="zh-CN" sz="1600" b="1"/>
                        <a:t>        ——</a:t>
                      </a:r>
                      <a:r>
                        <a:rPr lang="zh-CN" altLang="en-US" sz="1600" b="1"/>
                        <a:t>难产中</a:t>
                      </a:r>
                      <a:endParaRPr lang="zh-CN" altLang="en-US" sz="1600" b="1"/>
                    </a:p>
                  </a:txBody>
                  <a:tcPr/>
                </a:tc>
              </a:tr>
              <a:tr h="250825">
                <a:tc vMerge="1">
                  <a:tcPr/>
                </a:tc>
                <a:tc>
                  <a:txBody>
                    <a:bodyPr/>
                    <a:p>
                      <a:pPr>
                        <a:buNone/>
                      </a:pPr>
                      <a:r>
                        <a:rPr lang="zh-CN" altLang="en-US" sz="1600" b="1"/>
                        <a:t>城镇土地使用税</a:t>
                      </a:r>
                      <a:endParaRPr lang="zh-CN" altLang="en-US" sz="1600" b="1"/>
                    </a:p>
                  </a:txBody>
                  <a:tcPr/>
                </a:tc>
                <a:tc vMerge="1">
                  <a:tcPr/>
                </a:tc>
                <a:tc vMerge="1">
                  <a:tcPr/>
                </a:tc>
              </a:tr>
            </a:tbl>
          </a:graphicData>
        </a:graphic>
      </p:graphicFrame>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6023992" y="1562505"/>
            <a:ext cx="4572508" cy="4602799"/>
          </a:xfrm>
          <a:prstGeom prst="rect">
            <a:avLst/>
          </a:prstGeom>
          <a:noFill/>
        </p:spPr>
      </p:pic>
      <p:sp>
        <p:nvSpPr>
          <p:cNvPr id="2" name="标题 1"/>
          <p:cNvSpPr>
            <a:spLocks noGrp="1"/>
          </p:cNvSpPr>
          <p:nvPr>
            <p:ph type="title"/>
          </p:nvPr>
        </p:nvSpPr>
        <p:spPr/>
        <p:txBody>
          <a:bodyPr/>
          <a:lstStyle/>
          <a:p>
            <a:pPr algn="ctr"/>
            <a:r>
              <a:rPr lang="zh-CN" altLang="en-US">
                <a:gradFill>
                  <a:gsLst>
                    <a:gs pos="0">
                      <a:srgbClr val="012D86"/>
                    </a:gs>
                    <a:gs pos="100000">
                      <a:srgbClr val="0E2557"/>
                    </a:gs>
                  </a:gsLst>
                  <a:lin scaled="0"/>
                </a:gradFill>
                <a:sym typeface="+mn-ea"/>
              </a:rPr>
              <a:t>现行税务环境及应对</a:t>
            </a:r>
            <a:endParaRPr lang="zh-CN" altLang="en-US" dirty="0"/>
          </a:p>
        </p:txBody>
      </p:sp>
      <p:sp>
        <p:nvSpPr>
          <p:cNvPr id="3" name="内容占位符 2"/>
          <p:cNvSpPr>
            <a:spLocks noGrp="1"/>
          </p:cNvSpPr>
          <p:nvPr>
            <p:ph idx="1"/>
          </p:nvPr>
        </p:nvSpPr>
        <p:spPr>
          <a:xfrm>
            <a:off x="1703512" y="1628799"/>
            <a:ext cx="4464496" cy="4602799"/>
          </a:xfrm>
        </p:spPr>
        <p:txBody>
          <a:bodyPr>
            <a:normAutofit fontScale="87500"/>
          </a:bodyPr>
          <a:lstStyle/>
          <a:p>
            <a:r>
              <a:rPr lang="zh-CN" altLang="en-US" sz="3100" dirty="0"/>
              <a:t>㈠金税四期与三期的“技术逻辑”变化</a:t>
            </a:r>
            <a:endParaRPr lang="en-US" altLang="zh-CN" sz="3100" dirty="0"/>
          </a:p>
          <a:p>
            <a:pPr lvl="1"/>
            <a:endParaRPr lang="en-US" altLang="zh-CN" dirty="0">
              <a:effectLst/>
              <a:latin typeface="黑体" panose="02010609060101010101" pitchFamily="49" charset="-122"/>
              <a:ea typeface="黑体" panose="02010609060101010101" pitchFamily="49" charset="-122"/>
            </a:endParaRPr>
          </a:p>
          <a:p>
            <a:pPr lvl="1"/>
            <a:r>
              <a:rPr lang="zh-CN" altLang="en-US" dirty="0">
                <a:effectLst/>
                <a:latin typeface="黑体" panose="02010609060101010101" pitchFamily="49" charset="-122"/>
                <a:ea typeface="黑体" panose="02010609060101010101" pitchFamily="49" charset="-122"/>
              </a:rPr>
              <a:t>从</a:t>
            </a:r>
            <a:r>
              <a:rPr lang="zh-CN" altLang="en-US" dirty="0">
                <a:solidFill>
                  <a:srgbClr val="7030A0"/>
                </a:solidFill>
                <a:effectLst/>
                <a:latin typeface="黑体" panose="02010609060101010101" pitchFamily="49" charset="-122"/>
                <a:ea typeface="黑体" panose="02010609060101010101" pitchFamily="49" charset="-122"/>
              </a:rPr>
              <a:t>“信息驱动”</a:t>
            </a:r>
            <a:r>
              <a:rPr lang="zh-CN" altLang="en-US" dirty="0">
                <a:effectLst/>
                <a:latin typeface="黑体" panose="02010609060101010101" pitchFamily="49" charset="-122"/>
                <a:ea typeface="黑体" panose="02010609060101010101" pitchFamily="49" charset="-122"/>
              </a:rPr>
              <a:t>到</a:t>
            </a:r>
            <a:r>
              <a:rPr lang="zh-CN" altLang="en-US" dirty="0">
                <a:solidFill>
                  <a:srgbClr val="7030A0"/>
                </a:solidFill>
                <a:effectLst/>
                <a:latin typeface="黑体" panose="02010609060101010101" pitchFamily="49" charset="-122"/>
                <a:ea typeface="黑体" panose="02010609060101010101" pitchFamily="49" charset="-122"/>
              </a:rPr>
              <a:t>“以数驱动”</a:t>
            </a:r>
            <a:r>
              <a:rPr lang="zh-CN" altLang="en-US" dirty="0">
                <a:effectLst/>
                <a:latin typeface="黑体" panose="02010609060101010101" pitchFamily="49" charset="-122"/>
                <a:ea typeface="黑体" panose="02010609060101010101" pitchFamily="49" charset="-122"/>
              </a:rPr>
              <a:t>转变，创新全面打造优质便捷的税费服务体系</a:t>
            </a:r>
            <a:endParaRPr lang="en-US" altLang="zh-CN" dirty="0">
              <a:effectLst/>
              <a:latin typeface="黑体" panose="02010609060101010101" pitchFamily="49" charset="-122"/>
              <a:ea typeface="黑体" panose="02010609060101010101" pitchFamily="49" charset="-122"/>
            </a:endParaRPr>
          </a:p>
          <a:p>
            <a:pPr lvl="1"/>
            <a:r>
              <a:rPr lang="zh-CN" altLang="en-US" dirty="0">
                <a:effectLst/>
                <a:latin typeface="黑体" panose="02010609060101010101" pitchFamily="49" charset="-122"/>
                <a:ea typeface="黑体" panose="02010609060101010101" pitchFamily="49" charset="-122"/>
              </a:rPr>
              <a:t>从</a:t>
            </a:r>
            <a:r>
              <a:rPr lang="zh-CN" altLang="en-US" dirty="0">
                <a:solidFill>
                  <a:srgbClr val="C00000"/>
                </a:solidFill>
                <a:effectLst/>
                <a:latin typeface="黑体" panose="02010609060101010101" pitchFamily="49" charset="-122"/>
                <a:ea typeface="黑体" panose="02010609060101010101" pitchFamily="49" charset="-122"/>
              </a:rPr>
              <a:t>“经验管税”</a:t>
            </a:r>
            <a:r>
              <a:rPr lang="zh-CN" altLang="en-US" dirty="0">
                <a:effectLst/>
                <a:latin typeface="黑体" panose="02010609060101010101" pitchFamily="49" charset="-122"/>
                <a:ea typeface="黑体" panose="02010609060101010101" pitchFamily="49" charset="-122"/>
              </a:rPr>
              <a:t>到</a:t>
            </a:r>
            <a:r>
              <a:rPr lang="zh-CN" altLang="en-US" dirty="0">
                <a:solidFill>
                  <a:srgbClr val="C00000"/>
                </a:solidFill>
                <a:effectLst/>
                <a:latin typeface="黑体" panose="02010609060101010101" pitchFamily="49" charset="-122"/>
                <a:ea typeface="黑体" panose="02010609060101010101" pitchFamily="49" charset="-122"/>
              </a:rPr>
              <a:t>“以数治税”</a:t>
            </a:r>
            <a:r>
              <a:rPr lang="zh-CN" altLang="en-US" dirty="0">
                <a:effectLst/>
                <a:latin typeface="黑体" panose="02010609060101010101" pitchFamily="49" charset="-122"/>
                <a:ea typeface="黑体" panose="02010609060101010101" pitchFamily="49" charset="-122"/>
              </a:rPr>
              <a:t>转变，建立新型税收监督体系</a:t>
            </a:r>
            <a:endParaRPr lang="en-US" altLang="zh-CN" dirty="0">
              <a:effectLst/>
              <a:latin typeface="黑体" panose="02010609060101010101" pitchFamily="49" charset="-122"/>
              <a:ea typeface="黑体" panose="02010609060101010101" pitchFamily="49" charset="-122"/>
            </a:endParaRPr>
          </a:p>
          <a:p>
            <a:pPr lvl="1"/>
            <a:r>
              <a:rPr lang="zh-CN" altLang="en-US" sz="2500" dirty="0">
                <a:solidFill>
                  <a:srgbClr val="7030A0"/>
                </a:solidFill>
                <a:effectLst/>
                <a:latin typeface="黑体" panose="02010609060101010101" pitchFamily="49" charset="-122"/>
                <a:ea typeface="黑体" panose="02010609060101010101" pitchFamily="49" charset="-122"/>
              </a:rPr>
              <a:t>整合党务政务业务</a:t>
            </a:r>
            <a:r>
              <a:rPr lang="zh-CN" altLang="en-US" dirty="0">
                <a:effectLst/>
                <a:latin typeface="黑体" panose="02010609060101010101" pitchFamily="49" charset="-122"/>
                <a:ea typeface="黑体" panose="02010609060101010101" pitchFamily="49" charset="-122"/>
              </a:rPr>
              <a:t>，打造智能高效的</a:t>
            </a:r>
            <a:r>
              <a:rPr lang="zh-CN" altLang="en-US" sz="2500" dirty="0">
                <a:solidFill>
                  <a:srgbClr val="C00000"/>
                </a:solidFill>
                <a:effectLst/>
                <a:latin typeface="黑体" panose="02010609060101010101" pitchFamily="49" charset="-122"/>
                <a:ea typeface="黑体" panose="02010609060101010101" pitchFamily="49" charset="-122"/>
              </a:rPr>
              <a:t>决策指挥体系</a:t>
            </a:r>
            <a:r>
              <a:rPr lang="zh-CN" altLang="en-US" dirty="0">
                <a:effectLst/>
                <a:latin typeface="黑体" panose="02010609060101010101" pitchFamily="49" charset="-122"/>
                <a:ea typeface="黑体" panose="02010609060101010101" pitchFamily="49" charset="-122"/>
              </a:rPr>
              <a:t>和科学标准的</a:t>
            </a:r>
            <a:r>
              <a:rPr lang="zh-CN" altLang="en-US" sz="2500" dirty="0">
                <a:solidFill>
                  <a:srgbClr val="C00000"/>
                </a:solidFill>
                <a:effectLst/>
                <a:latin typeface="黑体" panose="02010609060101010101" pitchFamily="49" charset="-122"/>
                <a:ea typeface="黑体" panose="02010609060101010101" pitchFamily="49" charset="-122"/>
              </a:rPr>
              <a:t>信息化管理体系</a:t>
            </a:r>
            <a:r>
              <a:rPr lang="zh-CN" altLang="en-US" dirty="0">
                <a:effectLst/>
                <a:latin typeface="黑体" panose="02010609060101010101" pitchFamily="49" charset="-122"/>
                <a:ea typeface="黑体" panose="02010609060101010101" pitchFamily="49" charset="-122"/>
              </a:rPr>
              <a:t>。</a:t>
            </a:r>
            <a:endParaRPr lang="zh-CN" altLang="en-US" dirty="0">
              <a:effectLst/>
              <a:latin typeface="黑体" panose="02010609060101010101" pitchFamily="49" charset="-122"/>
              <a:ea typeface="黑体" panose="02010609060101010101" pitchFamily="49" charset="-122"/>
            </a:endParaRPr>
          </a:p>
        </p:txBody>
      </p:sp>
      <p:sp>
        <p:nvSpPr>
          <p:cNvPr id="4" name="灯片编号占位符 3"/>
          <p:cNvSpPr>
            <a:spLocks noGrp="1"/>
          </p:cNvSpPr>
          <p:nvPr>
            <p:ph type="sldNum" sz="quarter" idx="12"/>
          </p:nvPr>
        </p:nvSpPr>
        <p:spPr/>
        <p:txBody>
          <a:bodyPr/>
          <a:lstStyle/>
          <a:p>
            <a:fld id="{E7ACD6DC-DBA0-41E3-A618-66034C9E3A45}" type="slidenum">
              <a:rPr lang="zh-CN" altLang="en-US" smtClean="0"/>
            </a:fld>
            <a:endParaRPr lang="zh-CN" altLang="en-US"/>
          </a:p>
        </p:txBody>
      </p:sp>
      <p:graphicFrame>
        <p:nvGraphicFramePr>
          <p:cNvPr id="8" name="表格 5"/>
          <p:cNvGraphicFramePr>
            <a:graphicFrameLocks noGrp="1"/>
          </p:cNvGraphicFramePr>
          <p:nvPr/>
        </p:nvGraphicFramePr>
        <p:xfrm>
          <a:off x="1703512" y="1628799"/>
          <a:ext cx="4464050" cy="4608195"/>
        </p:xfrm>
        <a:graphic>
          <a:graphicData uri="http://schemas.openxmlformats.org/drawingml/2006/table">
            <a:tbl>
              <a:tblPr firstRow="1" bandRow="1">
                <a:tableStyleId>{00A15C55-8517-42AA-B614-E9B94910E393}</a:tableStyleId>
              </a:tblPr>
              <a:tblGrid>
                <a:gridCol w="806450"/>
                <a:gridCol w="875030"/>
                <a:gridCol w="1986915"/>
                <a:gridCol w="795655"/>
              </a:tblGrid>
              <a:tr h="649605">
                <a:tc>
                  <a:txBody>
                    <a:bodyPr/>
                    <a:lstStyle/>
                    <a:p>
                      <a:r>
                        <a:rPr lang="zh-CN" altLang="en-US" dirty="0"/>
                        <a:t>工程名称</a:t>
                      </a:r>
                      <a:endParaRPr lang="zh-CN" altLang="en-US" dirty="0"/>
                    </a:p>
                  </a:txBody>
                  <a:tcPr anchor="ctr"/>
                </a:tc>
                <a:tc>
                  <a:txBody>
                    <a:bodyPr/>
                    <a:lstStyle/>
                    <a:p>
                      <a:r>
                        <a:rPr lang="zh-CN" altLang="en-US" dirty="0"/>
                        <a:t>期间</a:t>
                      </a:r>
                      <a:endParaRPr lang="zh-CN" altLang="en-US" dirty="0"/>
                    </a:p>
                  </a:txBody>
                  <a:tcPr anchor="ctr"/>
                </a:tc>
                <a:tc>
                  <a:txBody>
                    <a:bodyPr/>
                    <a:lstStyle/>
                    <a:p>
                      <a:r>
                        <a:rPr lang="zh-CN" altLang="en-US" dirty="0"/>
                        <a:t>建设内容</a:t>
                      </a:r>
                      <a:endParaRPr lang="zh-CN" altLang="en-US" dirty="0"/>
                    </a:p>
                  </a:txBody>
                  <a:tcPr anchor="ctr"/>
                </a:tc>
                <a:tc>
                  <a:txBody>
                    <a:bodyPr/>
                    <a:lstStyle/>
                    <a:p>
                      <a:r>
                        <a:rPr lang="zh-CN" altLang="en-US" dirty="0"/>
                        <a:t>建设阶段</a:t>
                      </a:r>
                      <a:endParaRPr lang="zh-CN" altLang="en-US" dirty="0"/>
                    </a:p>
                  </a:txBody>
                  <a:tcPr anchor="ctr"/>
                </a:tc>
              </a:tr>
              <a:tr h="835025">
                <a:tc>
                  <a:txBody>
                    <a:bodyPr/>
                    <a:lstStyle/>
                    <a:p>
                      <a:r>
                        <a:rPr lang="zh-CN" altLang="en-US" dirty="0"/>
                        <a:t>金税一期</a:t>
                      </a:r>
                      <a:endParaRPr lang="zh-CN" altLang="en-US" dirty="0"/>
                    </a:p>
                  </a:txBody>
                  <a:tcPr anchor="ctr"/>
                </a:tc>
                <a:tc>
                  <a:txBody>
                    <a:bodyPr/>
                    <a:lstStyle/>
                    <a:p>
                      <a:r>
                        <a:rPr lang="en-US" altLang="zh-CN" sz="1600" dirty="0"/>
                        <a:t>1994-1998</a:t>
                      </a:r>
                      <a:endParaRPr lang="zh-CN" altLang="en-US" sz="1600" dirty="0"/>
                    </a:p>
                  </a:txBody>
                  <a:tcPr anchor="ctr"/>
                </a:tc>
                <a:tc>
                  <a:txBody>
                    <a:bodyPr/>
                    <a:lstStyle/>
                    <a:p>
                      <a:r>
                        <a:rPr lang="zh-CN" altLang="en-US" sz="1600" dirty="0"/>
                        <a:t>增值税交叉稽核系统和增值税防伪税控系统</a:t>
                      </a:r>
                      <a:endParaRPr lang="zh-CN" altLang="en-US" sz="1600" dirty="0"/>
                    </a:p>
                  </a:txBody>
                  <a:tcPr anchor="ctr"/>
                </a:tc>
                <a:tc>
                  <a:txBody>
                    <a:bodyPr/>
                    <a:lstStyle/>
                    <a:p>
                      <a:r>
                        <a:rPr lang="zh-CN" altLang="en-US" dirty="0"/>
                        <a:t>经验管税</a:t>
                      </a:r>
                      <a:endParaRPr lang="zh-CN" altLang="en-US" dirty="0"/>
                    </a:p>
                  </a:txBody>
                  <a:tcPr anchor="ctr"/>
                </a:tc>
              </a:tr>
              <a:tr h="958215">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dirty="0"/>
                        <a:t>金税二期</a:t>
                      </a:r>
                      <a:endParaRPr lang="zh-CN" altLang="en-US" dirty="0"/>
                    </a:p>
                  </a:txBody>
                  <a:tcPr anchor="ctr"/>
                </a:tc>
                <a:tc>
                  <a:txBody>
                    <a:bodyPr/>
                    <a:lstStyle/>
                    <a:p>
                      <a:r>
                        <a:rPr lang="en-US" altLang="zh-CN" sz="1600" dirty="0"/>
                        <a:t>1998-2003</a:t>
                      </a:r>
                      <a:endParaRPr lang="zh-CN" altLang="en-US" sz="1600" dirty="0"/>
                    </a:p>
                  </a:txBody>
                  <a:tcPr anchor="ctr"/>
                </a:tc>
                <a:tc>
                  <a:txBody>
                    <a:bodyPr/>
                    <a:lstStyle/>
                    <a:p>
                      <a:r>
                        <a:rPr lang="zh-CN" altLang="en-US" sz="1400" dirty="0"/>
                        <a:t>防伪税控发票、防伪税控认证、增值税稽核、发票协查信息管理四个子系统</a:t>
                      </a:r>
                      <a:endParaRPr lang="zh-CN" altLang="en-US" sz="1400" dirty="0"/>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dirty="0"/>
                        <a:t>经验管税</a:t>
                      </a:r>
                      <a:endParaRPr lang="zh-CN" altLang="en-US" dirty="0"/>
                    </a:p>
                    <a:p>
                      <a:endParaRPr lang="zh-CN" altLang="en-US" dirty="0"/>
                    </a:p>
                  </a:txBody>
                  <a:tcPr anchor="ctr"/>
                </a:tc>
              </a:tr>
              <a:tr h="1082675">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dirty="0"/>
                        <a:t>金税三期</a:t>
                      </a:r>
                      <a:endParaRPr lang="zh-CN" altLang="en-US" dirty="0"/>
                    </a:p>
                  </a:txBody>
                  <a:tcPr anchor="ctr"/>
                </a:tc>
                <a:tc>
                  <a:txBody>
                    <a:bodyPr/>
                    <a:lstStyle/>
                    <a:p>
                      <a:r>
                        <a:rPr lang="en-US" altLang="zh-CN" sz="1600" dirty="0"/>
                        <a:t>2008-</a:t>
                      </a:r>
                      <a:r>
                        <a:rPr lang="zh-CN" altLang="en-US" sz="1600" dirty="0"/>
                        <a:t>至今</a:t>
                      </a:r>
                      <a:endParaRPr lang="zh-CN" altLang="en-US" sz="1600" dirty="0"/>
                    </a:p>
                  </a:txBody>
                  <a:tcPr anchor="ctr"/>
                </a:tc>
                <a:tc>
                  <a:txBody>
                    <a:bodyPr/>
                    <a:lstStyle/>
                    <a:p>
                      <a:r>
                        <a:rPr lang="zh-CN" altLang="en-US" sz="1600" dirty="0"/>
                        <a:t>一个平台、两级处理、三个覆盖、四个系统</a:t>
                      </a:r>
                      <a:endParaRPr lang="en-US" altLang="zh-CN" sz="1600" dirty="0"/>
                    </a:p>
                    <a:p>
                      <a:endParaRPr lang="zh-CN" altLang="en-US" sz="1600" dirty="0"/>
                    </a:p>
                  </a:txBody>
                  <a:tcPr anchor="ctr"/>
                </a:tc>
                <a:tc>
                  <a:txBody>
                    <a:bodyPr/>
                    <a:lstStyle/>
                    <a:p>
                      <a:r>
                        <a:rPr lang="zh-CN" altLang="en-US" dirty="0"/>
                        <a:t>以票管税</a:t>
                      </a:r>
                      <a:endParaRPr lang="zh-CN" altLang="en-US" dirty="0"/>
                    </a:p>
                  </a:txBody>
                  <a:tcPr anchor="ctr"/>
                </a:tc>
              </a:tr>
              <a:tr h="1082675">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dirty="0"/>
                        <a:t>金税四期</a:t>
                      </a:r>
                      <a:endParaRPr lang="zh-CN" altLang="en-US" dirty="0"/>
                    </a:p>
                  </a:txBody>
                  <a:tcPr anchor="ctr"/>
                </a:tc>
                <a:tc>
                  <a:txBody>
                    <a:bodyPr/>
                    <a:lstStyle/>
                    <a:p>
                      <a:r>
                        <a:rPr lang="en-US" altLang="zh-CN" sz="1600" dirty="0"/>
                        <a:t>2021</a:t>
                      </a:r>
                      <a:r>
                        <a:rPr lang="zh-CN" altLang="en-US" sz="1600" dirty="0"/>
                        <a:t>年</a:t>
                      </a:r>
                      <a:r>
                        <a:rPr lang="en-US" altLang="zh-CN" sz="1600" dirty="0"/>
                        <a:t>9</a:t>
                      </a:r>
                      <a:r>
                        <a:rPr lang="zh-CN" altLang="en-US" sz="1600" dirty="0"/>
                        <a:t>月</a:t>
                      </a:r>
                      <a:endParaRPr lang="zh-CN" altLang="en-US" sz="1600" dirty="0"/>
                    </a:p>
                  </a:txBody>
                  <a:tcPr anchor="ctr"/>
                </a:tc>
                <a:tc>
                  <a:txBody>
                    <a:bodyPr/>
                    <a:lstStyle/>
                    <a:p>
                      <a:r>
                        <a:rPr lang="zh-CN" altLang="en-US" sz="1600" dirty="0"/>
                        <a:t>发票电子化改革（发票云）</a:t>
                      </a:r>
                      <a:endParaRPr lang="en-US" altLang="zh-CN" sz="1600" dirty="0"/>
                    </a:p>
                    <a:p>
                      <a:r>
                        <a:rPr lang="zh-CN" altLang="en-US" sz="1600" dirty="0"/>
                        <a:t>推进智慧税务（电子税务局）建设</a:t>
                      </a:r>
                      <a:endParaRPr lang="zh-CN" altLang="en-US" sz="1600" dirty="0"/>
                    </a:p>
                  </a:txBody>
                  <a:tcPr anchor="ctr"/>
                </a:tc>
                <a:tc>
                  <a:txBody>
                    <a:bodyPr/>
                    <a:lstStyle/>
                    <a:p>
                      <a:r>
                        <a:rPr lang="zh-CN" altLang="en-US" dirty="0"/>
                        <a:t>以数治税</a:t>
                      </a:r>
                      <a:endParaRPr lang="zh-CN" altLang="en-US" dirty="0"/>
                    </a:p>
                  </a:txBody>
                  <a:tcPr anchor="ctr"/>
                </a:tc>
              </a:tr>
            </a:tbl>
          </a:graphicData>
        </a:graphic>
      </p:graphicFrame>
      <p:sp>
        <p:nvSpPr>
          <p:cNvPr id="6" name="文本框 5"/>
          <p:cNvSpPr txBox="1"/>
          <p:nvPr/>
        </p:nvSpPr>
        <p:spPr>
          <a:xfrm>
            <a:off x="816610" y="1033780"/>
            <a:ext cx="5622925" cy="460375"/>
          </a:xfrm>
          <a:prstGeom prst="rect">
            <a:avLst/>
          </a:prstGeom>
          <a:noFill/>
        </p:spPr>
        <p:txBody>
          <a:bodyPr wrap="square" rtlCol="0">
            <a:spAutoFit/>
          </a:bodyPr>
          <a:p>
            <a:r>
              <a:rPr lang="zh-CN" altLang="en-US" sz="2400" b="1">
                <a:gradFill>
                  <a:gsLst>
                    <a:gs pos="0">
                      <a:srgbClr val="012D86"/>
                    </a:gs>
                    <a:gs pos="100000">
                      <a:srgbClr val="0E2557"/>
                    </a:gs>
                  </a:gsLst>
                  <a:lin scaled="0"/>
                </a:gradFill>
                <a:uFillTx/>
                <a:latin typeface="宋体" panose="02010600030101010101" pitchFamily="2" charset="-122"/>
                <a:ea typeface="华文中宋" panose="02010600040101010101" charset="-122"/>
              </a:rPr>
              <a:t>（二）金税工程</a:t>
            </a:r>
            <a:endParaRPr lang="zh-CN" altLang="en-US" sz="2400" b="1">
              <a:gradFill>
                <a:gsLst>
                  <a:gs pos="0">
                    <a:srgbClr val="012D86"/>
                  </a:gs>
                  <a:gs pos="100000">
                    <a:srgbClr val="0E2557"/>
                  </a:gs>
                </a:gsLst>
                <a:lin scaled="0"/>
              </a:gradFill>
              <a:uFillTx/>
              <a:latin typeface="宋体" panose="02010600030101010101" pitchFamily="2" charset="-122"/>
              <a:ea typeface="华文中宋" panose="020106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1000"/>
                                        <p:tgtEl>
                                          <p:spTgt spid="8"/>
                                        </p:tgtEl>
                                      </p:cBhvr>
                                    </p:animEffect>
                                    <p:set>
                                      <p:cBhvr>
                                        <p:cTn id="7" dur="1" fill="hold">
                                          <p:stCondLst>
                                            <p:cond delay="9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gradFill>
                  <a:gsLst>
                    <a:gs pos="0">
                      <a:srgbClr val="012D86"/>
                    </a:gs>
                    <a:gs pos="100000">
                      <a:srgbClr val="0E2557"/>
                    </a:gs>
                  </a:gsLst>
                  <a:lin scaled="0"/>
                </a:gradFill>
                <a:sym typeface="+mn-ea"/>
              </a:rPr>
              <a:t>现行税务环境及应对</a:t>
            </a:r>
            <a:endParaRPr lang="zh-CN" altLang="en-US"/>
          </a:p>
        </p:txBody>
      </p:sp>
      <p:sp>
        <p:nvSpPr>
          <p:cNvPr id="3" name="内容占位符 2"/>
          <p:cNvSpPr>
            <a:spLocks noGrp="1"/>
          </p:cNvSpPr>
          <p:nvPr>
            <p:ph idx="1"/>
          </p:nvPr>
        </p:nvSpPr>
        <p:spPr/>
        <p:txBody>
          <a:bodyPr/>
          <a:p>
            <a:r>
              <a:rPr lang="zh-CN" altLang="en-US">
                <a:gradFill>
                  <a:gsLst>
                    <a:gs pos="0">
                      <a:srgbClr val="012D86"/>
                    </a:gs>
                    <a:gs pos="100000">
                      <a:srgbClr val="0E2557"/>
                    </a:gs>
                  </a:gsLst>
                  <a:lin scaled="0"/>
                </a:gradFill>
              </a:rPr>
              <a:t>（三）税收征管改革</a:t>
            </a:r>
            <a:endParaRPr lang="zh-CN" altLang="en-US">
              <a:gradFill>
                <a:gsLst>
                  <a:gs pos="0">
                    <a:srgbClr val="012D86"/>
                  </a:gs>
                  <a:gs pos="100000">
                    <a:srgbClr val="0E2557"/>
                  </a:gs>
                </a:gsLst>
                <a:lin scaled="0"/>
              </a:gradFill>
            </a:endParaRPr>
          </a:p>
          <a:p>
            <a:r>
              <a:rPr lang="en-US" altLang="zh-CN">
                <a:solidFill>
                  <a:schemeClr val="tx1"/>
                </a:solidFill>
              </a:rPr>
              <a:t>1.</a:t>
            </a:r>
            <a:r>
              <a:rPr lang="zh-CN" altLang="en-US">
                <a:solidFill>
                  <a:schemeClr val="tx1"/>
                </a:solidFill>
              </a:rPr>
              <a:t>发票管理改革</a:t>
            </a:r>
            <a:endParaRPr lang="zh-CN" altLang="en-US">
              <a:solidFill>
                <a:schemeClr val="tx1"/>
              </a:solidFill>
            </a:endParaRPr>
          </a:p>
          <a:p>
            <a:r>
              <a:rPr lang="zh-CN" altLang="en-US" spc="150">
                <a:latin typeface="华文中宋" panose="02010600040101010101" charset="-122"/>
                <a:sym typeface="+mn-ea"/>
              </a:rPr>
              <a:t>以</a:t>
            </a:r>
            <a:r>
              <a:rPr lang="zh-CN" altLang="en-US" spc="150">
                <a:solidFill>
                  <a:srgbClr val="FF0000"/>
                </a:solidFill>
                <a:latin typeface="华文中宋" panose="02010600040101010101" charset="-122"/>
                <a:sym typeface="+mn-ea"/>
              </a:rPr>
              <a:t>发票电子化改革</a:t>
            </a:r>
            <a:r>
              <a:rPr lang="zh-CN" altLang="en-US" spc="150">
                <a:latin typeface="华文中宋" panose="02010600040101010101" charset="-122"/>
                <a:sym typeface="+mn-ea"/>
              </a:rPr>
              <a:t>为突破口</a:t>
            </a:r>
            <a:endParaRPr lang="zh-CN" altLang="en-US" spc="150">
              <a:latin typeface="华文中宋" panose="02010600040101010101" charset="-122"/>
              <a:sym typeface="+mn-ea"/>
            </a:endParaRPr>
          </a:p>
          <a:p>
            <a:r>
              <a:rPr lang="zh-CN" altLang="en-US">
                <a:sym typeface="+mn-ea"/>
              </a:rPr>
              <a:t>发票形态：纸质</a:t>
            </a:r>
            <a:r>
              <a:rPr lang="en-US" altLang="zh-CN">
                <a:sym typeface="+mn-ea"/>
              </a:rPr>
              <a:t>           </a:t>
            </a:r>
            <a:r>
              <a:rPr lang="zh-CN" altLang="en-US">
                <a:sym typeface="+mn-ea"/>
              </a:rPr>
              <a:t>电子发票</a:t>
            </a:r>
            <a:r>
              <a:rPr lang="en-US" altLang="zh-CN">
                <a:sym typeface="+mn-ea"/>
              </a:rPr>
              <a:t>         </a:t>
            </a:r>
            <a:r>
              <a:rPr lang="zh-CN" altLang="en-US">
                <a:sym typeface="+mn-ea"/>
              </a:rPr>
              <a:t>数电发票</a:t>
            </a:r>
            <a:endParaRPr lang="zh-CN" altLang="en-US">
              <a:solidFill>
                <a:schemeClr val="tx1"/>
              </a:solidFill>
            </a:endParaRPr>
          </a:p>
          <a:p>
            <a:r>
              <a:rPr lang="zh-CN" altLang="en-US">
                <a:sym typeface="+mn-ea"/>
              </a:rPr>
              <a:t>发票开具：手工</a:t>
            </a:r>
            <a:r>
              <a:rPr lang="en-US" altLang="zh-CN">
                <a:sym typeface="+mn-ea"/>
              </a:rPr>
              <a:t>           </a:t>
            </a:r>
            <a:r>
              <a:rPr lang="zh-CN" altLang="en-US">
                <a:sym typeface="+mn-ea"/>
              </a:rPr>
              <a:t>税控设备</a:t>
            </a:r>
            <a:r>
              <a:rPr lang="en-US" altLang="zh-CN">
                <a:sym typeface="+mn-ea"/>
              </a:rPr>
              <a:t>         </a:t>
            </a:r>
            <a:r>
              <a:rPr lang="zh-CN" altLang="en-US">
                <a:sym typeface="+mn-ea"/>
              </a:rPr>
              <a:t>电子发票服务平台（电子税务局）</a:t>
            </a:r>
            <a:endParaRPr lang="zh-CN" altLang="en-US">
              <a:solidFill>
                <a:schemeClr val="tx1"/>
              </a:solidFill>
            </a:endParaRPr>
          </a:p>
          <a:p>
            <a:r>
              <a:rPr lang="zh-CN" altLang="en-US">
                <a:sym typeface="+mn-ea"/>
              </a:rPr>
              <a:t>发票关联：线下</a:t>
            </a:r>
            <a:r>
              <a:rPr lang="en-US" altLang="zh-CN">
                <a:sym typeface="+mn-ea"/>
              </a:rPr>
              <a:t>           </a:t>
            </a:r>
            <a:r>
              <a:rPr lang="zh-CN" altLang="en-US">
                <a:sym typeface="+mn-ea"/>
              </a:rPr>
              <a:t>线上</a:t>
            </a:r>
            <a:endParaRPr lang="zh-CN" altLang="en-US">
              <a:sym typeface="+mn-ea"/>
            </a:endParaRPr>
          </a:p>
          <a:p>
            <a:r>
              <a:rPr lang="en-US" altLang="zh-CN">
                <a:solidFill>
                  <a:schemeClr val="tx1"/>
                </a:solidFill>
              </a:rPr>
              <a:t>2.</a:t>
            </a:r>
            <a:r>
              <a:rPr lang="zh-CN" altLang="en-US">
                <a:solidFill>
                  <a:schemeClr val="tx1"/>
                </a:solidFill>
              </a:rPr>
              <a:t>智慧税务</a:t>
            </a:r>
            <a:endParaRPr lang="zh-CN" altLang="en-US">
              <a:solidFill>
                <a:schemeClr val="tx1"/>
              </a:solidFill>
            </a:endParaRPr>
          </a:p>
          <a:p>
            <a:r>
              <a:rPr lang="zh-CN" altLang="en-US" spc="150">
                <a:latin typeface="华文中宋" panose="02010600040101010101" charset="-122"/>
                <a:sym typeface="+mn-ea"/>
              </a:rPr>
              <a:t>以税收大数据为驱动力的具有高集成功能、高安全性能、高应用效能的</a:t>
            </a:r>
            <a:r>
              <a:rPr lang="zh-CN" altLang="en-US" spc="150">
                <a:solidFill>
                  <a:srgbClr val="FF0000"/>
                </a:solidFill>
                <a:latin typeface="华文中宋" panose="02010600040101010101" charset="-122"/>
                <a:sym typeface="+mn-ea"/>
              </a:rPr>
              <a:t>智慧税务</a:t>
            </a:r>
            <a:endParaRPr lang="zh-CN" altLang="en-US" spc="150">
              <a:solidFill>
                <a:srgbClr val="FF0000"/>
              </a:solidFill>
              <a:latin typeface="华文中宋" panose="02010600040101010101" charset="-122"/>
              <a:sym typeface="+mn-ea"/>
            </a:endParaRPr>
          </a:p>
          <a:p>
            <a:r>
              <a:rPr lang="zh-CN" altLang="en-US">
                <a:solidFill>
                  <a:schemeClr val="tx1"/>
                </a:solidFill>
              </a:rPr>
              <a:t>形成</a:t>
            </a:r>
            <a:r>
              <a:rPr lang="zh-CN" altLang="en-US">
                <a:solidFill>
                  <a:srgbClr val="FF0000"/>
                </a:solidFill>
              </a:rPr>
              <a:t>新的征管体系</a:t>
            </a:r>
            <a:endParaRPr lang="zh-CN" altLang="en-US">
              <a:solidFill>
                <a:srgbClr val="FF0000"/>
              </a:solidFill>
            </a:endParaRPr>
          </a:p>
        </p:txBody>
      </p:sp>
      <p:sp>
        <p:nvSpPr>
          <p:cNvPr id="4" name="箭头: 右 3"/>
          <p:cNvSpPr/>
          <p:nvPr>
            <p:custDataLst>
              <p:tags r:id="rId1"/>
            </p:custDataLst>
          </p:nvPr>
        </p:nvSpPr>
        <p:spPr>
          <a:xfrm>
            <a:off x="3231515" y="2397125"/>
            <a:ext cx="886460" cy="12636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箭头: 右 3"/>
          <p:cNvSpPr/>
          <p:nvPr>
            <p:custDataLst>
              <p:tags r:id="rId2"/>
            </p:custDataLst>
          </p:nvPr>
        </p:nvSpPr>
        <p:spPr>
          <a:xfrm>
            <a:off x="3231515" y="2905125"/>
            <a:ext cx="886460" cy="12636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箭头: 右 3"/>
          <p:cNvSpPr/>
          <p:nvPr>
            <p:custDataLst>
              <p:tags r:id="rId3"/>
            </p:custDataLst>
          </p:nvPr>
        </p:nvSpPr>
        <p:spPr>
          <a:xfrm>
            <a:off x="5968365" y="2397760"/>
            <a:ext cx="886460" cy="12636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箭头: 右 3"/>
          <p:cNvSpPr/>
          <p:nvPr>
            <p:custDataLst>
              <p:tags r:id="rId4"/>
            </p:custDataLst>
          </p:nvPr>
        </p:nvSpPr>
        <p:spPr>
          <a:xfrm>
            <a:off x="5968365" y="2905125"/>
            <a:ext cx="886460" cy="12636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箭头: 右 3"/>
          <p:cNvSpPr/>
          <p:nvPr>
            <p:custDataLst>
              <p:tags r:id="rId5"/>
            </p:custDataLst>
          </p:nvPr>
        </p:nvSpPr>
        <p:spPr>
          <a:xfrm>
            <a:off x="3231515" y="3293110"/>
            <a:ext cx="886460" cy="12636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ppt_x</p:attrName>
                                        </p:attrNameLst>
                                      </p:cBhvr>
                                      <p:tavLst>
                                        <p:tav tm="0">
                                          <p:val>
                                            <p:strVal val="#ppt_x-.2"/>
                                          </p:val>
                                        </p:tav>
                                        <p:tav tm="100000">
                                          <p:val>
                                            <p:strVal val="#ppt_x"/>
                                          </p:val>
                                        </p:tav>
                                      </p:tavLst>
                                    </p:anim>
                                    <p:anim calcmode="lin" valueType="num">
                                      <p:cBhvr>
                                        <p:cTn id="8"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9" dur="10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1000" fill="hold"/>
                                        <p:tgtEl>
                                          <p:spTgt spid="6"/>
                                        </p:tgtEl>
                                        <p:attrNameLst>
                                          <p:attrName>ppt_x</p:attrName>
                                        </p:attrNameLst>
                                      </p:cBhvr>
                                      <p:tavLst>
                                        <p:tav tm="0">
                                          <p:val>
                                            <p:strVal val="#ppt_x-.2"/>
                                          </p:val>
                                        </p:tav>
                                        <p:tav tm="100000">
                                          <p:val>
                                            <p:strVal val="#ppt_x"/>
                                          </p:val>
                                        </p:tav>
                                      </p:tavLst>
                                    </p:anim>
                                    <p:anim calcmode="lin" valueType="num">
                                      <p:cBhvr>
                                        <p:cTn id="15"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16" dur="10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1000" fill="hold"/>
                                        <p:tgtEl>
                                          <p:spTgt spid="7"/>
                                        </p:tgtEl>
                                        <p:attrNameLst>
                                          <p:attrName>ppt_x</p:attrName>
                                        </p:attrNameLst>
                                      </p:cBhvr>
                                      <p:tavLst>
                                        <p:tav tm="0">
                                          <p:val>
                                            <p:strVal val="#ppt_x-.2"/>
                                          </p:val>
                                        </p:tav>
                                        <p:tav tm="100000">
                                          <p:val>
                                            <p:strVal val="#ppt_x"/>
                                          </p:val>
                                        </p:tav>
                                      </p:tavLst>
                                    </p:anim>
                                    <p:anim calcmode="lin" valueType="num">
                                      <p:cBhvr>
                                        <p:cTn id="22"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23" dur="10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p:cTn id="28" dur="1000" fill="hold"/>
                                        <p:tgtEl>
                                          <p:spTgt spid="8"/>
                                        </p:tgtEl>
                                        <p:attrNameLst>
                                          <p:attrName>ppt_x</p:attrName>
                                        </p:attrNameLst>
                                      </p:cBhvr>
                                      <p:tavLst>
                                        <p:tav tm="0">
                                          <p:val>
                                            <p:strVal val="#ppt_x-.2"/>
                                          </p:val>
                                        </p:tav>
                                        <p:tav tm="100000">
                                          <p:val>
                                            <p:strVal val="#ppt_x"/>
                                          </p:val>
                                        </p:tav>
                                      </p:tavLst>
                                    </p:anim>
                                    <p:anim calcmode="lin" valueType="num">
                                      <p:cBhvr>
                                        <p:cTn id="29"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30" dur="1000"/>
                                        <p:tgtEl>
                                          <p:spTgt spid="8"/>
                                        </p:tgtEl>
                                      </p:cBhvr>
                                    </p:animEffect>
                                  </p:childTnLst>
                                </p:cTn>
                              </p:par>
                            </p:childTnLst>
                          </p:cTn>
                        </p:par>
                      </p:childTnLst>
                    </p:cTn>
                  </p:par>
                  <p:par>
                    <p:cTn id="31" fill="hold">
                      <p:stCondLst>
                        <p:cond delay="indefinite"/>
                      </p:stCondLst>
                      <p:childTnLst>
                        <p:par>
                          <p:cTn id="32" fill="hold">
                            <p:stCondLst>
                              <p:cond delay="0"/>
                            </p:stCondLst>
                            <p:childTnLst>
                              <p:par>
                                <p:cTn id="33" presetID="29" presetClass="entr" presetSubtype="0"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p:cTn id="35" dur="1000" fill="hold"/>
                                        <p:tgtEl>
                                          <p:spTgt spid="9"/>
                                        </p:tgtEl>
                                        <p:attrNameLst>
                                          <p:attrName>ppt_x</p:attrName>
                                        </p:attrNameLst>
                                      </p:cBhvr>
                                      <p:tavLst>
                                        <p:tav tm="0">
                                          <p:val>
                                            <p:strVal val="#ppt_x-.2"/>
                                          </p:val>
                                        </p:tav>
                                        <p:tav tm="100000">
                                          <p:val>
                                            <p:strVal val="#ppt_x"/>
                                          </p:val>
                                        </p:tav>
                                      </p:tavLst>
                                    </p:anim>
                                    <p:anim calcmode="lin" valueType="num">
                                      <p:cBhvr>
                                        <p:cTn id="36" dur="1000" fill="hold"/>
                                        <p:tgtEl>
                                          <p:spTgt spid="9"/>
                                        </p:tgtEl>
                                        <p:attrNameLst>
                                          <p:attrName>ppt_y</p:attrName>
                                        </p:attrNameLst>
                                      </p:cBhvr>
                                      <p:tavLst>
                                        <p:tav tm="0">
                                          <p:val>
                                            <p:strVal val="#ppt_y"/>
                                          </p:val>
                                        </p:tav>
                                        <p:tav tm="100000">
                                          <p:val>
                                            <p:strVal val="#ppt_y"/>
                                          </p:val>
                                        </p:tav>
                                      </p:tavLst>
                                    </p:anim>
                                    <p:animEffect transition="in" filter="wipe(right)" prLst="gradientSize: 0.1">
                                      <p:cBhvr>
                                        <p:cTn id="37"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4" grpId="1" animBg="1"/>
      <p:bldP spid="6" grpId="0" bldLvl="0" animBg="1"/>
      <p:bldP spid="6" grpId="1" animBg="1"/>
      <p:bldP spid="7" grpId="0" bldLvl="0" animBg="1"/>
      <p:bldP spid="7" grpId="1" animBg="1"/>
      <p:bldP spid="8" grpId="0" bldLvl="0" animBg="1"/>
      <p:bldP spid="8" grpId="1" animBg="1"/>
      <p:bldP spid="9" grpId="0" bldLvl="0" animBg="1"/>
      <p:bldP spid="9" grpId="1" animBg="1"/>
    </p:bldLst>
  </p:timing>
</p:sld>
</file>

<file path=ppt/tags/tag1.xml><?xml version="1.0" encoding="utf-8"?>
<p:tagLst xmlns:p="http://schemas.openxmlformats.org/presentationml/2006/main">
  <p:tag name="KSO_WM_UNIT_TABLE_BEAUTIFY" val="smartTable{84d15af3-b54a-413d-a44e-9c928cfe53c1}"/>
  <p:tag name="TABLE_ENDDRAG_ORIGIN_RECT" val="867*106"/>
  <p:tag name="TABLE_ENDDRAG_RECT" val="49*324*867*106"/>
</p:tagLst>
</file>

<file path=ppt/tags/tag10.xml><?xml version="1.0" encoding="utf-8"?>
<p:tagLst xmlns:p="http://schemas.openxmlformats.org/presentationml/2006/main">
  <p:tag name="KSO_WM_UNIT_TEXT_PART_ID_V2" val="a-3-1"/>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205103_1*a*1"/>
  <p:tag name="KSO_WM_TEMPLATE_CATEGORY" val="diagram"/>
  <p:tag name="KSO_WM_TEMPLATE_INDEX" val="20205103"/>
  <p:tag name="KSO_WM_UNIT_LAYERLEVEL" val="1"/>
  <p:tag name="KSO_WM_TAG_VERSION" val="1.0"/>
  <p:tag name="KSO_WM_BEAUTIFY_FLAG" val="#wm#"/>
  <p:tag name="KSO_WM_UNIT_PRESET_TEXT" val="单击此处可添加大标题内容"/>
</p:tagLst>
</file>

<file path=ppt/tags/tag11.xml><?xml version="1.0" encoding="utf-8"?>
<p:tagLst xmlns:p="http://schemas.openxmlformats.org/presentationml/2006/main">
  <p:tag name="KSO_WM_UNIT_TEXT_PART_ID_V2" val="a-3-1"/>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205103_1*a*1"/>
  <p:tag name="KSO_WM_TEMPLATE_CATEGORY" val="diagram"/>
  <p:tag name="KSO_WM_TEMPLATE_INDEX" val="20205103"/>
  <p:tag name="KSO_WM_UNIT_LAYERLEVEL" val="1"/>
  <p:tag name="KSO_WM_TAG_VERSION" val="1.0"/>
  <p:tag name="KSO_WM_BEAUTIFY_FLAG" val="#wm#"/>
  <p:tag name="KSO_WM_UNIT_PRESET_TEXT" val="单击此处可添加大标题内容"/>
</p:tagLst>
</file>

<file path=ppt/tags/tag12.xml><?xml version="1.0" encoding="utf-8"?>
<p:tagLst xmlns:p="http://schemas.openxmlformats.org/presentationml/2006/main">
  <p:tag name="KSO_WM_UNIT_TEXT_PART_ID_V2" val="a-3-1"/>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205103_1*a*1"/>
  <p:tag name="KSO_WM_TEMPLATE_CATEGORY" val="diagram"/>
  <p:tag name="KSO_WM_TEMPLATE_INDEX" val="20205103"/>
  <p:tag name="KSO_WM_UNIT_LAYERLEVEL" val="1"/>
  <p:tag name="KSO_WM_TAG_VERSION" val="1.0"/>
  <p:tag name="KSO_WM_BEAUTIFY_FLAG" val="#wm#"/>
  <p:tag name="KSO_WM_UNIT_PRESET_TEXT" val="单击此处可添加大标题内容"/>
</p:tagLst>
</file>

<file path=ppt/tags/tag13.xml><?xml version="1.0" encoding="utf-8"?>
<p:tagLst xmlns:p="http://schemas.openxmlformats.org/presentationml/2006/main">
  <p:tag name="KSO_WM_UNIT_TEXT_PART_ID_V2" val="a-3-1"/>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205103_1*a*1"/>
  <p:tag name="KSO_WM_TEMPLATE_CATEGORY" val="diagram"/>
  <p:tag name="KSO_WM_TEMPLATE_INDEX" val="20205103"/>
  <p:tag name="KSO_WM_UNIT_LAYERLEVEL" val="1"/>
  <p:tag name="KSO_WM_TAG_VERSION" val="1.0"/>
  <p:tag name="KSO_WM_BEAUTIFY_FLAG" val="#wm#"/>
  <p:tag name="KSO_WM_UNIT_PRESET_TEXT" val="单击此处可添加大标题内容"/>
</p:tagLst>
</file>

<file path=ppt/tags/tag14.xml><?xml version="1.0" encoding="utf-8"?>
<p:tagLst xmlns:p="http://schemas.openxmlformats.org/presentationml/2006/main">
  <p:tag name="KSO_WM_UNIT_TEXT_PART_ID_V2" val="a-3-1"/>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205103_1*a*1"/>
  <p:tag name="KSO_WM_TEMPLATE_CATEGORY" val="diagram"/>
  <p:tag name="KSO_WM_TEMPLATE_INDEX" val="20205103"/>
  <p:tag name="KSO_WM_UNIT_LAYERLEVEL" val="1"/>
  <p:tag name="KSO_WM_TAG_VERSION" val="1.0"/>
  <p:tag name="KSO_WM_BEAUTIFY_FLAG" val="#wm#"/>
  <p:tag name="KSO_WM_UNIT_PRESET_TEXT" val="单击此处可添加大标题内容"/>
</p:tagLst>
</file>

<file path=ppt/tags/tag15.xml><?xml version="1.0" encoding="utf-8"?>
<p:tagLst xmlns:p="http://schemas.openxmlformats.org/presentationml/2006/main">
  <p:tag name="KSO_WM_UNIT_TEXT_PART_ID_V2" val="a-3-1"/>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205103_1*a*1"/>
  <p:tag name="KSO_WM_TEMPLATE_CATEGORY" val="diagram"/>
  <p:tag name="KSO_WM_TEMPLATE_INDEX" val="20205103"/>
  <p:tag name="KSO_WM_UNIT_LAYERLEVEL" val="1"/>
  <p:tag name="KSO_WM_TAG_VERSION" val="1.0"/>
  <p:tag name="KSO_WM_BEAUTIFY_FLAG" val="#wm#"/>
  <p:tag name="KSO_WM_UNIT_PRESET_TEXT" val="单击此处可添加大标题内容"/>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wm#"/>
  <p:tag name="KSO_WM_TEMPLATE_CATEGORY" val="custom"/>
  <p:tag name="KSO_WM_TEMPLATE_INDEX" val="20224235"/>
  <p:tag name="KSO_WM_SLIDE_CAN_ADD_NAVIGATION" val="1"/>
  <p:tag name="KSO_WM_SLIDE_BACKGROUND" val="[&quot;general&quot;]"/>
  <p:tag name="KSO_WM_SLIDE_RATIO" val="1.777778"/>
  <p:tag name="KSO_WM_CHIP_XID" val="5e71ec0347edf80c4a5df1a3"/>
  <p:tag name="KSO_WM_SLIDE_ID" val="custom20224235_11"/>
  <p:tag name="KSO_WM_TEMPLATE_SUBCATEGORY" val="21"/>
  <p:tag name="KSO_WM_TEMPLATE_MASTER_TYPE" val="0"/>
  <p:tag name="KSO_WM_TEMPLATE_COLOR_TYPE" val="1"/>
  <p:tag name="KSO_WM_SLIDE_TYPE" val="text"/>
  <p:tag name="KSO_WM_SLIDE_SUBTYPE" val="pureTxt"/>
  <p:tag name="KSO_WM_SLIDE_ITEM_CNT" val="0"/>
  <p:tag name="KSO_WM_SLIDE_INDEX" val="11"/>
  <p:tag name="KSO_WM_SLIDE_SIZE" val="539.955*192.702"/>
  <p:tag name="KSO_WM_SLIDE_POSITION" val="383.217*130.22"/>
  <p:tag name="KSO_WM_TAG_VERSION" val="1.0"/>
  <p:tag name="KSO_WM_SLIDE_LAYOUT" val="a_f_h"/>
  <p:tag name="KSO_WM_SLIDE_LAYOUT_CNT" val="1_1_1"/>
  <p:tag name="KSO_WM_CHIP_FILLPROP" val="[[{&quot;text_align&quot;:&quot;lm&quot;,&quot;text_direction&quot;:&quot;horizontal&quot;,&quot;support_features&quot;:[&quot;collage&quot;,&quot;carousel&quot;,&quot;creativecrop&quot;],&quot;support_big_font&quot;:false,&quot;picture_toward&quot;:0,&quot;picture_dockside&quot;:[],&quot;fill_id&quot;:&quot;dabab36840834ae49eb4f61043c8020b&quot;,&quot;fill_align&quot;:&quot;cm&quot;,&quot;chip_types&quot;:[&quot;diagram&quot;,&quot;pictext&quot;,&quot;text&quot;,&quot;picture&quot;,&quot;header&quot;,&quot;chart&quot;,&quot;table&quot;,&quot;video&quot;]},{&quot;text_align&quot;:&quot;lb&quot;,&quot;text_direction&quot;:&quot;horizontal&quot;,&quot;support_big_font&quot;:false,&quot;picture_toward&quot;:0,&quot;picture_dockside&quot;:[],&quot;fill_id&quot;:&quot;ac9f38e257d846e1b17ef54b0b3e8ea6&quot;,&quot;fill_align&quot;:&quot;lb&quot;,&quot;chip_types&quot;:[&quot;text&quot;,&quot;picture&quot;]},{&quot;text_align&quot;:&quot;lt&quot;,&quot;text_direction&quot;:&quot;horizontal&quot;,&quot;support_big_font&quot;:false,&quot;picture_toward&quot;:0,&quot;picture_dockside&quot;:[],&quot;fill_id&quot;:&quot;7fa22ba9a6ce4cab9e50f3c3b3842673&quot;,&quot;fill_align&quot;:&quot;lt&quot;,&quot;chip_types&quot;:[&quot;text&quot;]}],[{&quot;text_align&quot;:&quot;lm&quot;,&quot;text_direction&quot;:&quot;horizontal&quot;,&quot;support_big_font&quot;:false,&quot;picture_toward&quot;:0,&quot;picture_dockside&quot;:[],&quot;fill_id&quot;:&quot;dabab36840834ae49eb4f61043c8020b&quot;,&quot;fill_align&quot;:&quot;cm&quot;,&quot;chip_types&quot;:[&quot;text&quot;]},{&quot;text_align&quot;:&quot;lb&quot;,&quot;text_direction&quot;:&quot;horizontal&quot;,&quot;support_big_font&quot;:false,&quot;picture_toward&quot;:0,&quot;picture_dockside&quot;:[],&quot;fill_id&quot;:&quot;ac9f38e257d846e1b17ef54b0b3e8ea6&quot;,&quot;fill_align&quot;:&quot;lb&quot;,&quot;chip_types&quot;:[&quot;diagram&quot;,&quot;picture&quot;]},{&quot;text_align&quot;:&quot;lt&quot;,&quot;text_direction&quot;:&quot;horizontal&quot;,&quot;support_big_font&quot;:false,&quot;picture_toward&quot;:0,&quot;picture_dockside&quot;:[],&quot;fill_id&quot;:&quot;7fa22ba9a6ce4cab9e50f3c3b3842673&quot;,&quot;fill_align&quot;:&quot;lt&quot;,&quot;chip_types&quot;:[&quot;text&quot;]}]]"/>
  <p:tag name="KSO_WM_CHIP_DECFILLPROP" val="[]"/>
  <p:tag name="KSO_WM_SLIDE_LAYOUT_INFO" val="{&quot;backgroundInfo&quot;:[{&quot;bottom&quot;:0,&quot;bottomAbs&quot;:false,&quot;left&quot;:0,&quot;leftAbs&quot;:false,&quot;right&quot;:0,&quot;rightAbs&quot;:false,&quot;top&quot;:0,&quot;topAbs&quot;:false,&quot;type&quot;:&quot;general&quot;}],&quot;direction&quot;:1,&quot;id&quot;:&quot;2021-04-01T15:34:14&quot;,&quot;maxSize&quot;:{&quot;size1&quot;:52.600000000000001},&quot;minSize&quot;:{&quot;size1&quot;:33.799999999999997},&quot;normalSize&quot;:{&quot;size1&quot;:33.799999999999997},&quot;subLayout&quot;:[{&quot;id&quot;:&quot;2021-04-01T15:34:14&quot;,&quot;margin&quot;:{&quot;bottom&quot;:2.9630000591278076,&quot;left&quot;:2.1170001029968262,&quot;right&quot;:0.026000002399086952,&quot;top&quot;:2.9630000591278076},&quot;type&quot;:0},{&quot;id&quot;:&quot;2021-04-01T15:34:14&quot;,&quot;maxSize&quot;:{&quot;size1&quot;:64.299999999999997},&quot;minSize&quot;:{&quot;size1&quot;:55.600000000000001},&quot;normalSize&quot;:{&quot;size1&quot;:64.299999999999997},&quot;subLayout&quot;:[{&quot;id&quot;:&quot;2021-04-01T15:34:14&quot;,&quot;margin&quot;:{&quot;bottom&quot;:0.81999999284744263,&quot;left&quot;:1.2430000305175781,&quot;right&quot;:2.1170001029968262,&quot;top&quot;:2.9630000591278076},&quot;maxSize&quot;:{&quot;size1&quot;:52.499562606341307},&quot;minSize&quot;:{&quot;size1&quot;:36.599562606341301},&quot;normalSize&quot;:{&quot;size1&quot;:36.599562606341301},&quot;subLayout&quot;:[{&quot;id&quot;:&quot;2021-04-01T15:34:14&quot;,&quot;margin&quot;:{&quot;bottom&quot;:0.046929989010095596,&quot;left&quot;:1.2430000305175781,&quot;right&quot;:2.1170001029968262,&quot;top&quot;:2.9630000591278076},&quot;type&quot;:0},{&quot;id&quot;:&quot;2021-04-01T15:34:14&quot;,&quot;margin&quot;:{&quot;bottom&quot;:0.81999999284744263,&quot;left&quot;:1.2430000305175781,&quot;right&quot;:2.1170001029968262,&quot;top&quot;:0.14886192977428436},&quot;type&quot;:0}],&quot;type&quot;:0},{&quot;id&quot;:&quot;2021-04-01T15:34:14&quot;,&quot;margin&quot;:{&quot;bottom&quot;:2.9630000591278076,&quot;left&quot;:1.2430000305175781,&quot;right&quot;:2.1170001029968262,&quot;top&quot;:0.026000002399086952},&quot;type&quot;:0}],&quot;type&quot;:0}],&quot;type&quot;:0}"/>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GROUPID" val="5e71ec0347edf80c4a5df1a2"/>
  <p:tag name="KSO_WM_SLIDE_BK_DARK_LIGHT" val="2"/>
  <p:tag name="KSO_WM_SLIDE_BACKGROUND_TYPE" val="general"/>
  <p:tag name="KSO_WM_SLIDE_SUPPORT_FEATURE_TYPE" val="0"/>
  <p:tag name="KSO_WM_TEMPLATE_ASSEMBLE_XID" val="60656f344054ed1e2fb805a1"/>
  <p:tag name="KSO_WM_TEMPLATE_ASSEMBLE_GROUPID" val="60656f344054ed1e2fb805a1"/>
  <p:tag name="KSO_WM_CHIP_COLORING" val="1"/>
</p:tagLst>
</file>

<file path=ppt/tags/tag18.xml><?xml version="1.0" encoding="utf-8"?>
<p:tagLst xmlns:p="http://schemas.openxmlformats.org/presentationml/2006/main">
  <p:tag name="KSO_WM_UNIT_PLACING_PICTURE_USER_VIEWPORT" val="{&quot;height&quot;:6899.824251968503,&quot;width&quot;:16131.47716535433}"/>
</p:tagLst>
</file>

<file path=ppt/tags/tag19.xml><?xml version="1.0" encoding="utf-8"?>
<p:tagLst xmlns:p="http://schemas.openxmlformats.org/presentationml/2006/main">
  <p:tag name="KSO_WM_UNIT_TEXT_PART_ID_V2" val="a-3-1"/>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205103_1*a*1"/>
  <p:tag name="KSO_WM_TEMPLATE_CATEGORY" val="diagram"/>
  <p:tag name="KSO_WM_TEMPLATE_INDEX" val="20205103"/>
  <p:tag name="KSO_WM_UNIT_LAYERLEVEL" val="1"/>
  <p:tag name="KSO_WM_TAG_VERSION" val="1.0"/>
  <p:tag name="KSO_WM_BEAUTIFY_FLAG" val="#wm#"/>
  <p:tag name="KSO_WM_UNIT_PRESET_TEXT" val="单击此处可添加大标题内容"/>
</p:tagLst>
</file>

<file path=ppt/tags/tag2.xml><?xml version="1.0" encoding="utf-8"?>
<p:tagLst xmlns:p="http://schemas.openxmlformats.org/presentationml/2006/main">
  <p:tag name="KSO_WM_UNIT_TABLE_BEAUTIFY" val="smartTable{1a8cb261-48ee-4492-9ad7-bb566ed39c6d}"/>
  <p:tag name="TABLE_ENDDRAG_ORIGIN_RECT" val="890*227"/>
  <p:tag name="TABLE_ENDDRAG_RECT" val="25*118*890*227"/>
</p:tagLst>
</file>

<file path=ppt/tags/tag20.xml><?xml version="1.0" encoding="utf-8"?>
<p:tagLst xmlns:p="http://schemas.openxmlformats.org/presentationml/2006/main">
  <p:tag name="KSO_WM_UNIT_TEXT_PART_ID_V2" val="a-3-1"/>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205103_1*a*1"/>
  <p:tag name="KSO_WM_TEMPLATE_CATEGORY" val="diagram"/>
  <p:tag name="KSO_WM_TEMPLATE_INDEX" val="20205103"/>
  <p:tag name="KSO_WM_UNIT_LAYERLEVEL" val="1"/>
  <p:tag name="KSO_WM_TAG_VERSION" val="1.0"/>
  <p:tag name="KSO_WM_BEAUTIFY_FLAG" val="#wm#"/>
  <p:tag name="KSO_WM_UNIT_PRESET_TEXT" val="单击此处可添加大标题内容"/>
</p:tagLst>
</file>

<file path=ppt/tags/tag21.xml><?xml version="1.0" encoding="utf-8"?>
<p:tagLst xmlns:p="http://schemas.openxmlformats.org/presentationml/2006/main">
  <p:tag name="KSO_WM_UNIT_TEXT_PART_ID_V2" val="a-3-1"/>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205103_1*a*1"/>
  <p:tag name="KSO_WM_TEMPLATE_CATEGORY" val="diagram"/>
  <p:tag name="KSO_WM_TEMPLATE_INDEX" val="20205103"/>
  <p:tag name="KSO_WM_UNIT_LAYERLEVEL" val="1"/>
  <p:tag name="KSO_WM_TAG_VERSION" val="1.0"/>
  <p:tag name="KSO_WM_BEAUTIFY_FLAG" val="#wm#"/>
  <p:tag name="KSO_WM_UNIT_PRESET_TEXT" val="单击此处可添加大标题内容"/>
</p:tagLst>
</file>

<file path=ppt/tags/tag22.xml><?xml version="1.0" encoding="utf-8"?>
<p:tagLst xmlns:p="http://schemas.openxmlformats.org/presentationml/2006/main">
  <p:tag name="KSO_WM_UNIT_TEXT_PART_ID_V2" val="a-3-1"/>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205103_1*a*1"/>
  <p:tag name="KSO_WM_TEMPLATE_CATEGORY" val="diagram"/>
  <p:tag name="KSO_WM_TEMPLATE_INDEX" val="20205103"/>
  <p:tag name="KSO_WM_UNIT_LAYERLEVEL" val="1"/>
  <p:tag name="KSO_WM_TAG_VERSION" val="1.0"/>
  <p:tag name="KSO_WM_BEAUTIFY_FLAG" val="#wm#"/>
  <p:tag name="KSO_WM_UNIT_PRESET_TEXT" val="单击此处可添加大标题内容"/>
</p:tagLst>
</file>

<file path=ppt/tags/tag23.xml><?xml version="1.0" encoding="utf-8"?>
<p:tagLst xmlns:p="http://schemas.openxmlformats.org/presentationml/2006/main">
  <p:tag name="KSO_WM_UNIT_TEXT_PART_ID_V2" val="a-3-1"/>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205103_1*a*1"/>
  <p:tag name="KSO_WM_TEMPLATE_CATEGORY" val="diagram"/>
  <p:tag name="KSO_WM_TEMPLATE_INDEX" val="20205103"/>
  <p:tag name="KSO_WM_UNIT_LAYERLEVEL" val="1"/>
  <p:tag name="KSO_WM_TAG_VERSION" val="1.0"/>
  <p:tag name="KSO_WM_BEAUTIFY_FLAG" val="#wm#"/>
  <p:tag name="KSO_WM_UNIT_PRESET_TEXT" val="单击此处可添加大标题内容"/>
</p:tagLst>
</file>

<file path=ppt/tags/tag24.xml><?xml version="1.0" encoding="utf-8"?>
<p:tagLst xmlns:p="http://schemas.openxmlformats.org/presentationml/2006/main">
  <p:tag name="KSO_WM_UNIT_TEXT_PART_ID_V2" val="a-3-1"/>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205103_1*a*1"/>
  <p:tag name="KSO_WM_TEMPLATE_CATEGORY" val="diagram"/>
  <p:tag name="KSO_WM_TEMPLATE_INDEX" val="20205103"/>
  <p:tag name="KSO_WM_UNIT_LAYERLEVEL" val="1"/>
  <p:tag name="KSO_WM_TAG_VERSION" val="1.0"/>
  <p:tag name="KSO_WM_BEAUTIFY_FLAG" val="#wm#"/>
  <p:tag name="KSO_WM_UNIT_PRESET_TEXT" val="单击此处可添加大标题内容"/>
</p:tagLst>
</file>

<file path=ppt/tags/tag25.xml><?xml version="1.0" encoding="utf-8"?>
<p:tagLst xmlns:p="http://schemas.openxmlformats.org/presentationml/2006/main">
  <p:tag name="KSO_WM_UNIT_PLACING_PICTURE_USER_VIEWPORT" val="{&quot;height&quot;:7714,&quot;width&quot;:7706}"/>
</p:tagLst>
</file>

<file path=ppt/tags/tag26.xml><?xml version="1.0" encoding="utf-8"?>
<p:tagLst xmlns:p="http://schemas.openxmlformats.org/presentationml/2006/main">
  <p:tag name="KSO_WM_UNIT_TABLE_BEAUTIFY" val="smartTable{87e16460-797d-40e6-a54b-19080f2bb6cf}"/>
  <p:tag name="TABLE_ENDDRAG_ORIGIN_RECT" val="859*281"/>
  <p:tag name="TABLE_ENDDRAG_RECT" val="66*116*859*281"/>
</p:tagLst>
</file>

<file path=ppt/tags/tag27.xml><?xml version="1.0" encoding="utf-8"?>
<p:tagLst xmlns:p="http://schemas.openxmlformats.org/presentationml/2006/main">
  <p:tag name="TABLE_ENDDRAG_ORIGIN_RECT" val="863*73"/>
  <p:tag name="TABLE_ENDDRAG_RECT" val="48*343*863*73"/>
</p:tagLst>
</file>

<file path=ppt/tags/tag28.xml><?xml version="1.0" encoding="utf-8"?>
<p:tagLst xmlns:p="http://schemas.openxmlformats.org/presentationml/2006/main">
  <p:tag name="KSO_WM_UNIT_TABLE_BEAUTIFY" val="smartTable{9c12d81c-62f3-4378-ae1e-8f37af7d302c}"/>
  <p:tag name="TABLE_ENDDRAG_ORIGIN_RECT" val="869*151"/>
  <p:tag name="TABLE_ENDDRAG_RECT" val="54*148*869*151"/>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UNIT_PLACING_PICTURE_USER_VIEWPORT" val="{&quot;height&quot;:6144.828346456693,&quot;width&quot;:9256.272440944882}"/>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wm#"/>
  <p:tag name="KSO_WM_TEMPLATE_CATEGORY" val="custom"/>
  <p:tag name="KSO_WM_TEMPLATE_INDEX" val="20205176"/>
</p:tagLst>
</file>

<file path=ppt/tags/tag42.xml><?xml version="1.0" encoding="utf-8"?>
<p:tagLst xmlns:p="http://schemas.openxmlformats.org/presentationml/2006/main">
  <p:tag name="KSO_WPP_MARK_KEY" val="5bb5f1a0-53a2-464f-9779-d85c09f65919"/>
  <p:tag name="COMMONDATA" val="eyJoZGlkIjoiZTk3N2VhNjE4ZWQzZGZkYmY1Y2E2YWY4NzViYTQ1NzkifQ=="/>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UNIT_TEXT_PART_ID_V2" val="a-3-1"/>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205103_1*a*1"/>
  <p:tag name="KSO_WM_TEMPLATE_CATEGORY" val="diagram"/>
  <p:tag name="KSO_WM_TEMPLATE_INDEX" val="20205103"/>
  <p:tag name="KSO_WM_UNIT_LAYERLEVEL" val="1"/>
  <p:tag name="KSO_WM_TAG_VERSION" val="1.0"/>
  <p:tag name="KSO_WM_BEAUTIFY_FLAG" val="#wm#"/>
  <p:tag name="KSO_WM_UNIT_PRESET_TEXT" val="单击此处可添加大标题内容"/>
</p:tagLst>
</file>

<file path=ppt/tags/tag8.xml><?xml version="1.0" encoding="utf-8"?>
<p:tagLst xmlns:p="http://schemas.openxmlformats.org/presentationml/2006/main">
  <p:tag name="KSO_WM_UNIT_TEXT_PART_ID_V2" val="a-3-1"/>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205103_1*a*1"/>
  <p:tag name="KSO_WM_TEMPLATE_CATEGORY" val="diagram"/>
  <p:tag name="KSO_WM_TEMPLATE_INDEX" val="20205103"/>
  <p:tag name="KSO_WM_UNIT_LAYERLEVEL" val="1"/>
  <p:tag name="KSO_WM_TAG_VERSION" val="1.0"/>
  <p:tag name="KSO_WM_BEAUTIFY_FLAG" val="#wm#"/>
  <p:tag name="KSO_WM_UNIT_PRESET_TEXT" val="单击此处可添加大标题内容"/>
</p:tagLst>
</file>

<file path=ppt/tags/tag9.xml><?xml version="1.0" encoding="utf-8"?>
<p:tagLst xmlns:p="http://schemas.openxmlformats.org/presentationml/2006/main">
  <p:tag name="KSO_WM_UNIT_TEXT_PART_ID_V2" val="a-3-1"/>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205103_1*a*1"/>
  <p:tag name="KSO_WM_TEMPLATE_CATEGORY" val="diagram"/>
  <p:tag name="KSO_WM_TEMPLATE_INDEX" val="20205103"/>
  <p:tag name="KSO_WM_UNIT_LAYERLEVEL" val="1"/>
  <p:tag name="KSO_WM_TAG_VERSION" val="1.0"/>
  <p:tag name="KSO_WM_BEAUTIFY_FLAG" val="#wm#"/>
  <p:tag name="KSO_WM_UNIT_PRESET_TEXT" val="单击此处可添加大标题内容"/>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18263</Words>
  <Application>WPS 演示</Application>
  <PresentationFormat>宽屏</PresentationFormat>
  <Paragraphs>1073</Paragraphs>
  <Slides>106</Slides>
  <Notes>0</Notes>
  <HiddenSlides>0</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106</vt:i4>
      </vt:variant>
    </vt:vector>
  </HeadingPairs>
  <TitlesOfParts>
    <vt:vector size="124" baseType="lpstr">
      <vt:lpstr>Arial</vt:lpstr>
      <vt:lpstr>宋体</vt:lpstr>
      <vt:lpstr>Wingdings</vt:lpstr>
      <vt:lpstr>华文新魏</vt:lpstr>
      <vt:lpstr>华文中宋</vt:lpstr>
      <vt:lpstr>华文楷体</vt:lpstr>
      <vt:lpstr>等线 Light</vt:lpstr>
      <vt:lpstr>等线</vt:lpstr>
      <vt:lpstr>微软雅黑</vt:lpstr>
      <vt:lpstr>Arial Unicode MS</vt:lpstr>
      <vt:lpstr>Calibri</vt:lpstr>
      <vt:lpstr>黑体</vt:lpstr>
      <vt:lpstr>方正书宋</vt:lpstr>
      <vt:lpstr>方正楷体</vt:lpstr>
      <vt:lpstr>思源黑体 CN Bold</vt:lpstr>
      <vt:lpstr>汉仪晓波折纸体简</vt:lpstr>
      <vt:lpstr>纤黑体</vt:lpstr>
      <vt:lpstr>Office 主题​​</vt:lpstr>
      <vt:lpstr>近期相关税收政策解读 （2022.7-2023.6）</vt:lpstr>
      <vt:lpstr>内      容 </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增值税方面</vt:lpstr>
      <vt:lpstr>增值税方面</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增值税方面</vt:lpstr>
      <vt:lpstr>增值税方面</vt:lpstr>
      <vt:lpstr>增值税方面</vt:lpstr>
      <vt:lpstr>PowerPoint 演示文稿</vt:lpstr>
      <vt:lpstr>PowerPoint 演示文稿</vt:lpstr>
      <vt:lpstr>PowerPoint 演示文稿</vt:lpstr>
      <vt:lpstr>PowerPoint 演示文稿</vt:lpstr>
      <vt:lpstr>PowerPoint 演示文稿</vt:lpstr>
      <vt:lpstr>PowerPoint 演示文稿</vt:lpstr>
      <vt:lpstr>增值税方面</vt:lpstr>
      <vt:lpstr>PowerPoint 演示文稿</vt:lpstr>
      <vt:lpstr>PowerPoint 演示文稿</vt:lpstr>
      <vt:lpstr>PowerPoint 演示文稿</vt:lpstr>
      <vt:lpstr>企业所得税方面</vt:lpstr>
      <vt:lpstr>企业所得税方面</vt:lpstr>
      <vt:lpstr>企业所得税方面</vt:lpstr>
      <vt:lpstr>企业所得税方面</vt:lpstr>
      <vt:lpstr>个人所得税方面</vt:lpstr>
      <vt:lpstr>个人所得税方面</vt:lpstr>
      <vt:lpstr>个人所得税方面</vt:lpstr>
      <vt:lpstr>PowerPoint 演示文稿</vt:lpstr>
      <vt:lpstr>PowerPoint 演示文稿</vt:lpstr>
      <vt:lpstr>个人所得税方面</vt:lpstr>
      <vt:lpstr>PowerPoint 演示文稿</vt:lpstr>
      <vt:lpstr>PowerPoint 演示文稿</vt:lpstr>
      <vt:lpstr>个人所得税方面</vt:lpstr>
      <vt:lpstr>PowerPoint 演示文稿</vt:lpstr>
      <vt:lpstr>个人所得税方面</vt:lpstr>
      <vt:lpstr>个人所得税方面</vt:lpstr>
      <vt:lpstr>个人所得税方面</vt:lpstr>
      <vt:lpstr>个人所得税方面</vt:lpstr>
      <vt:lpstr>消费税方面</vt:lpstr>
      <vt:lpstr>消费税方面</vt:lpstr>
      <vt:lpstr>消费税方面</vt:lpstr>
      <vt:lpstr>土地增值税方面</vt:lpstr>
      <vt:lpstr>土地增值税方面</vt:lpstr>
      <vt:lpstr>土地增值税方面</vt:lpstr>
      <vt:lpstr>土地增值税方面</vt:lpstr>
      <vt:lpstr>土地增值税方面</vt:lpstr>
      <vt:lpstr>土地增值税方面</vt:lpstr>
      <vt:lpstr>土地增值税方面</vt:lpstr>
      <vt:lpstr>土地增值税方面</vt:lpstr>
      <vt:lpstr>土地增值税方面</vt:lpstr>
      <vt:lpstr>土地增值税方面</vt:lpstr>
      <vt:lpstr>土地增值税方面</vt:lpstr>
      <vt:lpstr>土地增值税方面</vt:lpstr>
      <vt:lpstr>土地增值税方面</vt:lpstr>
      <vt:lpstr>城镇土地使用税</vt:lpstr>
      <vt:lpstr>残疾人就业保障金</vt:lpstr>
      <vt:lpstr>失业保险费</vt:lpstr>
      <vt:lpstr>社会保险费</vt:lpstr>
      <vt:lpstr>社会保险费</vt:lpstr>
      <vt:lpstr>社会保险费</vt:lpstr>
      <vt:lpstr>社会保险费</vt:lpstr>
      <vt:lpstr>现行税务环境及应对</vt:lpstr>
      <vt:lpstr>现行税务环境及应对</vt:lpstr>
      <vt:lpstr>现行税务环境及应对</vt:lpstr>
      <vt:lpstr>现行税务环境及应对</vt:lpstr>
      <vt:lpstr>现行税务环境及应对</vt:lpstr>
      <vt:lpstr>现行税务环境及应对</vt:lpstr>
      <vt:lpstr>现行税务环境及应对</vt:lpstr>
      <vt:lpstr>现行税务环境及应对</vt:lpstr>
      <vt:lpstr>办现行税务环境及应对</vt:lpstr>
      <vt:lpstr>现行税务环境及应对</vt:lpstr>
      <vt:lpstr>感谢您的聆听           敬请批评指正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忠尔</dc:creator>
  <cp:lastModifiedBy>李忠尔（中瑞）</cp:lastModifiedBy>
  <cp:revision>30</cp:revision>
  <dcterms:created xsi:type="dcterms:W3CDTF">2023-07-11T06:13:00Z</dcterms:created>
  <dcterms:modified xsi:type="dcterms:W3CDTF">2023-07-19T08:58:52Z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7900EB1B61AC499BAF09EACF9C8A2429_12</vt:lpwstr>
  </property>
  <property fmtid="{D5CDD505-2E9C-101B-9397-08002B2CF9AE}" pid="3" name="KSOProductBuildVer">
    <vt:lpwstr>2052-11.1.0.14309</vt:lpwstr>
  </property>
</Properties>
</file>